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2" r:id="rId9"/>
    <p:sldId id="266" r:id="rId10"/>
    <p:sldId id="264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0" d="100"/>
          <a:sy n="40" d="100"/>
        </p:scale>
        <p:origin x="60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99A7E2-85DA-4BB3-A2DC-E86D48FBA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F43608-2358-4EC8-AB0B-C3694B97E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EC7ACE-40D0-401C-A99E-A2FC9340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BF2B-9DBE-4117-87F8-6B509DD2C9C7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E3DB1A-A139-4BCE-AC88-B857098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AC5F1E-C3C7-4CD1-8AE4-49DAE8DB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5CA5-FE4E-4EEC-942E-C1D97D8224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3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D4774-3592-4183-AD25-B5743623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E228A8-0A70-4AF7-8D29-01B01BD6C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815415-DE19-4009-A1F3-602227C7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BF2B-9DBE-4117-87F8-6B509DD2C9C7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6624A1-BE8D-45A7-BE80-E370AF06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EED4B7-BFDB-416C-922F-5A28F448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5CA5-FE4E-4EEC-942E-C1D97D8224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86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3A149A1-A68C-4B46-9B06-6AC885AB9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2CD112-B2D2-4209-BE65-E0C8A6468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BCBB15-F0AC-4E85-B0F9-F2428708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BF2B-9DBE-4117-87F8-6B509DD2C9C7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35D80A-968D-4B25-9381-87152351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99E147-8E10-4B57-A551-73819372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5CA5-FE4E-4EEC-942E-C1D97D8224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44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1DEA7-FFFB-47AA-A96A-6A3F7CE1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53D5F8-0A6C-4983-B49F-015F87E0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0BEB06-5A46-44DB-B256-09909B53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BF2B-9DBE-4117-87F8-6B509DD2C9C7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36AF64-736D-4CE1-B937-9F199015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5BB073-4A26-44EB-BFAB-6D80F6C8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5CA5-FE4E-4EEC-942E-C1D97D8224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87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94DA6-D5A4-46A3-8CDE-B9BF9885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5E56E4-F8AF-43C1-A4F2-113478D0C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5FBCE8-CC01-4F30-B910-311EC877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BF2B-9DBE-4117-87F8-6B509DD2C9C7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00E93D-A612-4A36-A150-40F6901F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18E8F4-6EB4-4D61-94DB-C9E888D9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5CA5-FE4E-4EEC-942E-C1D97D8224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99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29CF6A-6A58-414B-9A34-CD53A382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DCE8B8-1E03-4D01-9291-3F581A89D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870AA0-9E10-429B-AB2C-AD1AED91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1CCFB7-5C29-45F1-A4CD-9D6CB11A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BF2B-9DBE-4117-87F8-6B509DD2C9C7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B5CCA4-162D-403B-9BEF-FB98E30F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55912A-43FE-4645-8DAD-753D8436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5CA5-FE4E-4EEC-942E-C1D97D8224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9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C4551-C577-4B09-8835-B9B28EA5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13A8FD-A820-41BE-A9A1-388180EF3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C9071E-B348-4A93-A1B8-534728219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19A2E5-8536-4744-BA5E-1828B330E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D7F39B-6013-4FCC-A917-F1B0B13EB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6CAEA9C-F9A9-4364-B4B7-46FD6BD6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BF2B-9DBE-4117-87F8-6B509DD2C9C7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65A4E77-9D08-4CCC-931E-7224508A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DFEF44-ECA8-4D41-A452-E7C2AA9B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5CA5-FE4E-4EEC-942E-C1D97D8224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76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FADFA-405F-40B9-AF54-C0818239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82DD6D-97E2-4BFD-A99B-F18990C4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BF2B-9DBE-4117-87F8-6B509DD2C9C7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2431E9-87F3-4A34-B569-01435FC8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7D130D-C20B-42B2-B83B-71EEEB86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5CA5-FE4E-4EEC-942E-C1D97D8224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04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2B04EB-ECF8-407B-9081-55F95DD0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BF2B-9DBE-4117-87F8-6B509DD2C9C7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BB4E4D-E846-4C6B-8F18-F4A73CB8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F6783D-C624-4365-BB03-64EBAC2E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5CA5-FE4E-4EEC-942E-C1D97D8224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04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C03BD-72F4-4156-B78F-05AD3A8C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05FAFD-6CEA-4355-BC23-5C992CFE2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59B771-4E74-4281-97EE-86B01B704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B2A51D-77CD-4DB8-B53A-864444F7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BF2B-9DBE-4117-87F8-6B509DD2C9C7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1AD32D-53E1-4EA6-9D7C-76927F71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BB3AB2-B941-499F-8170-9168C49B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5CA5-FE4E-4EEC-942E-C1D97D8224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8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9FBDE-D0CB-4DD6-9A99-96813682C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64FA8A-1275-4E9E-8221-28E5ECF34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A96E45-F77A-4EA3-A91D-9EC2AA4F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6EFBEB-73B3-4F74-A70E-FE1DDF4C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BF2B-9DBE-4117-87F8-6B509DD2C9C7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E25974-6F15-4DCD-A358-0DA2D84A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65E639-5D35-468A-8935-A9B46FDD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5CA5-FE4E-4EEC-942E-C1D97D8224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46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2C3C26-398C-4B49-A2FF-81B23D58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EE134D-9C6E-4757-AD5D-008B07546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02F573-7360-4096-B291-6693FF456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BBF2B-9DBE-4117-87F8-6B509DD2C9C7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078C44-D5BD-43A9-BD64-6EB126FC7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4169CA-C551-454A-8BBB-F74375929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55CA5-FE4E-4EEC-942E-C1D97D8224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05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f-courses-data.s3.us.cloud-object-storage.appdomain.cloud/IBMDeveloperSkillsNetwork-DS0701EN-SkillsNetwork/labs/newyork_data.json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f-courses-data.s3.us.cloud-object-storage.appdomain.cloud/IBMDeveloperSkillsNetwork-DS0701EN-SkillsNetwork/labs/newyork_data.json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NYC neighborhoods before and after: A decade of change in Manhattan -  Curbed NY">
            <a:extLst>
              <a:ext uri="{FF2B5EF4-FFF2-40B4-BE49-F238E27FC236}">
                <a16:creationId xmlns:a16="http://schemas.microsoft.com/office/drawing/2014/main" id="{86C9731A-C22A-41D6-AF20-5F6C5279D0C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AAAA10-44F9-44D9-A155-226267710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4000" b="1" dirty="0"/>
              <a:t>COURSERA CAPSTONE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3BBFB5-D736-4ADF-BB13-99DE96980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de-DE" sz="2000" dirty="0"/>
              <a:t>APPLIED DATA SCIENCE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8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97C984F-62D9-49A3-8D55-B089DD6544B1}"/>
              </a:ext>
            </a:extLst>
          </p:cNvPr>
          <p:cNvSpPr txBox="1"/>
          <p:nvPr/>
        </p:nvSpPr>
        <p:spPr>
          <a:xfrm>
            <a:off x="1939636" y="648393"/>
            <a:ext cx="6685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METHODOLOGY      k-</a:t>
            </a:r>
            <a:r>
              <a:rPr lang="de-DE" sz="3200" b="1" dirty="0" err="1"/>
              <a:t>means</a:t>
            </a:r>
            <a:r>
              <a:rPr lang="de-DE" sz="3200" b="1" dirty="0"/>
              <a:t> </a:t>
            </a:r>
            <a:r>
              <a:rPr lang="de-DE" sz="3200" b="1" dirty="0" err="1"/>
              <a:t>clustering</a:t>
            </a:r>
            <a:endParaRPr lang="de-DE" sz="3200" b="1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D4AAB60-32F8-4B3D-B4DF-34B13116A1E0}"/>
              </a:ext>
            </a:extLst>
          </p:cNvPr>
          <p:cNvSpPr/>
          <p:nvPr/>
        </p:nvSpPr>
        <p:spPr>
          <a:xfrm>
            <a:off x="1152698" y="1665989"/>
            <a:ext cx="11039302" cy="410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de-DE" sz="2800" dirty="0"/>
              <a:t>k-</a:t>
            </a:r>
            <a:r>
              <a:rPr lang="de-DE" sz="2800" dirty="0" err="1"/>
              <a:t>means</a:t>
            </a:r>
            <a:r>
              <a:rPr lang="de-DE" sz="2800" dirty="0"/>
              <a:t> </a:t>
            </a:r>
            <a:r>
              <a:rPr lang="de-DE" sz="2800" dirty="0" err="1"/>
              <a:t>clustering</a:t>
            </a:r>
            <a:r>
              <a:rPr lang="de-DE" sz="2800" dirty="0"/>
              <a:t> </a:t>
            </a:r>
            <a:r>
              <a:rPr lang="de-DE" sz="2800" dirty="0" err="1"/>
              <a:t>identifies</a:t>
            </a:r>
            <a:r>
              <a:rPr lang="de-DE" sz="2800" dirty="0"/>
              <a:t> k </a:t>
            </a:r>
            <a:r>
              <a:rPr lang="de-DE" sz="2800" dirty="0" err="1"/>
              <a:t>number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centroids</a:t>
            </a:r>
            <a:r>
              <a:rPr lang="de-DE" sz="2800" dirty="0"/>
              <a:t> and </a:t>
            </a:r>
            <a:r>
              <a:rPr lang="de-DE" sz="2800" dirty="0" err="1"/>
              <a:t>allocates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specific</a:t>
            </a:r>
            <a:r>
              <a:rPr lang="de-DE" sz="2800" dirty="0"/>
              <a:t> </a:t>
            </a:r>
            <a:r>
              <a:rPr lang="de-DE" sz="2800" dirty="0" err="1"/>
              <a:t>Neighbourhoods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one</a:t>
            </a:r>
            <a:r>
              <a:rPr lang="de-DE" sz="2800" dirty="0"/>
              <a:t> oft he </a:t>
            </a:r>
            <a:r>
              <a:rPr lang="de-DE" sz="2800" dirty="0" err="1"/>
              <a:t>clusters</a:t>
            </a:r>
            <a:endParaRPr lang="de-DE" sz="2800" dirty="0"/>
          </a:p>
          <a:p>
            <a:pPr marL="514350" indent="-51435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de-DE" sz="2800" dirty="0"/>
              <a:t>Due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its</a:t>
            </a:r>
            <a:r>
              <a:rPr lang="de-DE" sz="2800" dirty="0"/>
              <a:t> </a:t>
            </a:r>
            <a:r>
              <a:rPr lang="de-DE" sz="2800" dirty="0" err="1"/>
              <a:t>simplicity</a:t>
            </a:r>
            <a:r>
              <a:rPr lang="de-DE" sz="2800" dirty="0"/>
              <a:t> </a:t>
            </a:r>
            <a:r>
              <a:rPr lang="de-DE" sz="2800" dirty="0" err="1"/>
              <a:t>it</a:t>
            </a:r>
            <a:r>
              <a:rPr lang="de-DE" sz="2800" dirty="0"/>
              <a:t> </a:t>
            </a:r>
            <a:r>
              <a:rPr lang="de-DE" sz="2800" dirty="0" err="1"/>
              <a:t>is</a:t>
            </a:r>
            <a:r>
              <a:rPr lang="de-DE" sz="2800" dirty="0"/>
              <a:t> </a:t>
            </a:r>
            <a:r>
              <a:rPr lang="de-DE" sz="2800" dirty="0" err="1"/>
              <a:t>one</a:t>
            </a:r>
            <a:r>
              <a:rPr lang="de-DE" sz="2800" dirty="0"/>
              <a:t> oft he </a:t>
            </a:r>
            <a:r>
              <a:rPr lang="de-DE" sz="2800" dirty="0" err="1"/>
              <a:t>most</a:t>
            </a:r>
            <a:r>
              <a:rPr lang="de-DE" sz="2800" dirty="0"/>
              <a:t> </a:t>
            </a:r>
            <a:r>
              <a:rPr lang="de-DE" sz="2800" dirty="0" err="1"/>
              <a:t>popular</a:t>
            </a:r>
            <a:r>
              <a:rPr lang="de-DE" sz="2800" dirty="0"/>
              <a:t> </a:t>
            </a:r>
            <a:r>
              <a:rPr lang="de-DE" sz="2800" dirty="0" err="1"/>
              <a:t>unsupervised</a:t>
            </a:r>
            <a:r>
              <a:rPr lang="de-DE" sz="2800" dirty="0"/>
              <a:t> </a:t>
            </a:r>
            <a:r>
              <a:rPr lang="de-DE" sz="2800" dirty="0" err="1"/>
              <a:t>machine</a:t>
            </a:r>
            <a:r>
              <a:rPr lang="de-DE" sz="2800" dirty="0"/>
              <a:t> </a:t>
            </a:r>
            <a:r>
              <a:rPr lang="de-DE" sz="2800" dirty="0" err="1"/>
              <a:t>learning</a:t>
            </a:r>
            <a:r>
              <a:rPr lang="de-DE" sz="2800" dirty="0"/>
              <a:t> </a:t>
            </a:r>
            <a:r>
              <a:rPr lang="de-DE" sz="2800" dirty="0" err="1"/>
              <a:t>algorithms</a:t>
            </a:r>
            <a:r>
              <a:rPr lang="de-DE" sz="2800" dirty="0"/>
              <a:t>. </a:t>
            </a:r>
          </a:p>
          <a:p>
            <a:pPr marL="514350" indent="-51435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de-DE" sz="2800" dirty="0"/>
              <a:t>The </a:t>
            </a:r>
            <a:r>
              <a:rPr lang="de-DE" sz="2800" dirty="0" err="1"/>
              <a:t>frequency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occurance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Pizza Places </a:t>
            </a:r>
            <a:r>
              <a:rPr lang="de-DE" sz="2800" dirty="0" err="1"/>
              <a:t>within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Neighbourhood</a:t>
            </a:r>
            <a:r>
              <a:rPr lang="de-DE" sz="2800" dirty="0"/>
              <a:t> will </a:t>
            </a:r>
            <a:r>
              <a:rPr lang="de-DE" sz="2800" dirty="0" err="1"/>
              <a:t>be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main</a:t>
            </a:r>
            <a:r>
              <a:rPr lang="de-DE" sz="2800" dirty="0"/>
              <a:t> </a:t>
            </a:r>
            <a:r>
              <a:rPr lang="de-DE" sz="2800" dirty="0" err="1"/>
              <a:t>factor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k-</a:t>
            </a:r>
            <a:r>
              <a:rPr lang="de-DE" sz="2800" dirty="0" err="1"/>
              <a:t>means</a:t>
            </a:r>
            <a:r>
              <a:rPr lang="de-DE" sz="2800" dirty="0"/>
              <a:t> </a:t>
            </a:r>
            <a:r>
              <a:rPr lang="de-DE" sz="2800" dirty="0" err="1"/>
              <a:t>clustering</a:t>
            </a:r>
            <a:r>
              <a:rPr lang="de-DE" sz="2800" dirty="0"/>
              <a:t>. </a:t>
            </a:r>
            <a:endParaRPr lang="de-D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50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413BBBF-CD22-47AC-800F-95C5E802A0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0098" y="1259161"/>
            <a:ext cx="8980807" cy="490100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3DA27CE-FA84-4D80-8828-E6E0B98A5098}"/>
              </a:ext>
            </a:extLst>
          </p:cNvPr>
          <p:cNvSpPr txBox="1"/>
          <p:nvPr/>
        </p:nvSpPr>
        <p:spPr>
          <a:xfrm>
            <a:off x="1939636" y="648393"/>
            <a:ext cx="5246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RESULT </a:t>
            </a:r>
            <a:r>
              <a:rPr lang="de-DE" sz="3200" b="1" dirty="0" err="1"/>
              <a:t>of</a:t>
            </a:r>
            <a:r>
              <a:rPr lang="de-DE" sz="3200" b="1" dirty="0"/>
              <a:t> k-</a:t>
            </a:r>
            <a:r>
              <a:rPr lang="de-DE" sz="3200" b="1" dirty="0" err="1"/>
              <a:t>means</a:t>
            </a:r>
            <a:r>
              <a:rPr lang="de-DE" sz="3200" b="1" dirty="0"/>
              <a:t> </a:t>
            </a:r>
            <a:r>
              <a:rPr lang="de-DE" sz="3200" b="1" dirty="0" err="1"/>
              <a:t>clustering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124414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E252B16-34F2-4FC6-AE1A-E9FAC4E4D306}"/>
              </a:ext>
            </a:extLst>
          </p:cNvPr>
          <p:cNvSpPr txBox="1"/>
          <p:nvPr/>
        </p:nvSpPr>
        <p:spPr>
          <a:xfrm>
            <a:off x="1939636" y="648393"/>
            <a:ext cx="3605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RESULT DISCUSSION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3C3C8CA-3FE0-4946-ABB0-9E0C156F4DEA}"/>
              </a:ext>
            </a:extLst>
          </p:cNvPr>
          <p:cNvSpPr/>
          <p:nvPr/>
        </p:nvSpPr>
        <p:spPr>
          <a:xfrm>
            <a:off x="382678" y="1640930"/>
            <a:ext cx="8539942" cy="4774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de-DE" sz="2400" dirty="0"/>
              <a:t>Lot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Neighbourhoods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no</a:t>
            </a:r>
            <a:r>
              <a:rPr lang="de-DE" sz="2400" dirty="0"/>
              <a:t> </a:t>
            </a:r>
            <a:r>
              <a:rPr lang="de-DE" sz="2400" dirty="0" err="1"/>
              <a:t>big</a:t>
            </a:r>
            <a:r>
              <a:rPr lang="de-DE" sz="2400" dirty="0"/>
              <a:t> </a:t>
            </a:r>
            <a:r>
              <a:rPr lang="de-DE" sz="2400" dirty="0" err="1"/>
              <a:t>competitionin</a:t>
            </a:r>
            <a:r>
              <a:rPr lang="de-DE" sz="2400" dirty="0"/>
              <a:t> NYC Manhattan</a:t>
            </a:r>
          </a:p>
          <a:p>
            <a:pPr marL="514350" indent="-51435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de-DE" sz="2400" dirty="0"/>
              <a:t>Many Pizza </a:t>
            </a:r>
            <a:r>
              <a:rPr lang="de-DE" sz="2400" dirty="0" err="1"/>
              <a:t>places</a:t>
            </a:r>
            <a:r>
              <a:rPr lang="de-DE" sz="2400" dirty="0"/>
              <a:t> in suburban </a:t>
            </a:r>
            <a:r>
              <a:rPr lang="de-DE" sz="2400" dirty="0" err="1"/>
              <a:t>areas</a:t>
            </a:r>
            <a:r>
              <a:rPr lang="de-DE" sz="2400" dirty="0"/>
              <a:t> </a:t>
            </a:r>
            <a:r>
              <a:rPr lang="de-DE" sz="2400" dirty="0" err="1"/>
              <a:t>where</a:t>
            </a:r>
            <a:r>
              <a:rPr lang="de-DE" sz="2400" dirty="0"/>
              <a:t> </a:t>
            </a:r>
            <a:r>
              <a:rPr lang="de-DE" sz="2400" dirty="0" err="1"/>
              <a:t>most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population</a:t>
            </a:r>
            <a:r>
              <a:rPr lang="de-DE" sz="2400" dirty="0"/>
              <a:t> </a:t>
            </a:r>
            <a:r>
              <a:rPr lang="de-DE" sz="2400" dirty="0" err="1"/>
              <a:t>lives</a:t>
            </a:r>
            <a:r>
              <a:rPr lang="de-DE" sz="2400" dirty="0"/>
              <a:t> -&gt; not </a:t>
            </a:r>
            <a:r>
              <a:rPr lang="de-DE" sz="2400" dirty="0" err="1"/>
              <a:t>good</a:t>
            </a:r>
            <a:r>
              <a:rPr lang="de-DE" sz="2400" dirty="0"/>
              <a:t> </a:t>
            </a:r>
            <a:r>
              <a:rPr lang="de-DE" sz="2400" dirty="0" err="1"/>
              <a:t>choices</a:t>
            </a:r>
            <a:endParaRPr lang="de-DE" sz="2400" dirty="0"/>
          </a:p>
          <a:p>
            <a:pPr marL="514350" indent="-51435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de-DE" sz="2400" dirty="0"/>
              <a:t>This </a:t>
            </a:r>
            <a:r>
              <a:rPr lang="de-DE" sz="2400" dirty="0" err="1"/>
              <a:t>analysis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only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first</a:t>
            </a:r>
            <a:r>
              <a:rPr lang="de-DE" sz="2400" dirty="0"/>
              <a:t> </a:t>
            </a:r>
            <a:r>
              <a:rPr lang="de-DE" sz="2400" dirty="0" err="1"/>
              <a:t>filter</a:t>
            </a:r>
            <a:r>
              <a:rPr lang="de-DE" sz="2400" dirty="0"/>
              <a:t>. </a:t>
            </a:r>
            <a:r>
              <a:rPr lang="de-DE" sz="2400" dirty="0" err="1"/>
              <a:t>Another</a:t>
            </a:r>
            <a:r>
              <a:rPr lang="de-DE" sz="2400" dirty="0"/>
              <a:t> </a:t>
            </a:r>
            <a:r>
              <a:rPr lang="de-DE" sz="2400" dirty="0" err="1"/>
              <a:t>criteries</a:t>
            </a:r>
            <a:r>
              <a:rPr lang="de-DE" sz="2400" dirty="0"/>
              <a:t> such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demand</a:t>
            </a:r>
            <a:r>
              <a:rPr lang="de-DE" sz="2400" dirty="0"/>
              <a:t> </a:t>
            </a:r>
            <a:r>
              <a:rPr lang="de-DE" sz="2400" dirty="0" err="1"/>
              <a:t>within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Neighbourhoods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other</a:t>
            </a:r>
            <a:r>
              <a:rPr lang="de-DE" sz="2400" dirty="0"/>
              <a:t> </a:t>
            </a:r>
            <a:r>
              <a:rPr lang="de-DE" sz="2400" dirty="0" err="1"/>
              <a:t>information</a:t>
            </a:r>
            <a:r>
              <a:rPr lang="de-DE" sz="2400" dirty="0"/>
              <a:t> </a:t>
            </a:r>
            <a:r>
              <a:rPr lang="de-DE" sz="2400" dirty="0" err="1"/>
              <a:t>should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obtained</a:t>
            </a:r>
            <a:r>
              <a:rPr lang="de-DE" sz="2400" dirty="0"/>
              <a:t>. But </a:t>
            </a:r>
            <a:r>
              <a:rPr lang="de-DE" sz="2400" dirty="0" err="1"/>
              <a:t>red</a:t>
            </a:r>
            <a:r>
              <a:rPr lang="de-DE" sz="2400" dirty="0"/>
              <a:t> </a:t>
            </a:r>
            <a:r>
              <a:rPr lang="de-DE" sz="2400" dirty="0" err="1"/>
              <a:t>Neihbourhoods</a:t>
            </a:r>
            <a:r>
              <a:rPr lang="de-DE" sz="2400" dirty="0"/>
              <a:t> </a:t>
            </a:r>
            <a:r>
              <a:rPr lang="de-DE" sz="2400" dirty="0" err="1"/>
              <a:t>seem</a:t>
            </a:r>
            <a:r>
              <a:rPr lang="de-DE" sz="2400" dirty="0"/>
              <a:t> </a:t>
            </a:r>
            <a:r>
              <a:rPr lang="de-DE" sz="2400" dirty="0" err="1"/>
              <a:t>suitable</a:t>
            </a:r>
            <a:r>
              <a:rPr lang="de-DE" sz="2400" dirty="0"/>
              <a:t>!</a:t>
            </a:r>
          </a:p>
          <a:p>
            <a:pPr marL="514350" indent="-514350">
              <a:lnSpc>
                <a:spcPct val="150000"/>
              </a:lnSpc>
              <a:spcAft>
                <a:spcPts val="800"/>
              </a:spcAft>
              <a:buAutoNum type="arabicPeriod"/>
            </a:pP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957698-A972-4FE1-9549-A72527460D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49851" y="383699"/>
            <a:ext cx="3605026" cy="20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3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A476F2BA-DB1D-411F-911A-7B343647B993}"/>
              </a:ext>
            </a:extLst>
          </p:cNvPr>
          <p:cNvSpPr txBox="1"/>
          <p:nvPr/>
        </p:nvSpPr>
        <p:spPr>
          <a:xfrm>
            <a:off x="655320" y="365125"/>
            <a:ext cx="5120114" cy="169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59D9B861-FEB3-491E-B5A4-D5F6155AC861}"/>
              </a:ext>
            </a:extLst>
          </p:cNvPr>
          <p:cNvSpPr/>
          <p:nvPr/>
        </p:nvSpPr>
        <p:spPr>
          <a:xfrm>
            <a:off x="655321" y="2575034"/>
            <a:ext cx="5120113" cy="34622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Various </a:t>
            </a:r>
            <a:r>
              <a:rPr lang="en-US" sz="2400" dirty="0" err="1"/>
              <a:t>neighbourhoods</a:t>
            </a:r>
            <a:r>
              <a:rPr lang="en-US" sz="2400" dirty="0"/>
              <a:t> with competitor-less markers</a:t>
            </a:r>
          </a:p>
          <a:p>
            <a:pPr marL="51435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Interestingly high </a:t>
            </a:r>
            <a:r>
              <a:rPr lang="en-US" sz="2400" dirty="0" err="1"/>
              <a:t>amound</a:t>
            </a:r>
            <a:r>
              <a:rPr lang="en-US" sz="2400" dirty="0"/>
              <a:t> of Pizza places in suburban areas, not in city center</a:t>
            </a:r>
          </a:p>
          <a:p>
            <a:pPr marL="51435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More factors to be taken into consideration before giving a bulletproof recommendation for a location but first filter applicable with this report</a:t>
            </a:r>
          </a:p>
          <a:p>
            <a:pPr marL="51435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812C741-648A-45D9-8424-97C4F622D28C}"/>
              </a:ext>
            </a:extLst>
          </p:cNvPr>
          <p:cNvPicPr/>
          <p:nvPr/>
        </p:nvPicPr>
        <p:blipFill rotWithShape="1">
          <a:blip r:embed="rId2"/>
          <a:srcRect l="18743" r="29245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9690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DA88E86-43F9-401F-8BBD-736610B4799A}"/>
              </a:ext>
            </a:extLst>
          </p:cNvPr>
          <p:cNvSpPr/>
          <p:nvPr/>
        </p:nvSpPr>
        <p:spPr>
          <a:xfrm>
            <a:off x="931025" y="1866168"/>
            <a:ext cx="10573789" cy="3562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NYC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has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an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enourmous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population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density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Resteraunt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market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is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highly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competitive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To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be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successful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a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business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needs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to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invest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in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its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strategy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, pricing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aswell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as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DE" sz="2800" b="1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location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Analyzing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market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is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one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of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the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key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methods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to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set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up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a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business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long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-term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success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de-DE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E3364AC-6862-46B3-B72B-697888A2BA7F}"/>
              </a:ext>
            </a:extLst>
          </p:cNvPr>
          <p:cNvSpPr txBox="1"/>
          <p:nvPr/>
        </p:nvSpPr>
        <p:spPr>
          <a:xfrm>
            <a:off x="1939636" y="648393"/>
            <a:ext cx="2878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0185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1E928651-0A55-4D4C-BF47-61E7017EE43D}"/>
              </a:ext>
            </a:extLst>
          </p:cNvPr>
          <p:cNvSpPr/>
          <p:nvPr/>
        </p:nvSpPr>
        <p:spPr>
          <a:xfrm>
            <a:off x="5232401" y="1721579"/>
            <a:ext cx="6140449" cy="395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Question: where to locate an upper class pizza </a:t>
            </a:r>
            <a:r>
              <a:rPr lang="en-US" sz="2800" dirty="0" err="1">
                <a:solidFill>
                  <a:schemeClr val="bg1">
                    <a:alpha val="80000"/>
                  </a:schemeClr>
                </a:solidFill>
              </a:rPr>
              <a:t>resteraunt</a:t>
            </a:r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 in NYC?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Business case: Ferrari Family wants to open up a Pizza Place in NYC but is unsure where to locate it.</a:t>
            </a:r>
          </a:p>
        </p:txBody>
      </p:sp>
    </p:spTree>
    <p:extLst>
      <p:ext uri="{BB962C8B-B14F-4D97-AF65-F5344CB8AC3E}">
        <p14:creationId xmlns:p14="http://schemas.microsoft.com/office/powerpoint/2010/main" val="401990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755F686-6FD7-4B1E-A2F8-943D2B22D42B}"/>
              </a:ext>
            </a:extLst>
          </p:cNvPr>
          <p:cNvSpPr/>
          <p:nvPr/>
        </p:nvSpPr>
        <p:spPr>
          <a:xfrm>
            <a:off x="847898" y="1749117"/>
            <a:ext cx="11039302" cy="2169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solve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sources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will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endParaRPr lang="de-DE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Neighbourhoods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New York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provided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.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</a:t>
            </a:r>
            <a:endParaRPr lang="de-DE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de-DE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de-DE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de-DE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venues</a:t>
            </a:r>
            <a:r>
              <a:rPr lang="de-DE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retrieved</a:t>
            </a:r>
            <a:r>
              <a:rPr lang="de-DE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DE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Foursquares</a:t>
            </a:r>
            <a:r>
              <a:rPr lang="de-DE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</a:t>
            </a:r>
            <a:endParaRPr lang="de-D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8F7B5D3-090D-49B0-9148-0B5A200BC8C9}"/>
              </a:ext>
            </a:extLst>
          </p:cNvPr>
          <p:cNvSpPr txBox="1"/>
          <p:nvPr/>
        </p:nvSpPr>
        <p:spPr>
          <a:xfrm>
            <a:off x="1939636" y="648393"/>
            <a:ext cx="1069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64436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755F686-6FD7-4B1E-A2F8-943D2B22D42B}"/>
              </a:ext>
            </a:extLst>
          </p:cNvPr>
          <p:cNvSpPr/>
          <p:nvPr/>
        </p:nvSpPr>
        <p:spPr>
          <a:xfrm>
            <a:off x="847898" y="1749117"/>
            <a:ext cx="11039302" cy="2169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solve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sources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will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endParaRPr lang="de-DE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Neighbourhoods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New York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provided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.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de-DE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</a:t>
            </a:r>
            <a:endParaRPr lang="de-DE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de-DE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de-DE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de-DE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venues</a:t>
            </a:r>
            <a:r>
              <a:rPr lang="de-DE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retrieved</a:t>
            </a:r>
            <a:r>
              <a:rPr lang="de-DE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DE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Foursquares</a:t>
            </a:r>
            <a:r>
              <a:rPr lang="de-DE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</a:t>
            </a:r>
            <a:endParaRPr lang="de-D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8F7B5D3-090D-49B0-9148-0B5A200BC8C9}"/>
              </a:ext>
            </a:extLst>
          </p:cNvPr>
          <p:cNvSpPr txBox="1"/>
          <p:nvPr/>
        </p:nvSpPr>
        <p:spPr>
          <a:xfrm>
            <a:off x="1939636" y="648393"/>
            <a:ext cx="1069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88942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9AC780D-F670-42FB-84C0-E302311B8B52}"/>
              </a:ext>
            </a:extLst>
          </p:cNvPr>
          <p:cNvSpPr/>
          <p:nvPr/>
        </p:nvSpPr>
        <p:spPr>
          <a:xfrm>
            <a:off x="5857701" y="63300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306 </a:t>
            </a:r>
            <a:r>
              <a:rPr lang="de-D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Neighbourhoods</a:t>
            </a:r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of</a:t>
            </a:r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New York </a:t>
            </a:r>
            <a:r>
              <a:rPr lang="de-D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from</a:t>
            </a:r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this</a:t>
            </a:r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link: </a:t>
            </a:r>
            <a:r>
              <a:rPr lang="de-DE" u="sng" dirty="0">
                <a:solidFill>
                  <a:srgbClr val="296EAA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https://cf-courses-data.s3.us.cloud-object-storage.appdomain.cloud/IBMDeveloperSkillsNetwork-DS0701EN-SkillsNetwork/labs/newyork_data.json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D2C18C3-CA04-40D6-BF7D-07EC87C1E9CA}"/>
              </a:ext>
            </a:extLst>
          </p:cNvPr>
          <p:cNvSpPr txBox="1"/>
          <p:nvPr/>
        </p:nvSpPr>
        <p:spPr>
          <a:xfrm>
            <a:off x="1939636" y="648393"/>
            <a:ext cx="1069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DATA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AB69276-BD5A-4C98-A93A-5148C51F684F}"/>
              </a:ext>
            </a:extLst>
          </p:cNvPr>
          <p:cNvSpPr/>
          <p:nvPr/>
        </p:nvSpPr>
        <p:spPr>
          <a:xfrm>
            <a:off x="1152698" y="1665989"/>
            <a:ext cx="11039302" cy="1420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Essentiell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population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JSON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Pandas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endParaRPr lang="de-D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0264AA6-AF3E-4107-84B3-BA73FB14A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52" y="3429000"/>
            <a:ext cx="9854208" cy="267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5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9AC780D-F670-42FB-84C0-E302311B8B52}"/>
              </a:ext>
            </a:extLst>
          </p:cNvPr>
          <p:cNvSpPr/>
          <p:nvPr/>
        </p:nvSpPr>
        <p:spPr>
          <a:xfrm>
            <a:off x="5857701" y="63300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Foursquares</a:t>
            </a:r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API: </a:t>
            </a:r>
            <a:r>
              <a:rPr lang="de-DE" u="sng" dirty="0">
                <a:solidFill>
                  <a:srgbClr val="296EAA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</a:t>
            </a:r>
            <a:r>
              <a:rPr lang="de-DE" u="sng" dirty="0">
                <a:solidFill>
                  <a:srgbClr val="296EAA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www.foursquares.com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D2C18C3-CA04-40D6-BF7D-07EC87C1E9CA}"/>
              </a:ext>
            </a:extLst>
          </p:cNvPr>
          <p:cNvSpPr txBox="1"/>
          <p:nvPr/>
        </p:nvSpPr>
        <p:spPr>
          <a:xfrm>
            <a:off x="1939636" y="648393"/>
            <a:ext cx="1069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DATA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AB69276-BD5A-4C98-A93A-5148C51F684F}"/>
              </a:ext>
            </a:extLst>
          </p:cNvPr>
          <p:cNvSpPr/>
          <p:nvPr/>
        </p:nvSpPr>
        <p:spPr>
          <a:xfrm>
            <a:off x="1152698" y="1665989"/>
            <a:ext cx="11039302" cy="1420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Essentiell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de-DE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calls</a:t>
            </a: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Foursquares</a:t>
            </a: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API. Data </a:t>
            </a:r>
            <a:r>
              <a:rPr lang="de-DE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population</a:t>
            </a: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pandas</a:t>
            </a: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endParaRPr lang="de-D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0264AA6-AF3E-4107-84B3-BA73FB14A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52" y="3429000"/>
            <a:ext cx="9854208" cy="267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8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734DC00-36EE-4299-91EA-4C751CD4D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108" y="1534576"/>
            <a:ext cx="8164916" cy="494565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397A077-2430-4DEA-A8EF-32E6D76362F5}"/>
              </a:ext>
            </a:extLst>
          </p:cNvPr>
          <p:cNvSpPr txBox="1"/>
          <p:nvPr/>
        </p:nvSpPr>
        <p:spPr>
          <a:xfrm>
            <a:off x="1939636" y="648393"/>
            <a:ext cx="1069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DATA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36315FC-F239-441B-A12D-0190ACBE302E}"/>
              </a:ext>
            </a:extLst>
          </p:cNvPr>
          <p:cNvSpPr/>
          <p:nvPr/>
        </p:nvSpPr>
        <p:spPr>
          <a:xfrm>
            <a:off x="4993178" y="648393"/>
            <a:ext cx="11039302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sanity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check…</a:t>
            </a:r>
          </a:p>
        </p:txBody>
      </p:sp>
    </p:spTree>
    <p:extLst>
      <p:ext uri="{BB962C8B-B14F-4D97-AF65-F5344CB8AC3E}">
        <p14:creationId xmlns:p14="http://schemas.microsoft.com/office/powerpoint/2010/main" val="246163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97C984F-62D9-49A3-8D55-B089DD6544B1}"/>
              </a:ext>
            </a:extLst>
          </p:cNvPr>
          <p:cNvSpPr txBox="1"/>
          <p:nvPr/>
        </p:nvSpPr>
        <p:spPr>
          <a:xfrm>
            <a:off x="1939636" y="648393"/>
            <a:ext cx="2931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METHODOLOGY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D4AAB60-32F8-4B3D-B4DF-34B13116A1E0}"/>
              </a:ext>
            </a:extLst>
          </p:cNvPr>
          <p:cNvSpPr/>
          <p:nvPr/>
        </p:nvSpPr>
        <p:spPr>
          <a:xfrm>
            <a:off x="1152698" y="1665989"/>
            <a:ext cx="11039302" cy="2918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crawling</a:t>
            </a:r>
            <a:endParaRPr lang="de-D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de-DE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preperation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means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</a:t>
            </a:r>
            <a:endParaRPr lang="de-D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de-DE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</a:t>
            </a:r>
            <a:endParaRPr lang="de-D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43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Breitbild</PresentationFormat>
  <Paragraphs>45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</vt:lpstr>
      <vt:lpstr>COURSERA CAPSTONE PROJECT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julianrieger24@gmail.com</dc:creator>
  <cp:lastModifiedBy>julianrieger24@gmail.com</cp:lastModifiedBy>
  <cp:revision>1</cp:revision>
  <dcterms:created xsi:type="dcterms:W3CDTF">2021-01-03T20:16:23Z</dcterms:created>
  <dcterms:modified xsi:type="dcterms:W3CDTF">2021-01-03T20:16:59Z</dcterms:modified>
</cp:coreProperties>
</file>