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69" r:id="rId4"/>
    <p:sldId id="260" r:id="rId5"/>
    <p:sldId id="26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6408" autoAdjust="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38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BB805-F7B7-4B80-A1C5-385D4DAF7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973F6-5187-412F-AACC-6E3FF8A6A1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Caviar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3D3D3D"/>
                </a:solidFill>
              </a:rPr>
              <a:t>Kevin Li</a:t>
            </a:r>
            <a:endParaRPr sz="3600" dirty="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1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562356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1416" y="457200"/>
            <a:ext cx="562356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B7047"/>
                </a:solidFill>
              </a:rPr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 fontScale="92500"/>
          </a:bodyPr>
          <a:lstStyle/>
          <a:p>
            <a:r>
              <a:rPr lang="en-US" sz="2000" dirty="0"/>
              <a:t>Data was first tested and cleaned for integrity issues.</a:t>
            </a:r>
          </a:p>
          <a:p>
            <a:pPr lvl="1"/>
            <a:r>
              <a:rPr lang="en-US" sz="1800" dirty="0"/>
              <a:t>Date/Time variables were converted to Date/Time format.</a:t>
            </a:r>
          </a:p>
          <a:p>
            <a:pPr lvl="1"/>
            <a:r>
              <a:rPr lang="en-US" sz="1800" dirty="0"/>
              <a:t>Remove occurrences where total pickup wait time is greater than three hours.</a:t>
            </a:r>
          </a:p>
          <a:p>
            <a:pPr lvl="1"/>
            <a:r>
              <a:rPr lang="en-US" sz="1800" dirty="0"/>
              <a:t>Remove circumstances when price was recorded as 0. (Needs to further investigate merchant 118)</a:t>
            </a:r>
          </a:p>
          <a:p>
            <a:pPr lvl="1"/>
            <a:r>
              <a:rPr lang="en-US" sz="1800" dirty="0"/>
              <a:t>Remove circumstance when delivery time from merchant exceeds 4 hours. </a:t>
            </a:r>
          </a:p>
          <a:p>
            <a:pPr lvl="1"/>
            <a:r>
              <a:rPr lang="en-US" sz="1800" dirty="0"/>
              <a:t>Time zones were best approximated to the local time zone.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5286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562356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1416" y="457200"/>
            <a:ext cx="562356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45" y="666200"/>
            <a:ext cx="5064656" cy="1360803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Growth, demand and merchant analysis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73" y="2462632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B7047"/>
                </a:solidFill>
              </a:rPr>
              <a:t>Zones 1 and 3 are performing higher than zone 13 in terms of merchants/population ratio.</a:t>
            </a:r>
          </a:p>
          <a:p>
            <a:pPr lvl="1"/>
            <a:r>
              <a:rPr lang="en-US" dirty="0">
                <a:solidFill>
                  <a:srgbClr val="FB7047"/>
                </a:solidFill>
              </a:rPr>
              <a:t>Consider increasing merchant incentives to grow merchant size in Zone 13.</a:t>
            </a:r>
          </a:p>
          <a:p>
            <a:r>
              <a:rPr lang="en-US" dirty="0">
                <a:solidFill>
                  <a:srgbClr val="FB7047"/>
                </a:solidFill>
              </a:rPr>
              <a:t> Deliveries growth </a:t>
            </a:r>
            <a:r>
              <a:rPr lang="en-US" dirty="0" err="1">
                <a:solidFill>
                  <a:srgbClr val="FB7047"/>
                </a:solidFill>
              </a:rPr>
              <a:t>MoM</a:t>
            </a:r>
            <a:r>
              <a:rPr lang="en-US" dirty="0">
                <a:solidFill>
                  <a:srgbClr val="FB7047"/>
                </a:solidFill>
              </a:rPr>
              <a:t> is slower in Zone 13 (17%) than Zones 1 (32%) and 3 (32%). </a:t>
            </a:r>
          </a:p>
          <a:p>
            <a:pPr lvl="1"/>
            <a:r>
              <a:rPr lang="en-US" dirty="0">
                <a:solidFill>
                  <a:srgbClr val="FB7047"/>
                </a:solidFill>
              </a:rPr>
              <a:t>Consider programs to incentive user growth in slower areas.</a:t>
            </a:r>
          </a:p>
          <a:p>
            <a:r>
              <a:rPr lang="en-US" dirty="0">
                <a:solidFill>
                  <a:srgbClr val="FB7047"/>
                </a:solidFill>
              </a:rPr>
              <a:t>Demand/Population is highest in Zone 1.</a:t>
            </a:r>
          </a:p>
          <a:p>
            <a:pPr lvl="1"/>
            <a:r>
              <a:rPr lang="en-US" dirty="0">
                <a:solidFill>
                  <a:srgbClr val="FB7047"/>
                </a:solidFill>
              </a:rPr>
              <a:t>Consider improving demand in Zones 3 and 13 through consumer incentives.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C3F0E-84C2-448F-A1B3-DA99C934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25" y="731592"/>
            <a:ext cx="5609851" cy="346208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409BEC-A2FA-4B31-BB6C-4E53E38D7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82742"/>
              </p:ext>
            </p:extLst>
          </p:nvPr>
        </p:nvGraphicFramePr>
        <p:xfrm>
          <a:off x="6190477" y="4250967"/>
          <a:ext cx="5609851" cy="2317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1970">
                  <a:extLst>
                    <a:ext uri="{9D8B030D-6E8A-4147-A177-3AD203B41FA5}">
                      <a16:colId xmlns:a16="http://schemas.microsoft.com/office/drawing/2014/main" val="4027925195"/>
                    </a:ext>
                  </a:extLst>
                </a:gridCol>
                <a:gridCol w="1143885">
                  <a:extLst>
                    <a:ext uri="{9D8B030D-6E8A-4147-A177-3AD203B41FA5}">
                      <a16:colId xmlns:a16="http://schemas.microsoft.com/office/drawing/2014/main" val="382553805"/>
                    </a:ext>
                  </a:extLst>
                </a:gridCol>
                <a:gridCol w="1100056">
                  <a:extLst>
                    <a:ext uri="{9D8B030D-6E8A-4147-A177-3AD203B41FA5}">
                      <a16:colId xmlns:a16="http://schemas.microsoft.com/office/drawing/2014/main" val="4233859387"/>
                    </a:ext>
                  </a:extLst>
                </a:gridCol>
                <a:gridCol w="1121970">
                  <a:extLst>
                    <a:ext uri="{9D8B030D-6E8A-4147-A177-3AD203B41FA5}">
                      <a16:colId xmlns:a16="http://schemas.microsoft.com/office/drawing/2014/main" val="1506403729"/>
                    </a:ext>
                  </a:extLst>
                </a:gridCol>
                <a:gridCol w="1121970">
                  <a:extLst>
                    <a:ext uri="{9D8B030D-6E8A-4147-A177-3AD203B41FA5}">
                      <a16:colId xmlns:a16="http://schemas.microsoft.com/office/drawing/2014/main" val="50904314"/>
                    </a:ext>
                  </a:extLst>
                </a:gridCol>
              </a:tblGrid>
              <a:tr h="368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Service Region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Deliveries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Growth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Demand/Population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714524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October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6717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0.746%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73709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November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9910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1.101%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92862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October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3559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0.341%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3932713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November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5204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0.498%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958273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October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945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0.158%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6735333"/>
                  </a:ext>
                </a:extLst>
              </a:tr>
              <a:tr h="324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November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1145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17%</a:t>
                      </a:r>
                      <a:endParaRPr lang="en-US" sz="1000" b="0" i="0" u="none" strike="noStrike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0.191%</a:t>
                      </a:r>
                      <a:endParaRPr lang="en-US" sz="1000" b="0" i="0" u="none" strike="noStrike" dirty="0">
                        <a:solidFill>
                          <a:srgbClr val="93A1A1"/>
                        </a:solidFill>
                        <a:effectLst/>
                        <a:latin typeface="Lucida Sans" panose="020B06020405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357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7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D936F5-D47C-418E-957B-E67FE0AB7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E36C78-D2A7-412A-9321-3AC28893C69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3D63D-AFF6-450E-9563-88C596AE6E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1BE33D-0E67-4BB0-8A1B-581C9F3C48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16AD71-390C-4868-A5FB-5EB0874371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28F49-D716-4BA1-9E15-BCC588E965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5" y="619432"/>
            <a:ext cx="3697570" cy="577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0AA28E2-8112-49D2-B1BE-A8466487F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4" r="5" b="5"/>
          <a:stretch/>
        </p:blipFill>
        <p:spPr>
          <a:xfrm>
            <a:off x="8042500" y="619432"/>
            <a:ext cx="3702973" cy="2847165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5C5BE95-0838-4F59-9B56-355A2A049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27" r="5" b="5"/>
          <a:stretch/>
        </p:blipFill>
        <p:spPr>
          <a:xfrm>
            <a:off x="4241830" y="619432"/>
            <a:ext cx="3703320" cy="2847165"/>
          </a:xfrm>
          <a:prstGeom prst="rect">
            <a:avLst/>
          </a:prstGeom>
        </p:spPr>
      </p:pic>
      <p:pic>
        <p:nvPicPr>
          <p:cNvPr id="15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8BF5DA6-3B98-4402-84F5-E45AF38601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05" r="6414" b="8"/>
          <a:stretch/>
        </p:blipFill>
        <p:spPr>
          <a:xfrm>
            <a:off x="4241824" y="3562350"/>
            <a:ext cx="3703320" cy="2825496"/>
          </a:xfrm>
          <a:prstGeom prst="rect">
            <a:avLst/>
          </a:prstGeom>
        </p:spPr>
      </p:pic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EDCDEBD4-6F52-4C32-AC45-62FC220B67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118" r="8" b="8"/>
          <a:stretch/>
        </p:blipFill>
        <p:spPr>
          <a:xfrm>
            <a:off x="8037113" y="3562351"/>
            <a:ext cx="3702973" cy="282549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1A0C9-806F-4E5B-BC9D-236871936945}"/>
              </a:ext>
            </a:extLst>
          </p:cNvPr>
          <p:cNvSpPr txBox="1">
            <a:spLocks/>
          </p:cNvSpPr>
          <p:nvPr/>
        </p:nvSpPr>
        <p:spPr>
          <a:xfrm>
            <a:off x="690577" y="2941291"/>
            <a:ext cx="5388656" cy="297053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3433547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Peak Hours and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06" y="5554650"/>
            <a:ext cx="3353378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*time zones are standardized through estimation (assuming peaks should occur during lunchtime and dinner time)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40DDA3-A09A-4797-B643-4C30D3D187C5}"/>
              </a:ext>
            </a:extLst>
          </p:cNvPr>
          <p:cNvSpPr txBox="1">
            <a:spLocks/>
          </p:cNvSpPr>
          <p:nvPr/>
        </p:nvSpPr>
        <p:spPr>
          <a:xfrm>
            <a:off x="581192" y="2101595"/>
            <a:ext cx="3194983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B7047"/>
                </a:solidFill>
              </a:rPr>
              <a:t>Most popular time of day for deliveries are during noon and dinner time. </a:t>
            </a:r>
          </a:p>
          <a:p>
            <a:r>
              <a:rPr lang="en-US" sz="2000" dirty="0">
                <a:solidFill>
                  <a:srgbClr val="FB7047"/>
                </a:solidFill>
              </a:rPr>
              <a:t>Possible pricing strategy by demand.</a:t>
            </a:r>
          </a:p>
          <a:p>
            <a:r>
              <a:rPr lang="en-US" sz="2000" dirty="0">
                <a:solidFill>
                  <a:srgbClr val="FB7047"/>
                </a:solidFill>
              </a:rPr>
              <a:t>Can recommend more carriers to be available during peak hours/days.</a:t>
            </a:r>
          </a:p>
        </p:txBody>
      </p:sp>
    </p:spTree>
    <p:extLst>
      <p:ext uri="{BB962C8B-B14F-4D97-AF65-F5344CB8AC3E}">
        <p14:creationId xmlns:p14="http://schemas.microsoft.com/office/powerpoint/2010/main" val="39068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4">
            <a:extLst>
              <a:ext uri="{FF2B5EF4-FFF2-40B4-BE49-F238E27FC236}">
                <a16:creationId xmlns:a16="http://schemas.microsoft.com/office/drawing/2014/main" id="{A21E7785-3D2D-4FF8-9C82-42CE9DBD7B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9911E146-5AE8-4892-B0B5-42052873B9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A552A-290C-474C-9CC8-401379CD13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B5BA19-E267-49E0-A8F7-3435C9118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D8432A-7050-43CE-AC0E-48F00C7D52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25488F-35F4-46B0-BDF0-AFAA361007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4F78D-891F-49EC-ADDE-5E581A66AC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312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504FF-266B-4F6E-BAA1-DF9730E900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/>
          </a:bodyPr>
          <a:lstStyle/>
          <a:p>
            <a:r>
              <a:rPr lang="en-US" dirty="0"/>
              <a:t>Increasing Merchant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225" y="4048953"/>
            <a:ext cx="6864154" cy="2800477"/>
          </a:xfrm>
        </p:spPr>
        <p:txBody>
          <a:bodyPr>
            <a:normAutofit/>
          </a:bodyPr>
          <a:lstStyle/>
          <a:p>
            <a:r>
              <a:rPr lang="en-US" dirty="0"/>
              <a:t>Merchant popularity is distributed more equally amongst merchants across Region 1. (Region 1 is also the best performing)</a:t>
            </a:r>
          </a:p>
          <a:p>
            <a:r>
              <a:rPr lang="en-US" dirty="0"/>
              <a:t>A more logarithmic distribution is shown for Regions 3 and 13.</a:t>
            </a:r>
          </a:p>
          <a:p>
            <a:pPr lvl="1"/>
            <a:r>
              <a:rPr lang="en-US" dirty="0"/>
              <a:t>Overall performance of markets 3 and 13 can potentially increase if distributions were better distributed.</a:t>
            </a:r>
          </a:p>
          <a:p>
            <a:pPr lvl="1"/>
            <a:r>
              <a:rPr lang="en-US" dirty="0"/>
              <a:t>Potential case to feature less popular merchants on front page of app. A/B test performance.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DC204A-23F1-41C0-B35F-0597F030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67" y="734241"/>
            <a:ext cx="3623465" cy="2236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4C5105-E01A-4F40-A28B-9BA403C6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84" y="734241"/>
            <a:ext cx="3577187" cy="2207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62A3E7-DAF5-41A4-ABA3-D22FF49D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0" y="783399"/>
            <a:ext cx="3599530" cy="22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562356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1416" y="457200"/>
            <a:ext cx="562356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524" y="308329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B7047"/>
                </a:solidFill>
              </a:rPr>
              <a:t>Thank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EB06D-B96C-406A-9F7C-79E61A34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2" y="5844200"/>
            <a:ext cx="3353378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*Further analysis is included in the R-Markdown file. </a:t>
            </a:r>
          </a:p>
        </p:txBody>
      </p:sp>
    </p:spTree>
    <p:extLst>
      <p:ext uri="{BB962C8B-B14F-4D97-AF65-F5344CB8AC3E}">
        <p14:creationId xmlns:p14="http://schemas.microsoft.com/office/powerpoint/2010/main" val="357426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Web241C</Template>
  <TotalTime>300</TotalTime>
  <Words>353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Lucida Sans</vt:lpstr>
      <vt:lpstr>Wingdings 2</vt:lpstr>
      <vt:lpstr>Dividend</vt:lpstr>
      <vt:lpstr>Caviar analysis</vt:lpstr>
      <vt:lpstr>Data Integrity</vt:lpstr>
      <vt:lpstr>Growth, demand and merchant analysis</vt:lpstr>
      <vt:lpstr>Peak Hours and days</vt:lpstr>
      <vt:lpstr>Increasing Merchant popularity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Kevin Li</dc:creator>
  <cp:lastModifiedBy>Kevin Li</cp:lastModifiedBy>
  <cp:revision>10</cp:revision>
  <dcterms:created xsi:type="dcterms:W3CDTF">2018-03-05T18:52:16Z</dcterms:created>
  <dcterms:modified xsi:type="dcterms:W3CDTF">2018-03-05T23:52:17Z</dcterms:modified>
</cp:coreProperties>
</file>