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2" r:id="rId4"/>
    <p:sldId id="260" r:id="rId5"/>
    <p:sldId id="259" r:id="rId6"/>
    <p:sldId id="261" r:id="rId7"/>
    <p:sldId id="264" r:id="rId8"/>
    <p:sldId id="263"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84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3/5/2021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81072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3/5/2021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6011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3/5/2021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7146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3/5/2021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0643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3/5/2021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2660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3/5/2021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3380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3/5/2021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1846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3/5/2021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6638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3/5/2021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2310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3/5/2021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04811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3/5/2021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2109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3/5/2021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94468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oregonmetro.gov/news/rundown-so-you-want-clean-brownfield-heres-what-d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epa.gov/sites/production/files/2019-10/documents/cleaning_up_brownfield_sites.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epa.gov/sites/production/files/2019-10/documents/cleaning_up_brownfield_sites.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epa.gov/sites/production/files/2017-11/documents/brownfieldsroadmapepa542-r-12-001.pdf" TargetMode="External"/><Relationship Id="rId2" Type="http://schemas.openxmlformats.org/officeDocument/2006/relationships/hyperlink" Target="https://www.epa.gov/sites/production/files/2015-09/documents/anat_bf_redev_101106.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pa.gov/sites/production/files/2020-07/documents/assessing_brownfield_sites.pdf" TargetMode="External"/><Relationship Id="rId7" Type="http://schemas.openxmlformats.org/officeDocument/2006/relationships/hyperlink" Target="https://www.ksutab.org/" TargetMode="External"/><Relationship Id="rId2" Type="http://schemas.openxmlformats.org/officeDocument/2006/relationships/hyperlink" Target="https://www.epa.gov/sites/production/files/2019-10/documents/past_property_uses_may_result_in_a_brownfield_site.pdf" TargetMode="External"/><Relationship Id="rId1" Type="http://schemas.openxmlformats.org/officeDocument/2006/relationships/slideLayout" Target="../slideLayouts/slideLayout2.xml"/><Relationship Id="rId6" Type="http://schemas.openxmlformats.org/officeDocument/2006/relationships/hyperlink" Target="https://www.communitylattice.com/" TargetMode="External"/><Relationship Id="rId5" Type="http://schemas.openxmlformats.org/officeDocument/2006/relationships/hyperlink" Target="https://www.epa.gov/sites/production/files/2016-04/documents/final_leveraging_guide_document_4-19-16.pdf" TargetMode="External"/><Relationship Id="rId4" Type="http://schemas.openxmlformats.org/officeDocument/2006/relationships/hyperlink" Target="https://www.epa.gov/sites/production/files/2015-09/documents/brownfields-federal-programs-guide-2013.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epa.gov/brownfields/brownfields-program-environmental-and-economic-benefits" TargetMode="External"/><Relationship Id="rId7" Type="http://schemas.openxmlformats.org/officeDocument/2006/relationships/hyperlink" Target="https://www.envstd.com/most-important-benefit-of-brownfields-redevelopment-project/" TargetMode="External"/><Relationship Id="rId2" Type="http://schemas.openxmlformats.org/officeDocument/2006/relationships/hyperlink" Target="https://www.epa.gov/sites/production/files/2015-09/documents/anat_bf_redev_101106.pdf" TargetMode="External"/><Relationship Id="rId1" Type="http://schemas.openxmlformats.org/officeDocument/2006/relationships/slideLayout" Target="../slideLayouts/slideLayout2.xml"/><Relationship Id="rId6" Type="http://schemas.openxmlformats.org/officeDocument/2006/relationships/hyperlink" Target="https://www.oregonmetro.gov/news/rundown-so-you-want-clean-brownfield-heres-what-do" TargetMode="External"/><Relationship Id="rId5" Type="http://schemas.openxmlformats.org/officeDocument/2006/relationships/hyperlink" Target="https://www.epa.gov/sites/production/files/2019-10/documents/cleaning_up_brownfield_sites.pdf" TargetMode="External"/><Relationship Id="rId4" Type="http://schemas.openxmlformats.org/officeDocument/2006/relationships/hyperlink" Target="https://www.epa.gov/brownfields/brownfields-road-ma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Fresh grass with dew drops at sunrise">
            <a:extLst>
              <a:ext uri="{FF2B5EF4-FFF2-40B4-BE49-F238E27FC236}">
                <a16:creationId xmlns:a16="http://schemas.microsoft.com/office/drawing/2014/main" id="{294551B9-F922-40DD-99CC-5056799BFC9E}"/>
              </a:ext>
            </a:extLst>
          </p:cNvPr>
          <p:cNvPicPr>
            <a:picLocks noChangeAspect="1"/>
          </p:cNvPicPr>
          <p:nvPr/>
        </p:nvPicPr>
        <p:blipFill rotWithShape="1">
          <a:blip r:embed="rId2">
            <a:alphaModFix amt="40000"/>
          </a:blip>
          <a:srcRect t="15710" r="-1" b="-1"/>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152C30-72C3-45A0-A146-0F427304F412}"/>
              </a:ext>
            </a:extLst>
          </p:cNvPr>
          <p:cNvSpPr>
            <a:spLocks noGrp="1"/>
          </p:cNvSpPr>
          <p:nvPr>
            <p:ph type="ctrTitle"/>
          </p:nvPr>
        </p:nvSpPr>
        <p:spPr>
          <a:xfrm>
            <a:off x="2116476" y="2474085"/>
            <a:ext cx="7959048" cy="2387600"/>
          </a:xfrm>
        </p:spPr>
        <p:txBody>
          <a:bodyPr>
            <a:normAutofit fontScale="90000"/>
          </a:bodyPr>
          <a:lstStyle/>
          <a:p>
            <a:r>
              <a:rPr lang="en-US" sz="2400" dirty="0">
                <a:solidFill>
                  <a:srgbClr val="FFFFFF"/>
                </a:solidFill>
              </a:rPr>
              <a:t>Overview</a:t>
            </a:r>
            <a:br>
              <a:rPr lang="en-US" dirty="0">
                <a:solidFill>
                  <a:srgbClr val="FFFFFF"/>
                </a:solidFill>
              </a:rPr>
            </a:br>
            <a:r>
              <a:rPr lang="en-US" sz="6700" dirty="0">
                <a:solidFill>
                  <a:srgbClr val="FFFFFF"/>
                </a:solidFill>
              </a:rPr>
              <a:t>Brownfield Assessments and Cleanup</a:t>
            </a:r>
          </a:p>
        </p:txBody>
      </p:sp>
      <p:sp>
        <p:nvSpPr>
          <p:cNvPr id="3" name="Subtitle 2">
            <a:extLst>
              <a:ext uri="{FF2B5EF4-FFF2-40B4-BE49-F238E27FC236}">
                <a16:creationId xmlns:a16="http://schemas.microsoft.com/office/drawing/2014/main" id="{53D182A6-99B2-4F8F-B446-7165BBD79F43}"/>
              </a:ext>
            </a:extLst>
          </p:cNvPr>
          <p:cNvSpPr>
            <a:spLocks noGrp="1"/>
          </p:cNvSpPr>
          <p:nvPr>
            <p:ph type="subTitle" idx="1"/>
          </p:nvPr>
        </p:nvSpPr>
        <p:spPr>
          <a:xfrm>
            <a:off x="2562606" y="4953760"/>
            <a:ext cx="7063739" cy="1655762"/>
          </a:xfrm>
        </p:spPr>
        <p:txBody>
          <a:bodyPr>
            <a:normAutofit/>
          </a:bodyPr>
          <a:lstStyle/>
          <a:p>
            <a:r>
              <a:rPr lang="en-US" dirty="0">
                <a:solidFill>
                  <a:srgbClr val="FFFFFF"/>
                </a:solidFill>
                <a:latin typeface="Calibri Light" panose="020F0302020204030204" pitchFamily="34" charset="0"/>
                <a:cs typeface="Calibri Light" panose="020F0302020204030204" pitchFamily="34" charset="0"/>
              </a:rPr>
              <a:t>DataDive March 2021</a:t>
            </a:r>
          </a:p>
        </p:txBody>
      </p:sp>
    </p:spTree>
    <p:extLst>
      <p:ext uri="{BB962C8B-B14F-4D97-AF65-F5344CB8AC3E}">
        <p14:creationId xmlns:p14="http://schemas.microsoft.com/office/powerpoint/2010/main" val="96659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F637-1EBF-412D-A872-45BC6438D9F2}"/>
              </a:ext>
            </a:extLst>
          </p:cNvPr>
          <p:cNvSpPr>
            <a:spLocks noGrp="1"/>
          </p:cNvSpPr>
          <p:nvPr>
            <p:ph type="title"/>
          </p:nvPr>
        </p:nvSpPr>
        <p:spPr/>
        <p:txBody>
          <a:bodyPr/>
          <a:lstStyle/>
          <a:p>
            <a:r>
              <a:rPr lang="en-US" dirty="0"/>
              <a:t>Brownfields are…</a:t>
            </a:r>
          </a:p>
        </p:txBody>
      </p:sp>
      <p:sp>
        <p:nvSpPr>
          <p:cNvPr id="3" name="Content Placeholder 2">
            <a:extLst>
              <a:ext uri="{FF2B5EF4-FFF2-40B4-BE49-F238E27FC236}">
                <a16:creationId xmlns:a16="http://schemas.microsoft.com/office/drawing/2014/main" id="{CC68CDD0-278E-4EA3-8B7A-AFECC24B8DA3}"/>
              </a:ext>
            </a:extLst>
          </p:cNvPr>
          <p:cNvSpPr>
            <a:spLocks noGrp="1"/>
          </p:cNvSpPr>
          <p:nvPr>
            <p:ph idx="1"/>
          </p:nvPr>
        </p:nvSpPr>
        <p:spPr/>
        <p:txBody>
          <a:bodyPr/>
          <a:lstStyle/>
          <a:p>
            <a:pPr marL="0" indent="0" algn="ctr">
              <a:buNone/>
            </a:pPr>
            <a:endParaRPr lang="en-US" sz="3200" dirty="0">
              <a:latin typeface="Calibri Light" panose="020F0302020204030204" pitchFamily="34" charset="0"/>
              <a:cs typeface="Calibri Light" panose="020F0302020204030204" pitchFamily="34" charset="0"/>
            </a:endParaRPr>
          </a:p>
          <a:p>
            <a:pPr marL="0" indent="0" algn="ctr">
              <a:buNone/>
            </a:pPr>
            <a:r>
              <a:rPr lang="en-US" sz="3200" dirty="0">
                <a:latin typeface="Calibri Light" panose="020F0302020204030204" pitchFamily="34" charset="0"/>
                <a:cs typeface="Calibri Light" panose="020F0302020204030204" pitchFamily="34" charset="0"/>
              </a:rPr>
              <a:t>“</a:t>
            </a:r>
            <a:r>
              <a:rPr lang="en-US" sz="3200" b="1" dirty="0">
                <a:latin typeface="Calibri Light" panose="020F0302020204030204" pitchFamily="34" charset="0"/>
                <a:cs typeface="Calibri Light" panose="020F0302020204030204" pitchFamily="34" charset="0"/>
              </a:rPr>
              <a:t>real property</a:t>
            </a:r>
            <a:r>
              <a:rPr lang="en-US" sz="3200" dirty="0">
                <a:latin typeface="Calibri Light" panose="020F0302020204030204" pitchFamily="34" charset="0"/>
                <a:cs typeface="Calibri Light" panose="020F0302020204030204" pitchFamily="34" charset="0"/>
              </a:rPr>
              <a:t>, the expansion, redevelopment or reuse of which may be complicated by the </a:t>
            </a:r>
            <a:r>
              <a:rPr lang="en-US" sz="3200" b="1" dirty="0">
                <a:latin typeface="Calibri Light" panose="020F0302020204030204" pitchFamily="34" charset="0"/>
                <a:cs typeface="Calibri Light" panose="020F0302020204030204" pitchFamily="34" charset="0"/>
              </a:rPr>
              <a:t>presence or potential presence of a hazardous substance, pollutant or contaminant</a:t>
            </a:r>
            <a:r>
              <a:rPr lang="en-US" sz="3200" dirty="0">
                <a:latin typeface="Calibri Light" panose="020F0302020204030204" pitchFamily="34" charset="0"/>
                <a:cs typeface="Calibri Light" panose="020F0302020204030204" pitchFamily="34" charset="0"/>
              </a:rPr>
              <a:t>” </a:t>
            </a:r>
          </a:p>
          <a:p>
            <a:pPr marL="0" indent="0" algn="ctr">
              <a:buNone/>
            </a:pPr>
            <a:endParaRPr lang="en-US" sz="3200" dirty="0">
              <a:latin typeface="Calibri Light" panose="020F0302020204030204" pitchFamily="34" charset="0"/>
              <a:cs typeface="Calibri Light" panose="020F0302020204030204" pitchFamily="34" charset="0"/>
            </a:endParaRPr>
          </a:p>
          <a:p>
            <a:pPr marL="0" indent="0" algn="ctr">
              <a:buNone/>
            </a:pPr>
            <a:r>
              <a:rPr lang="en-US" i="1" dirty="0">
                <a:latin typeface="Calibri Light" panose="020F0302020204030204" pitchFamily="34" charset="0"/>
                <a:cs typeface="Calibri Light" panose="020F0302020204030204" pitchFamily="34" charset="0"/>
              </a:rPr>
              <a:t>Comprehensive Environmental Response, Compensation, and Liability Act of 1980, as amended by the Small Business Liability Relief and Brownfields Revitalization Act of 2002, §101(39)</a:t>
            </a:r>
          </a:p>
        </p:txBody>
      </p:sp>
    </p:spTree>
    <p:extLst>
      <p:ext uri="{BB962C8B-B14F-4D97-AF65-F5344CB8AC3E}">
        <p14:creationId xmlns:p14="http://schemas.microsoft.com/office/powerpoint/2010/main" val="393727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6C18-C659-4937-83A1-47A674A5F392}"/>
              </a:ext>
            </a:extLst>
          </p:cNvPr>
          <p:cNvSpPr>
            <a:spLocks noGrp="1"/>
          </p:cNvSpPr>
          <p:nvPr>
            <p:ph type="title"/>
          </p:nvPr>
        </p:nvSpPr>
        <p:spPr/>
        <p:txBody>
          <a:bodyPr>
            <a:normAutofit fontScale="90000"/>
          </a:bodyPr>
          <a:lstStyle/>
          <a:p>
            <a:r>
              <a:rPr lang="en-US" dirty="0"/>
              <a:t>Why is it important to clean up brownfield sites?</a:t>
            </a:r>
          </a:p>
        </p:txBody>
      </p:sp>
      <p:sp>
        <p:nvSpPr>
          <p:cNvPr id="3" name="Content Placeholder 2">
            <a:extLst>
              <a:ext uri="{FF2B5EF4-FFF2-40B4-BE49-F238E27FC236}">
                <a16:creationId xmlns:a16="http://schemas.microsoft.com/office/drawing/2014/main" id="{F02B9AF5-5E06-436F-B897-5955318A40DE}"/>
              </a:ext>
            </a:extLst>
          </p:cNvPr>
          <p:cNvSpPr>
            <a:spLocks noGrp="1"/>
          </p:cNvSpPr>
          <p:nvPr>
            <p:ph idx="1"/>
          </p:nvPr>
        </p:nvSpPr>
        <p:spPr/>
        <p:txBody>
          <a:bodyPr/>
          <a:lstStyle/>
          <a:p>
            <a:pPr marL="0" indent="0">
              <a:buNone/>
            </a:pPr>
            <a:r>
              <a:rPr lang="en-US" b="1" dirty="0"/>
              <a:t>Community Benefits</a:t>
            </a:r>
          </a:p>
          <a:p>
            <a:pPr lvl="1"/>
            <a:r>
              <a:rPr lang="en-US" dirty="0"/>
              <a:t>Cleaning up brownfield sites, many of which have been vacant for some time, may </a:t>
            </a:r>
            <a:r>
              <a:rPr lang="en-US" b="1" dirty="0"/>
              <a:t>reduce blight and crime </a:t>
            </a:r>
            <a:r>
              <a:rPr lang="en-US" dirty="0"/>
              <a:t>in a neighborhood.</a:t>
            </a:r>
          </a:p>
          <a:p>
            <a:pPr lvl="1"/>
            <a:r>
              <a:rPr lang="en-US" dirty="0"/>
              <a:t>Depending on the intent of the redevelopment, a community may </a:t>
            </a:r>
            <a:r>
              <a:rPr lang="en-US" b="1" dirty="0"/>
              <a:t>regain greenspaces</a:t>
            </a:r>
            <a:r>
              <a:rPr lang="en-US" dirty="0"/>
              <a:t>.</a:t>
            </a:r>
          </a:p>
          <a:p>
            <a:pPr marL="0" indent="0">
              <a:spcBef>
                <a:spcPts val="1800"/>
              </a:spcBef>
              <a:buNone/>
            </a:pPr>
            <a:r>
              <a:rPr lang="en-US" b="1" dirty="0"/>
              <a:t>Environmental Benefits</a:t>
            </a:r>
          </a:p>
          <a:p>
            <a:pPr lvl="1"/>
            <a:r>
              <a:rPr lang="en-US" dirty="0"/>
              <a:t>When brownfield sites are cleaned up for reuse, new sites do not need to be developed. This </a:t>
            </a:r>
            <a:r>
              <a:rPr lang="en-US" b="1" dirty="0"/>
              <a:t>improves water quality</a:t>
            </a:r>
            <a:r>
              <a:rPr lang="en-US" dirty="0"/>
              <a:t> associated with reduced stormwater runoff (compared to new impervious surfaces).</a:t>
            </a:r>
          </a:p>
          <a:p>
            <a:pPr lvl="1"/>
            <a:r>
              <a:rPr lang="en-US" dirty="0"/>
              <a:t>Since brownfields are often located in or near metropolitan areas, residents near redeveloped sites don’t need to drive as far for personal or employment purposes. This </a:t>
            </a:r>
            <a:r>
              <a:rPr lang="en-US" b="1" dirty="0"/>
              <a:t>helps with greenhouse gas emissions</a:t>
            </a:r>
            <a:r>
              <a:rPr lang="en-US" dirty="0"/>
              <a:t>.</a:t>
            </a:r>
          </a:p>
          <a:p>
            <a:pPr marL="0" indent="0">
              <a:spcBef>
                <a:spcPts val="1800"/>
              </a:spcBef>
              <a:buNone/>
            </a:pPr>
            <a:r>
              <a:rPr lang="en-US" b="1" dirty="0"/>
              <a:t>Economic Benefits</a:t>
            </a:r>
          </a:p>
          <a:p>
            <a:pPr lvl="1"/>
            <a:r>
              <a:rPr lang="en-US" b="1" dirty="0"/>
              <a:t>Employment</a:t>
            </a:r>
            <a:r>
              <a:rPr lang="en-US" dirty="0"/>
              <a:t> for brownfield assessors and cleanup crews.</a:t>
            </a:r>
          </a:p>
          <a:p>
            <a:pPr lvl="1"/>
            <a:r>
              <a:rPr lang="en-US" dirty="0"/>
              <a:t>Potential for </a:t>
            </a:r>
            <a:r>
              <a:rPr lang="en-US" b="1" dirty="0"/>
              <a:t>property value increases </a:t>
            </a:r>
            <a:r>
              <a:rPr lang="en-US" dirty="0"/>
              <a:t>in nearby areas.</a:t>
            </a:r>
          </a:p>
          <a:p>
            <a:pPr lvl="1"/>
            <a:r>
              <a:rPr lang="en-US" dirty="0"/>
              <a:t>Redeveloped sites may be turned into </a:t>
            </a:r>
            <a:r>
              <a:rPr lang="en-US" b="1" dirty="0"/>
              <a:t>opportunities for new jobs or residences</a:t>
            </a:r>
            <a:r>
              <a:rPr lang="en-US" dirty="0"/>
              <a:t>.</a:t>
            </a:r>
          </a:p>
          <a:p>
            <a:endParaRPr lang="en-US" dirty="0"/>
          </a:p>
        </p:txBody>
      </p:sp>
    </p:spTree>
    <p:extLst>
      <p:ext uri="{BB962C8B-B14F-4D97-AF65-F5344CB8AC3E}">
        <p14:creationId xmlns:p14="http://schemas.microsoft.com/office/powerpoint/2010/main" val="382034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5C06-0F13-4C37-8235-2497ABA513BF}"/>
              </a:ext>
            </a:extLst>
          </p:cNvPr>
          <p:cNvSpPr>
            <a:spLocks noGrp="1"/>
          </p:cNvSpPr>
          <p:nvPr>
            <p:ph type="title"/>
          </p:nvPr>
        </p:nvSpPr>
        <p:spPr>
          <a:xfrm>
            <a:off x="777240" y="365125"/>
            <a:ext cx="6498203" cy="1325563"/>
          </a:xfrm>
        </p:spPr>
        <p:txBody>
          <a:bodyPr>
            <a:normAutofit fontScale="90000"/>
          </a:bodyPr>
          <a:lstStyle/>
          <a:p>
            <a:r>
              <a:rPr lang="en-US" dirty="0"/>
              <a:t>Process for brownfield assessment and cleanup.</a:t>
            </a:r>
          </a:p>
        </p:txBody>
      </p:sp>
      <p:sp>
        <p:nvSpPr>
          <p:cNvPr id="3" name="Content Placeholder 2">
            <a:extLst>
              <a:ext uri="{FF2B5EF4-FFF2-40B4-BE49-F238E27FC236}">
                <a16:creationId xmlns:a16="http://schemas.microsoft.com/office/drawing/2014/main" id="{46FC40F1-E41E-456E-919C-847BBBB6E6EB}"/>
              </a:ext>
            </a:extLst>
          </p:cNvPr>
          <p:cNvSpPr>
            <a:spLocks noGrp="1"/>
          </p:cNvSpPr>
          <p:nvPr>
            <p:ph idx="1"/>
          </p:nvPr>
        </p:nvSpPr>
        <p:spPr>
          <a:xfrm>
            <a:off x="777240" y="1908313"/>
            <a:ext cx="5901856" cy="4268650"/>
          </a:xfrm>
        </p:spPr>
        <p:txBody>
          <a:bodyPr/>
          <a:lstStyle/>
          <a:p>
            <a:pPr marL="0" indent="0">
              <a:buNone/>
            </a:pPr>
            <a:r>
              <a:rPr lang="en-US" b="1" dirty="0"/>
              <a:t>Phase 1 Assessment</a:t>
            </a:r>
          </a:p>
          <a:p>
            <a:pPr marL="0" indent="0">
              <a:buNone/>
            </a:pPr>
            <a:r>
              <a:rPr lang="en-US" dirty="0"/>
              <a:t>Go through state/tribal/local records to see if the site might be contaminated. This phase is usually conducted before you purchase a property. If nothing is found here, no Phase 2 Assessment or Cleanup is needed.</a:t>
            </a:r>
          </a:p>
          <a:p>
            <a:pPr marL="0" indent="0">
              <a:spcBef>
                <a:spcPts val="1800"/>
              </a:spcBef>
              <a:buNone/>
            </a:pPr>
            <a:r>
              <a:rPr lang="en-US" b="1" dirty="0"/>
              <a:t>Phase 2 Assessment</a:t>
            </a:r>
          </a:p>
          <a:p>
            <a:pPr marL="0" indent="0">
              <a:buNone/>
            </a:pPr>
            <a:r>
              <a:rPr lang="en-US" dirty="0"/>
              <a:t>Conduct soil sampling, water sampling, etc. to explore findings from Phase 1. This will give you direction for your cleanup.</a:t>
            </a:r>
          </a:p>
          <a:p>
            <a:pPr marL="0" indent="0">
              <a:spcBef>
                <a:spcPts val="1800"/>
              </a:spcBef>
              <a:buNone/>
            </a:pPr>
            <a:r>
              <a:rPr lang="en-US" b="1" dirty="0"/>
              <a:t>Cleanup</a:t>
            </a:r>
          </a:p>
          <a:p>
            <a:pPr marL="0" indent="0">
              <a:buNone/>
            </a:pPr>
            <a:r>
              <a:rPr lang="en-US" dirty="0"/>
              <a:t>Address issues found in the Phase 2 Assessment.</a:t>
            </a:r>
          </a:p>
        </p:txBody>
      </p:sp>
      <p:pic>
        <p:nvPicPr>
          <p:cNvPr id="4" name="Picture 3">
            <a:extLst>
              <a:ext uri="{FF2B5EF4-FFF2-40B4-BE49-F238E27FC236}">
                <a16:creationId xmlns:a16="http://schemas.microsoft.com/office/drawing/2014/main" id="{B5FE6849-F456-4835-A558-3A94D12BCEB4}"/>
              </a:ext>
            </a:extLst>
          </p:cNvPr>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40000"/>
                    </a14:imgEffect>
                  </a14:imgLayer>
                </a14:imgProps>
              </a:ext>
            </a:extLst>
          </a:blip>
          <a:srcRect l="9381" t="11449" r="11098" b="7826"/>
          <a:stretch/>
        </p:blipFill>
        <p:spPr>
          <a:xfrm>
            <a:off x="7130993" y="68355"/>
            <a:ext cx="4283767" cy="6721290"/>
          </a:xfrm>
          <a:prstGeom prst="rect">
            <a:avLst/>
          </a:prstGeom>
        </p:spPr>
      </p:pic>
      <p:sp>
        <p:nvSpPr>
          <p:cNvPr id="5" name="TextBox 4">
            <a:extLst>
              <a:ext uri="{FF2B5EF4-FFF2-40B4-BE49-F238E27FC236}">
                <a16:creationId xmlns:a16="http://schemas.microsoft.com/office/drawing/2014/main" id="{D21898B9-E618-4B51-9D4F-B07F6C52C253}"/>
              </a:ext>
            </a:extLst>
          </p:cNvPr>
          <p:cNvSpPr txBox="1"/>
          <p:nvPr/>
        </p:nvSpPr>
        <p:spPr>
          <a:xfrm>
            <a:off x="777240" y="6413513"/>
            <a:ext cx="4577087" cy="307777"/>
          </a:xfrm>
          <a:prstGeom prst="rect">
            <a:avLst/>
          </a:prstGeom>
          <a:noFill/>
        </p:spPr>
        <p:txBody>
          <a:bodyPr wrap="none" rtlCol="0">
            <a:spAutoFit/>
          </a:bodyPr>
          <a:lstStyle/>
          <a:p>
            <a:r>
              <a:rPr lang="en-US" sz="1400" i="1" dirty="0">
                <a:latin typeface="Calibri Light" panose="020F0302020204030204" pitchFamily="34" charset="0"/>
                <a:cs typeface="Calibri Light" panose="020F0302020204030204" pitchFamily="34" charset="0"/>
              </a:rPr>
              <a:t>Adapted from </a:t>
            </a:r>
            <a:r>
              <a:rPr lang="en-US" sz="1400" i="1" dirty="0">
                <a:latin typeface="Calibri Light" panose="020F0302020204030204" pitchFamily="34" charset="0"/>
                <a:cs typeface="Calibri Light" panose="020F0302020204030204" pitchFamily="34" charset="0"/>
                <a:hlinkClick r:id="rId4"/>
              </a:rPr>
              <a:t>The Rundown: A Recipe for Brownfield Cleanup</a:t>
            </a:r>
            <a:endParaRPr lang="en-US" sz="1400"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7698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6CF5-9EAB-494D-82FB-DCE8005439E1}"/>
              </a:ext>
            </a:extLst>
          </p:cNvPr>
          <p:cNvSpPr>
            <a:spLocks noGrp="1"/>
          </p:cNvSpPr>
          <p:nvPr>
            <p:ph type="title"/>
          </p:nvPr>
        </p:nvSpPr>
        <p:spPr>
          <a:xfrm>
            <a:off x="777240" y="365125"/>
            <a:ext cx="11199412" cy="1325563"/>
          </a:xfrm>
        </p:spPr>
        <p:txBody>
          <a:bodyPr>
            <a:normAutofit fontScale="90000"/>
          </a:bodyPr>
          <a:lstStyle/>
          <a:p>
            <a:r>
              <a:rPr lang="en-US" dirty="0"/>
              <a:t>Cleanup of brownfield sites depends on planned reuse and risk to future occupants.</a:t>
            </a:r>
          </a:p>
        </p:txBody>
      </p:sp>
      <p:sp>
        <p:nvSpPr>
          <p:cNvPr id="10" name="Arrow: Right 9">
            <a:extLst>
              <a:ext uri="{FF2B5EF4-FFF2-40B4-BE49-F238E27FC236}">
                <a16:creationId xmlns:a16="http://schemas.microsoft.com/office/drawing/2014/main" id="{5245F923-F7CA-42F6-B586-C655B60E55A2}"/>
              </a:ext>
            </a:extLst>
          </p:cNvPr>
          <p:cNvSpPr/>
          <p:nvPr/>
        </p:nvSpPr>
        <p:spPr>
          <a:xfrm>
            <a:off x="686960" y="2390878"/>
            <a:ext cx="10839670" cy="3129789"/>
          </a:xfrm>
          <a:prstGeom prst="rightArrow">
            <a:avLst>
              <a:gd name="adj1" fmla="val 64844"/>
              <a:gd name="adj2" fmla="val 69531"/>
            </a:avLst>
          </a:prstGeom>
          <a:solidFill>
            <a:schemeClr val="accent5">
              <a:lumMod val="40000"/>
              <a:lumOff val="6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0974EBB-8CDE-4E79-9560-112A7EB60348}"/>
              </a:ext>
            </a:extLst>
          </p:cNvPr>
          <p:cNvPicPr>
            <a:picLocks noChangeAspect="1"/>
          </p:cNvPicPr>
          <p:nvPr/>
        </p:nvPicPr>
        <p:blipFill rotWithShape="1">
          <a:blip r:embed="rId2">
            <a:clrChange>
              <a:clrFrom>
                <a:srgbClr val="FFFFFF"/>
              </a:clrFrom>
              <a:clrTo>
                <a:srgbClr val="FFFFFF">
                  <a:alpha val="0"/>
                </a:srgbClr>
              </a:clrTo>
            </a:clrChange>
          </a:blip>
          <a:srcRect l="5118" t="26707" r="76657" b="38762"/>
          <a:stretch/>
        </p:blipFill>
        <p:spPr>
          <a:xfrm>
            <a:off x="7269596" y="2496153"/>
            <a:ext cx="1716998" cy="1568248"/>
          </a:xfrm>
          <a:prstGeom prst="rect">
            <a:avLst/>
          </a:prstGeom>
        </p:spPr>
      </p:pic>
      <p:pic>
        <p:nvPicPr>
          <p:cNvPr id="6" name="Picture 5">
            <a:extLst>
              <a:ext uri="{FF2B5EF4-FFF2-40B4-BE49-F238E27FC236}">
                <a16:creationId xmlns:a16="http://schemas.microsoft.com/office/drawing/2014/main" id="{3461782E-A4F2-4925-84A4-4DF9F3FBAFA5}"/>
              </a:ext>
            </a:extLst>
          </p:cNvPr>
          <p:cNvPicPr>
            <a:picLocks noChangeAspect="1"/>
          </p:cNvPicPr>
          <p:nvPr/>
        </p:nvPicPr>
        <p:blipFill rotWithShape="1">
          <a:blip r:embed="rId2">
            <a:clrChange>
              <a:clrFrom>
                <a:srgbClr val="FFFFFF"/>
              </a:clrFrom>
              <a:clrTo>
                <a:srgbClr val="FFFFFF">
                  <a:alpha val="0"/>
                </a:srgbClr>
              </a:clrTo>
            </a:clrChange>
          </a:blip>
          <a:srcRect l="28531" t="26707" r="53244" b="38762"/>
          <a:stretch/>
        </p:blipFill>
        <p:spPr>
          <a:xfrm>
            <a:off x="5285306" y="2474810"/>
            <a:ext cx="1716998" cy="1568248"/>
          </a:xfrm>
          <a:prstGeom prst="rect">
            <a:avLst/>
          </a:prstGeom>
        </p:spPr>
      </p:pic>
      <p:pic>
        <p:nvPicPr>
          <p:cNvPr id="7" name="Picture 6">
            <a:extLst>
              <a:ext uri="{FF2B5EF4-FFF2-40B4-BE49-F238E27FC236}">
                <a16:creationId xmlns:a16="http://schemas.microsoft.com/office/drawing/2014/main" id="{727FD25B-9BBA-45E9-B73B-A5232F49407C}"/>
              </a:ext>
            </a:extLst>
          </p:cNvPr>
          <p:cNvPicPr>
            <a:picLocks noChangeAspect="1"/>
          </p:cNvPicPr>
          <p:nvPr/>
        </p:nvPicPr>
        <p:blipFill rotWithShape="1">
          <a:blip r:embed="rId2">
            <a:clrChange>
              <a:clrFrom>
                <a:srgbClr val="FFFFFF"/>
              </a:clrFrom>
              <a:clrTo>
                <a:srgbClr val="FFFFFF">
                  <a:alpha val="0"/>
                </a:srgbClr>
              </a:clrTo>
            </a:clrChange>
          </a:blip>
          <a:srcRect l="51498" t="26707" r="31104" b="38762"/>
          <a:stretch/>
        </p:blipFill>
        <p:spPr>
          <a:xfrm>
            <a:off x="3260195" y="2480631"/>
            <a:ext cx="1639141" cy="1568247"/>
          </a:xfrm>
          <a:prstGeom prst="rect">
            <a:avLst/>
          </a:prstGeom>
        </p:spPr>
      </p:pic>
      <p:pic>
        <p:nvPicPr>
          <p:cNvPr id="8" name="Picture 7">
            <a:extLst>
              <a:ext uri="{FF2B5EF4-FFF2-40B4-BE49-F238E27FC236}">
                <a16:creationId xmlns:a16="http://schemas.microsoft.com/office/drawing/2014/main" id="{788B66ED-8165-4A38-9B68-4FFEB8FDF700}"/>
              </a:ext>
            </a:extLst>
          </p:cNvPr>
          <p:cNvPicPr>
            <a:picLocks noChangeAspect="1"/>
          </p:cNvPicPr>
          <p:nvPr/>
        </p:nvPicPr>
        <p:blipFill rotWithShape="1">
          <a:blip r:embed="rId2">
            <a:clrChange>
              <a:clrFrom>
                <a:srgbClr val="FFFFFF"/>
              </a:clrFrom>
              <a:clrTo>
                <a:srgbClr val="FFFFFF">
                  <a:alpha val="0"/>
                </a:srgbClr>
              </a:clrTo>
            </a:clrChange>
          </a:blip>
          <a:srcRect l="74458" t="26269" r="8143" b="39199"/>
          <a:stretch/>
        </p:blipFill>
        <p:spPr>
          <a:xfrm>
            <a:off x="1235084" y="2480631"/>
            <a:ext cx="1639141" cy="1568246"/>
          </a:xfrm>
          <a:prstGeom prst="rect">
            <a:avLst/>
          </a:prstGeom>
        </p:spPr>
      </p:pic>
      <p:sp>
        <p:nvSpPr>
          <p:cNvPr id="11" name="TextBox 10">
            <a:extLst>
              <a:ext uri="{FF2B5EF4-FFF2-40B4-BE49-F238E27FC236}">
                <a16:creationId xmlns:a16="http://schemas.microsoft.com/office/drawing/2014/main" id="{98FA055E-D1BF-4C37-9A40-4C3485B44FC8}"/>
              </a:ext>
            </a:extLst>
          </p:cNvPr>
          <p:cNvSpPr txBox="1"/>
          <p:nvPr/>
        </p:nvSpPr>
        <p:spPr>
          <a:xfrm rot="2140487">
            <a:off x="9230525" y="3146068"/>
            <a:ext cx="2347694" cy="369332"/>
          </a:xfrm>
          <a:prstGeom prst="rect">
            <a:avLst/>
          </a:prstGeom>
          <a:noFill/>
        </p:spPr>
        <p:txBody>
          <a:bodyPr wrap="none" rtlCol="0">
            <a:spAutoFit/>
          </a:bodyPr>
          <a:lstStyle/>
          <a:p>
            <a:r>
              <a:rPr lang="en-US" dirty="0">
                <a:solidFill>
                  <a:schemeClr val="tx1">
                    <a:lumMod val="65000"/>
                    <a:lumOff val="35000"/>
                  </a:schemeClr>
                </a:solidFill>
                <a:latin typeface="Calibri Light" panose="020F0302020204030204" pitchFamily="34" charset="0"/>
                <a:cs typeface="Calibri Light" panose="020F0302020204030204" pitchFamily="34" charset="0"/>
              </a:rPr>
              <a:t>More cleanup required</a:t>
            </a:r>
          </a:p>
        </p:txBody>
      </p:sp>
      <p:graphicFrame>
        <p:nvGraphicFramePr>
          <p:cNvPr id="12" name="Table 12">
            <a:extLst>
              <a:ext uri="{FF2B5EF4-FFF2-40B4-BE49-F238E27FC236}">
                <a16:creationId xmlns:a16="http://schemas.microsoft.com/office/drawing/2014/main" id="{7FF36CD2-7FC4-47F7-A692-B15E0379F98B}"/>
              </a:ext>
            </a:extLst>
          </p:cNvPr>
          <p:cNvGraphicFramePr>
            <a:graphicFrameLocks noGrp="1"/>
          </p:cNvGraphicFramePr>
          <p:nvPr>
            <p:extLst>
              <p:ext uri="{D42A27DB-BD31-4B8C-83A1-F6EECF244321}">
                <p14:modId xmlns:p14="http://schemas.microsoft.com/office/powerpoint/2010/main" val="630589989"/>
              </p:ext>
            </p:extLst>
          </p:nvPr>
        </p:nvGraphicFramePr>
        <p:xfrm>
          <a:off x="1023730" y="4048877"/>
          <a:ext cx="8230156" cy="2072640"/>
        </p:xfrm>
        <a:graphic>
          <a:graphicData uri="http://schemas.openxmlformats.org/drawingml/2006/table">
            <a:tbl>
              <a:tblPr firstRow="1" bandRow="1">
                <a:tableStyleId>{2D5ABB26-0587-4C30-8999-92F81FD0307C}</a:tableStyleId>
              </a:tblPr>
              <a:tblGrid>
                <a:gridCol w="2057539">
                  <a:extLst>
                    <a:ext uri="{9D8B030D-6E8A-4147-A177-3AD203B41FA5}">
                      <a16:colId xmlns:a16="http://schemas.microsoft.com/office/drawing/2014/main" val="1044263156"/>
                    </a:ext>
                  </a:extLst>
                </a:gridCol>
                <a:gridCol w="2057539">
                  <a:extLst>
                    <a:ext uri="{9D8B030D-6E8A-4147-A177-3AD203B41FA5}">
                      <a16:colId xmlns:a16="http://schemas.microsoft.com/office/drawing/2014/main" val="1881086371"/>
                    </a:ext>
                  </a:extLst>
                </a:gridCol>
                <a:gridCol w="2057539">
                  <a:extLst>
                    <a:ext uri="{9D8B030D-6E8A-4147-A177-3AD203B41FA5}">
                      <a16:colId xmlns:a16="http://schemas.microsoft.com/office/drawing/2014/main" val="1525802158"/>
                    </a:ext>
                  </a:extLst>
                </a:gridCol>
                <a:gridCol w="2057539">
                  <a:extLst>
                    <a:ext uri="{9D8B030D-6E8A-4147-A177-3AD203B41FA5}">
                      <a16:colId xmlns:a16="http://schemas.microsoft.com/office/drawing/2014/main" val="4269631303"/>
                    </a:ext>
                  </a:extLst>
                </a:gridCol>
              </a:tblGrid>
              <a:tr h="370840">
                <a:tc>
                  <a:txBody>
                    <a:bodyPr/>
                    <a:lstStyle/>
                    <a:p>
                      <a:pPr algn="ctr"/>
                      <a:r>
                        <a:rPr lang="en-US" sz="1800" b="1" dirty="0">
                          <a:latin typeface="Calibri Light" panose="020F0302020204030204" pitchFamily="34" charset="0"/>
                          <a:cs typeface="Calibri Light" panose="020F0302020204030204" pitchFamily="34" charset="0"/>
                        </a:rPr>
                        <a:t>Industrial</a:t>
                      </a:r>
                      <a:endParaRPr lang="en-US" sz="1600" b="1" dirty="0">
                        <a:latin typeface="Calibri Light" panose="020F0302020204030204" pitchFamily="34" charset="0"/>
                        <a:cs typeface="Calibri Light" panose="020F0302020204030204" pitchFamily="34" charset="0"/>
                      </a:endParaRPr>
                    </a:p>
                    <a:p>
                      <a:pPr algn="ctr"/>
                      <a:r>
                        <a:rPr lang="en-US" sz="1600" dirty="0">
                          <a:latin typeface="Calibri Light" panose="020F0302020204030204" pitchFamily="34" charset="0"/>
                          <a:cs typeface="Calibri Light" panose="020F0302020204030204" pitchFamily="34" charset="0"/>
                        </a:rPr>
                        <a:t>Employers establish safety controls to minimize contaminant exposure to adults working onsite throughout day or night</a:t>
                      </a:r>
                    </a:p>
                  </a:txBody>
                  <a:tcPr/>
                </a:tc>
                <a:tc>
                  <a:txBody>
                    <a:bodyPr/>
                    <a:lstStyle/>
                    <a:p>
                      <a:pPr algn="ctr"/>
                      <a:r>
                        <a:rPr lang="en-US" sz="1800" b="1" dirty="0">
                          <a:latin typeface="Calibri Light" panose="020F0302020204030204" pitchFamily="34" charset="0"/>
                          <a:cs typeface="Calibri Light" panose="020F0302020204030204" pitchFamily="34" charset="0"/>
                        </a:rPr>
                        <a:t>Commercial</a:t>
                      </a:r>
                      <a:r>
                        <a:rPr lang="en-US" sz="1600" dirty="0">
                          <a:latin typeface="Calibri Light" panose="020F0302020204030204" pitchFamily="34" charset="0"/>
                          <a:cs typeface="Calibri Light" panose="020F0302020204030204" pitchFamily="34" charset="0"/>
                        </a:rPr>
                        <a:t> </a:t>
                      </a:r>
                    </a:p>
                    <a:p>
                      <a:pPr algn="ctr"/>
                      <a:r>
                        <a:rPr lang="en-US" sz="1600" dirty="0">
                          <a:latin typeface="Calibri Light" panose="020F0302020204030204" pitchFamily="34" charset="0"/>
                          <a:cs typeface="Calibri Light" panose="020F0302020204030204" pitchFamily="34" charset="0"/>
                        </a:rPr>
                        <a:t>Workers and customers typically enter commercial settings during business hours only.</a:t>
                      </a:r>
                    </a:p>
                  </a:txBody>
                  <a:tcPr/>
                </a:tc>
                <a:tc>
                  <a:txBody>
                    <a:bodyPr/>
                    <a:lstStyle/>
                    <a:p>
                      <a:pPr algn="ctr"/>
                      <a:r>
                        <a:rPr lang="en-US" sz="1800" b="1" dirty="0">
                          <a:latin typeface="Calibri Light" panose="020F0302020204030204" pitchFamily="34" charset="0"/>
                          <a:cs typeface="Calibri Light" panose="020F0302020204030204" pitchFamily="34" charset="0"/>
                        </a:rPr>
                        <a:t>Green Space</a:t>
                      </a:r>
                      <a:r>
                        <a:rPr lang="en-US" sz="1800" dirty="0">
                          <a:latin typeface="Calibri Light" panose="020F0302020204030204" pitchFamily="34" charset="0"/>
                          <a:cs typeface="Calibri Light" panose="020F0302020204030204" pitchFamily="34" charset="0"/>
                        </a:rPr>
                        <a:t> </a:t>
                      </a:r>
                    </a:p>
                    <a:p>
                      <a:pPr algn="ctr"/>
                      <a:r>
                        <a:rPr lang="en-US" sz="1600" dirty="0">
                          <a:latin typeface="Calibri Light" panose="020F0302020204030204" pitchFamily="34" charset="0"/>
                          <a:cs typeface="Calibri Light" panose="020F0302020204030204" pitchFamily="34" charset="0"/>
                        </a:rPr>
                        <a:t>Children and adults may frequently enjoy outdoor sports, play or other recreation.</a:t>
                      </a:r>
                    </a:p>
                  </a:txBody>
                  <a:tcPr/>
                </a:tc>
                <a:tc>
                  <a:txBody>
                    <a:bodyPr/>
                    <a:lstStyle/>
                    <a:p>
                      <a:pPr algn="ctr"/>
                      <a:r>
                        <a:rPr lang="en-US" sz="1800" b="1" dirty="0">
                          <a:latin typeface="Calibri Light" panose="020F0302020204030204" pitchFamily="34" charset="0"/>
                          <a:cs typeface="Calibri Light" panose="020F0302020204030204" pitchFamily="34" charset="0"/>
                        </a:rPr>
                        <a:t>Residential</a:t>
                      </a:r>
                    </a:p>
                    <a:p>
                      <a:pPr algn="ctr"/>
                      <a:r>
                        <a:rPr lang="en-US" sz="1600" dirty="0">
                          <a:latin typeface="Calibri Light" panose="020F0302020204030204" pitchFamily="34" charset="0"/>
                          <a:cs typeface="Calibri Light" panose="020F0302020204030204" pitchFamily="34" charset="0"/>
                        </a:rPr>
                        <a:t>Residents (including children and elderly) spend a lot of time at home every day.</a:t>
                      </a:r>
                    </a:p>
                  </a:txBody>
                  <a:tcPr/>
                </a:tc>
                <a:extLst>
                  <a:ext uri="{0D108BD9-81ED-4DB2-BD59-A6C34878D82A}">
                    <a16:rowId xmlns:a16="http://schemas.microsoft.com/office/drawing/2014/main" val="788528729"/>
                  </a:ext>
                </a:extLst>
              </a:tr>
            </a:tbl>
          </a:graphicData>
        </a:graphic>
      </p:graphicFrame>
      <p:sp>
        <p:nvSpPr>
          <p:cNvPr id="14" name="TextBox 13">
            <a:extLst>
              <a:ext uri="{FF2B5EF4-FFF2-40B4-BE49-F238E27FC236}">
                <a16:creationId xmlns:a16="http://schemas.microsoft.com/office/drawing/2014/main" id="{1FBD8D71-9B28-472F-BCAD-819960502DBE}"/>
              </a:ext>
            </a:extLst>
          </p:cNvPr>
          <p:cNvSpPr txBox="1"/>
          <p:nvPr/>
        </p:nvSpPr>
        <p:spPr>
          <a:xfrm>
            <a:off x="8429805" y="6455741"/>
            <a:ext cx="3263650" cy="307777"/>
          </a:xfrm>
          <a:prstGeom prst="rect">
            <a:avLst/>
          </a:prstGeom>
          <a:noFill/>
        </p:spPr>
        <p:txBody>
          <a:bodyPr wrap="none" rtlCol="0">
            <a:spAutoFit/>
          </a:bodyPr>
          <a:lstStyle/>
          <a:p>
            <a:r>
              <a:rPr lang="en-US" sz="1400" i="1" dirty="0">
                <a:latin typeface="Calibri Light" panose="020F0302020204030204" pitchFamily="34" charset="0"/>
                <a:cs typeface="Calibri Light" panose="020F0302020204030204" pitchFamily="34" charset="0"/>
              </a:rPr>
              <a:t>Adapted from </a:t>
            </a:r>
            <a:r>
              <a:rPr lang="en-US" sz="1400" i="1" dirty="0">
                <a:latin typeface="Calibri Light" panose="020F0302020204030204" pitchFamily="34" charset="0"/>
                <a:cs typeface="Calibri Light" panose="020F0302020204030204" pitchFamily="34" charset="0"/>
                <a:hlinkClick r:id="rId3"/>
              </a:rPr>
              <a:t>Cleaning up Brownfield Sites</a:t>
            </a:r>
            <a:endParaRPr lang="en-US" sz="1400"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5399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0E58-B688-42F5-ACBA-D4ED1D97FFF8}"/>
              </a:ext>
            </a:extLst>
          </p:cNvPr>
          <p:cNvSpPr>
            <a:spLocks noGrp="1"/>
          </p:cNvSpPr>
          <p:nvPr>
            <p:ph type="title"/>
          </p:nvPr>
        </p:nvSpPr>
        <p:spPr/>
        <p:txBody>
          <a:bodyPr/>
          <a:lstStyle/>
          <a:p>
            <a:r>
              <a:rPr lang="en-US" dirty="0"/>
              <a:t>Brownfield site cleanup activities.</a:t>
            </a:r>
          </a:p>
        </p:txBody>
      </p:sp>
      <p:pic>
        <p:nvPicPr>
          <p:cNvPr id="5" name="Picture 4">
            <a:extLst>
              <a:ext uri="{FF2B5EF4-FFF2-40B4-BE49-F238E27FC236}">
                <a16:creationId xmlns:a16="http://schemas.microsoft.com/office/drawing/2014/main" id="{054626BB-A59B-47A8-AB38-4FD8D639B77E}"/>
              </a:ext>
            </a:extLst>
          </p:cNvPr>
          <p:cNvPicPr>
            <a:picLocks noChangeAspect="1"/>
          </p:cNvPicPr>
          <p:nvPr/>
        </p:nvPicPr>
        <p:blipFill rotWithShape="1">
          <a:blip r:embed="rId2">
            <a:clrChange>
              <a:clrFrom>
                <a:srgbClr val="FFFFFF"/>
              </a:clrFrom>
              <a:clrTo>
                <a:srgbClr val="FFFFFF">
                  <a:alpha val="0"/>
                </a:srgbClr>
              </a:clrTo>
            </a:clrChange>
          </a:blip>
          <a:srcRect r="86808" b="75469"/>
          <a:stretch/>
        </p:blipFill>
        <p:spPr>
          <a:xfrm>
            <a:off x="428556" y="1875801"/>
            <a:ext cx="884582" cy="810785"/>
          </a:xfrm>
          <a:prstGeom prst="rect">
            <a:avLst/>
          </a:prstGeom>
        </p:spPr>
      </p:pic>
      <p:pic>
        <p:nvPicPr>
          <p:cNvPr id="7" name="Picture 6">
            <a:extLst>
              <a:ext uri="{FF2B5EF4-FFF2-40B4-BE49-F238E27FC236}">
                <a16:creationId xmlns:a16="http://schemas.microsoft.com/office/drawing/2014/main" id="{3FB67886-B587-4BC0-9C2D-985C5C6EDB0C}"/>
              </a:ext>
            </a:extLst>
          </p:cNvPr>
          <p:cNvPicPr>
            <a:picLocks noChangeAspect="1"/>
          </p:cNvPicPr>
          <p:nvPr/>
        </p:nvPicPr>
        <p:blipFill rotWithShape="1">
          <a:blip r:embed="rId3">
            <a:clrChange>
              <a:clrFrom>
                <a:srgbClr val="FFFFFF"/>
              </a:clrFrom>
              <a:clrTo>
                <a:srgbClr val="FFFFFF">
                  <a:alpha val="0"/>
                </a:srgbClr>
              </a:clrTo>
            </a:clrChange>
          </a:blip>
          <a:srcRect r="87516" b="65098"/>
          <a:stretch/>
        </p:blipFill>
        <p:spPr>
          <a:xfrm>
            <a:off x="6184435" y="1810490"/>
            <a:ext cx="877542" cy="1003964"/>
          </a:xfrm>
          <a:prstGeom prst="rect">
            <a:avLst/>
          </a:prstGeom>
        </p:spPr>
      </p:pic>
      <p:graphicFrame>
        <p:nvGraphicFramePr>
          <p:cNvPr id="8" name="Table 8">
            <a:extLst>
              <a:ext uri="{FF2B5EF4-FFF2-40B4-BE49-F238E27FC236}">
                <a16:creationId xmlns:a16="http://schemas.microsoft.com/office/drawing/2014/main" id="{EEB7B907-7A54-4E76-A33F-F70143A0DA55}"/>
              </a:ext>
            </a:extLst>
          </p:cNvPr>
          <p:cNvGraphicFramePr>
            <a:graphicFrameLocks noGrp="1"/>
          </p:cNvGraphicFramePr>
          <p:nvPr>
            <p:extLst>
              <p:ext uri="{D42A27DB-BD31-4B8C-83A1-F6EECF244321}">
                <p14:modId xmlns:p14="http://schemas.microsoft.com/office/powerpoint/2010/main" val="3264717306"/>
              </p:ext>
            </p:extLst>
          </p:nvPr>
        </p:nvGraphicFramePr>
        <p:xfrm>
          <a:off x="1371600" y="1885739"/>
          <a:ext cx="4313583" cy="4528941"/>
        </p:xfrm>
        <a:graphic>
          <a:graphicData uri="http://schemas.openxmlformats.org/drawingml/2006/table">
            <a:tbl>
              <a:tblPr firstRow="1" bandRow="1">
                <a:tableStyleId>{2D5ABB26-0587-4C30-8999-92F81FD0307C}</a:tableStyleId>
              </a:tblPr>
              <a:tblGrid>
                <a:gridCol w="4313583">
                  <a:extLst>
                    <a:ext uri="{9D8B030D-6E8A-4147-A177-3AD203B41FA5}">
                      <a16:colId xmlns:a16="http://schemas.microsoft.com/office/drawing/2014/main" val="4278307420"/>
                    </a:ext>
                  </a:extLst>
                </a:gridCol>
              </a:tblGrid>
              <a:tr h="1054221">
                <a:tc>
                  <a:txBody>
                    <a:bodyPr/>
                    <a:lstStyle/>
                    <a:p>
                      <a:r>
                        <a:rPr lang="en-US" sz="1400" b="1" dirty="0">
                          <a:latin typeface="Calibri Light" panose="020F0302020204030204" pitchFamily="34" charset="0"/>
                          <a:cs typeface="Calibri Light" panose="020F0302020204030204" pitchFamily="34" charset="0"/>
                        </a:rPr>
                        <a:t>Excavation</a:t>
                      </a:r>
                      <a:r>
                        <a:rPr lang="en-US" sz="1400" dirty="0">
                          <a:latin typeface="Calibri Light" panose="020F0302020204030204" pitchFamily="34" charset="0"/>
                          <a:cs typeface="Calibri Light" panose="020F0302020204030204" pitchFamily="34" charset="0"/>
                        </a:rPr>
                        <a:t>. Contaminants and contaminated soil on the surface or subsurface are dug up from the site and transported offsite for treatment or disposal in a landfill. Clean soil or other material can be used to fill the excavated area and create a level surface for reuse.</a:t>
                      </a:r>
                    </a:p>
                  </a:txBody>
                  <a:tcPr/>
                </a:tc>
                <a:extLst>
                  <a:ext uri="{0D108BD9-81ED-4DB2-BD59-A6C34878D82A}">
                    <a16:rowId xmlns:a16="http://schemas.microsoft.com/office/drawing/2014/main" val="3295765228"/>
                  </a:ext>
                </a:extLst>
              </a:tr>
              <a:tr h="1054221">
                <a:tc>
                  <a:txBody>
                    <a:bodyPr/>
                    <a:lstStyle/>
                    <a:p>
                      <a:r>
                        <a:rPr lang="en-US" sz="1400" b="1" dirty="0">
                          <a:latin typeface="Calibri Light" panose="020F0302020204030204" pitchFamily="34" charset="0"/>
                          <a:cs typeface="Calibri Light" panose="020F0302020204030204" pitchFamily="34" charset="0"/>
                        </a:rPr>
                        <a:t>Tank removal</a:t>
                      </a:r>
                      <a:r>
                        <a:rPr lang="en-US" sz="1400" dirty="0">
                          <a:latin typeface="Calibri Light" panose="020F0302020204030204" pitchFamily="34" charset="0"/>
                          <a:cs typeface="Calibri Light" panose="020F0302020204030204" pitchFamily="34" charset="0"/>
                        </a:rPr>
                        <a:t>. Soil contaminated with gasoline or other fuels is dug up from the site to expose and remove the underground storage tanks and piping system. Then the soils under the tank can be examined for contamination and removed as needed.</a:t>
                      </a:r>
                    </a:p>
                  </a:txBody>
                  <a:tcPr/>
                </a:tc>
                <a:extLst>
                  <a:ext uri="{0D108BD9-81ED-4DB2-BD59-A6C34878D82A}">
                    <a16:rowId xmlns:a16="http://schemas.microsoft.com/office/drawing/2014/main" val="2340588563"/>
                  </a:ext>
                </a:extLst>
              </a:tr>
              <a:tr h="1054221">
                <a:tc>
                  <a:txBody>
                    <a:bodyPr/>
                    <a:lstStyle/>
                    <a:p>
                      <a:r>
                        <a:rPr lang="en-US" sz="1400" b="1" dirty="0">
                          <a:latin typeface="Calibri Light" panose="020F0302020204030204" pitchFamily="34" charset="0"/>
                          <a:cs typeface="Calibri Light" panose="020F0302020204030204" pitchFamily="34" charset="0"/>
                        </a:rPr>
                        <a:t>Capping</a:t>
                      </a:r>
                      <a:r>
                        <a:rPr lang="en-US" sz="1400" dirty="0">
                          <a:latin typeface="Calibri Light" panose="020F0302020204030204" pitchFamily="34" charset="0"/>
                          <a:cs typeface="Calibri Light" panose="020F0302020204030204" pitchFamily="34" charset="0"/>
                        </a:rPr>
                        <a:t>. Creating or adding a barrier between the surface and contaminants by using a geotextile, a layer of clean soil or both. Capping protects areas of cleanup, reduces exposures and prevents the spread of contamination.</a:t>
                      </a:r>
                    </a:p>
                  </a:txBody>
                  <a:tcPr/>
                </a:tc>
                <a:extLst>
                  <a:ext uri="{0D108BD9-81ED-4DB2-BD59-A6C34878D82A}">
                    <a16:rowId xmlns:a16="http://schemas.microsoft.com/office/drawing/2014/main" val="1798925377"/>
                  </a:ext>
                </a:extLst>
              </a:tr>
              <a:tr h="1054221">
                <a:tc>
                  <a:txBody>
                    <a:bodyPr/>
                    <a:lstStyle/>
                    <a:p>
                      <a:r>
                        <a:rPr lang="en-US" sz="1400" b="1" dirty="0">
                          <a:latin typeface="Calibri Light" panose="020F0302020204030204" pitchFamily="34" charset="0"/>
                          <a:cs typeface="Calibri Light" panose="020F0302020204030204" pitchFamily="34" charset="0"/>
                        </a:rPr>
                        <a:t>On site or ‘In-situ’ treatment</a:t>
                      </a:r>
                      <a:r>
                        <a:rPr lang="en-US" sz="1400" dirty="0">
                          <a:latin typeface="Calibri Light" panose="020F0302020204030204" pitchFamily="34" charset="0"/>
                          <a:cs typeface="Calibri Light" panose="020F0302020204030204" pitchFamily="34" charset="0"/>
                        </a:rPr>
                        <a:t>. Chemicals are injected into the soil to break down contaminants or convert them into less harmful or toxic substances. Solidification or stabilization adds binding or chemical agents to prevent contaminant movement.</a:t>
                      </a:r>
                    </a:p>
                  </a:txBody>
                  <a:tcPr/>
                </a:tc>
                <a:extLst>
                  <a:ext uri="{0D108BD9-81ED-4DB2-BD59-A6C34878D82A}">
                    <a16:rowId xmlns:a16="http://schemas.microsoft.com/office/drawing/2014/main" val="517620763"/>
                  </a:ext>
                </a:extLst>
              </a:tr>
            </a:tbl>
          </a:graphicData>
        </a:graphic>
      </p:graphicFrame>
      <p:graphicFrame>
        <p:nvGraphicFramePr>
          <p:cNvPr id="9" name="Table 9">
            <a:extLst>
              <a:ext uri="{FF2B5EF4-FFF2-40B4-BE49-F238E27FC236}">
                <a16:creationId xmlns:a16="http://schemas.microsoft.com/office/drawing/2014/main" id="{A752944A-A7CF-423B-A6DB-517DCE38366D}"/>
              </a:ext>
            </a:extLst>
          </p:cNvPr>
          <p:cNvGraphicFramePr>
            <a:graphicFrameLocks noGrp="1"/>
          </p:cNvGraphicFramePr>
          <p:nvPr>
            <p:extLst>
              <p:ext uri="{D42A27DB-BD31-4B8C-83A1-F6EECF244321}">
                <p14:modId xmlns:p14="http://schemas.microsoft.com/office/powerpoint/2010/main" val="3640056004"/>
              </p:ext>
            </p:extLst>
          </p:nvPr>
        </p:nvGraphicFramePr>
        <p:xfrm>
          <a:off x="7045465" y="1875801"/>
          <a:ext cx="4313584" cy="4328160"/>
        </p:xfrm>
        <a:graphic>
          <a:graphicData uri="http://schemas.openxmlformats.org/drawingml/2006/table">
            <a:tbl>
              <a:tblPr firstRow="1" bandRow="1">
                <a:tableStyleId>{2D5ABB26-0587-4C30-8999-92F81FD0307C}</a:tableStyleId>
              </a:tblPr>
              <a:tblGrid>
                <a:gridCol w="4313584">
                  <a:extLst>
                    <a:ext uri="{9D8B030D-6E8A-4147-A177-3AD203B41FA5}">
                      <a16:colId xmlns:a16="http://schemas.microsoft.com/office/drawing/2014/main" val="1095809589"/>
                    </a:ext>
                  </a:extLst>
                </a:gridCol>
              </a:tblGrid>
              <a:tr h="370840">
                <a:tc>
                  <a:txBody>
                    <a:bodyPr/>
                    <a:lstStyle/>
                    <a:p>
                      <a:r>
                        <a:rPr lang="en-US" sz="1400" b="1" dirty="0">
                          <a:latin typeface="Calibri Light" panose="020F0302020204030204" pitchFamily="34" charset="0"/>
                          <a:cs typeface="Calibri Light" panose="020F0302020204030204" pitchFamily="34" charset="0"/>
                        </a:rPr>
                        <a:t>Bioremediation</a:t>
                      </a:r>
                      <a:r>
                        <a:rPr lang="en-US" sz="1400" dirty="0">
                          <a:latin typeface="Calibri Light" panose="020F0302020204030204" pitchFamily="34" charset="0"/>
                          <a:cs typeface="Calibri Light" panose="020F0302020204030204" pitchFamily="34" charset="0"/>
                        </a:rPr>
                        <a:t>. Naturally-occurring or adapted microbes consume organic contaminants. Active management at bioremediation sites includes adding nutrients, oxygen or chemicals that release oxygen to increase microbial growth, allowing them to degrade the contaminants over time to water, gas or less harmful or toxic substances.</a:t>
                      </a:r>
                    </a:p>
                  </a:txBody>
                  <a:tcPr/>
                </a:tc>
                <a:extLst>
                  <a:ext uri="{0D108BD9-81ED-4DB2-BD59-A6C34878D82A}">
                    <a16:rowId xmlns:a16="http://schemas.microsoft.com/office/drawing/2014/main" val="1873752318"/>
                  </a:ext>
                </a:extLst>
              </a:tr>
              <a:tr h="370840">
                <a:tc>
                  <a:txBody>
                    <a:bodyPr/>
                    <a:lstStyle/>
                    <a:p>
                      <a:r>
                        <a:rPr lang="en-US" sz="1400" b="1" dirty="0">
                          <a:latin typeface="Calibri Light" panose="020F0302020204030204" pitchFamily="34" charset="0"/>
                          <a:cs typeface="Calibri Light" panose="020F0302020204030204" pitchFamily="34" charset="0"/>
                        </a:rPr>
                        <a:t>Phytoremediation</a:t>
                      </a:r>
                      <a:r>
                        <a:rPr lang="en-US" sz="1400" dirty="0">
                          <a:latin typeface="Calibri Light" panose="020F0302020204030204" pitchFamily="34" charset="0"/>
                          <a:cs typeface="Calibri Light" panose="020F0302020204030204" pitchFamily="34" charset="0"/>
                        </a:rPr>
                        <a:t>. Plant root systems release substances which help plants neutralize, stabilize or increase microbial degradation of contaminants in contaminated soil or water near roots. Select plants can also take up contaminants through their roots, reducing soil and water contamination over time.</a:t>
                      </a:r>
                    </a:p>
                  </a:txBody>
                  <a:tcPr/>
                </a:tc>
                <a:extLst>
                  <a:ext uri="{0D108BD9-81ED-4DB2-BD59-A6C34878D82A}">
                    <a16:rowId xmlns:a16="http://schemas.microsoft.com/office/drawing/2014/main" val="3113669796"/>
                  </a:ext>
                </a:extLst>
              </a:tr>
              <a:tr h="370840">
                <a:tc>
                  <a:txBody>
                    <a:bodyPr/>
                    <a:lstStyle/>
                    <a:p>
                      <a:r>
                        <a:rPr lang="en-US" sz="1400" b="1" dirty="0">
                          <a:latin typeface="Calibri Light" panose="020F0302020204030204" pitchFamily="34" charset="0"/>
                          <a:cs typeface="Calibri Light" panose="020F0302020204030204" pitchFamily="34" charset="0"/>
                        </a:rPr>
                        <a:t>Lead and asbestos abatement</a:t>
                      </a:r>
                      <a:r>
                        <a:rPr lang="en-US" sz="1400" dirty="0">
                          <a:latin typeface="Calibri Light" panose="020F0302020204030204" pitchFamily="34" charset="0"/>
                          <a:cs typeface="Calibri Light" panose="020F0302020204030204" pitchFamily="34" charset="0"/>
                        </a:rPr>
                        <a:t>. Lead and asbestos are inspected and removed by specially-trained licensed contractors. The training, inspection and abatement may be regulated by environmental or public agencies separate from brownfield programs. Lead and asbestos removal involve removal of contaminated material in contained areas using specialized equipment.</a:t>
                      </a:r>
                    </a:p>
                  </a:txBody>
                  <a:tcPr/>
                </a:tc>
                <a:extLst>
                  <a:ext uri="{0D108BD9-81ED-4DB2-BD59-A6C34878D82A}">
                    <a16:rowId xmlns:a16="http://schemas.microsoft.com/office/drawing/2014/main" val="618083223"/>
                  </a:ext>
                </a:extLst>
              </a:tr>
            </a:tbl>
          </a:graphicData>
        </a:graphic>
      </p:graphicFrame>
      <p:pic>
        <p:nvPicPr>
          <p:cNvPr id="10" name="Picture 9">
            <a:extLst>
              <a:ext uri="{FF2B5EF4-FFF2-40B4-BE49-F238E27FC236}">
                <a16:creationId xmlns:a16="http://schemas.microsoft.com/office/drawing/2014/main" id="{5537327A-40C0-4268-A483-19369C9E93B0}"/>
              </a:ext>
            </a:extLst>
          </p:cNvPr>
          <p:cNvPicPr>
            <a:picLocks noChangeAspect="1"/>
          </p:cNvPicPr>
          <p:nvPr/>
        </p:nvPicPr>
        <p:blipFill rotWithShape="1">
          <a:blip r:embed="rId2">
            <a:clrChange>
              <a:clrFrom>
                <a:srgbClr val="FFFFFF"/>
              </a:clrFrom>
              <a:clrTo>
                <a:srgbClr val="FFFFFF">
                  <a:alpha val="0"/>
                </a:srgbClr>
              </a:clrTo>
            </a:clrChange>
          </a:blip>
          <a:srcRect t="24374" r="86808" b="50359"/>
          <a:stretch/>
        </p:blipFill>
        <p:spPr>
          <a:xfrm>
            <a:off x="428556" y="3011445"/>
            <a:ext cx="884582" cy="835110"/>
          </a:xfrm>
          <a:prstGeom prst="rect">
            <a:avLst/>
          </a:prstGeom>
        </p:spPr>
      </p:pic>
      <p:pic>
        <p:nvPicPr>
          <p:cNvPr id="11" name="Picture 10">
            <a:extLst>
              <a:ext uri="{FF2B5EF4-FFF2-40B4-BE49-F238E27FC236}">
                <a16:creationId xmlns:a16="http://schemas.microsoft.com/office/drawing/2014/main" id="{3508776B-6EA7-4C2D-8DBD-37EC04FCEFA7}"/>
              </a:ext>
            </a:extLst>
          </p:cNvPr>
          <p:cNvPicPr>
            <a:picLocks noChangeAspect="1"/>
          </p:cNvPicPr>
          <p:nvPr/>
        </p:nvPicPr>
        <p:blipFill rotWithShape="1">
          <a:blip r:embed="rId2">
            <a:clrChange>
              <a:clrFrom>
                <a:srgbClr val="FFFFFF"/>
              </a:clrFrom>
              <a:clrTo>
                <a:srgbClr val="FFFFFF">
                  <a:alpha val="0"/>
                </a:srgbClr>
              </a:clrTo>
            </a:clrChange>
          </a:blip>
          <a:srcRect t="48890" r="86808" b="25843"/>
          <a:stretch/>
        </p:blipFill>
        <p:spPr>
          <a:xfrm>
            <a:off x="428556" y="4161476"/>
            <a:ext cx="884582" cy="835109"/>
          </a:xfrm>
          <a:prstGeom prst="rect">
            <a:avLst/>
          </a:prstGeom>
        </p:spPr>
      </p:pic>
      <p:pic>
        <p:nvPicPr>
          <p:cNvPr id="12" name="Picture 11">
            <a:extLst>
              <a:ext uri="{FF2B5EF4-FFF2-40B4-BE49-F238E27FC236}">
                <a16:creationId xmlns:a16="http://schemas.microsoft.com/office/drawing/2014/main" id="{668B5343-84B7-4DE7-A085-92554D98EED9}"/>
              </a:ext>
            </a:extLst>
          </p:cNvPr>
          <p:cNvPicPr>
            <a:picLocks noChangeAspect="1"/>
          </p:cNvPicPr>
          <p:nvPr/>
        </p:nvPicPr>
        <p:blipFill rotWithShape="1">
          <a:blip r:embed="rId2">
            <a:clrChange>
              <a:clrFrom>
                <a:srgbClr val="FFFFFF"/>
              </a:clrFrom>
              <a:clrTo>
                <a:srgbClr val="FFFFFF">
                  <a:alpha val="0"/>
                </a:srgbClr>
              </a:clrTo>
            </a:clrChange>
          </a:blip>
          <a:srcRect t="74733" r="86808"/>
          <a:stretch/>
        </p:blipFill>
        <p:spPr>
          <a:xfrm>
            <a:off x="426444" y="5311506"/>
            <a:ext cx="884582" cy="835109"/>
          </a:xfrm>
          <a:prstGeom prst="rect">
            <a:avLst/>
          </a:prstGeom>
        </p:spPr>
      </p:pic>
      <p:sp>
        <p:nvSpPr>
          <p:cNvPr id="13" name="TextBox 12">
            <a:extLst>
              <a:ext uri="{FF2B5EF4-FFF2-40B4-BE49-F238E27FC236}">
                <a16:creationId xmlns:a16="http://schemas.microsoft.com/office/drawing/2014/main" id="{B5AC9DFF-8A49-468E-9802-78E44E38DFE0}"/>
              </a:ext>
            </a:extLst>
          </p:cNvPr>
          <p:cNvSpPr txBox="1"/>
          <p:nvPr/>
        </p:nvSpPr>
        <p:spPr>
          <a:xfrm>
            <a:off x="8429805" y="6455741"/>
            <a:ext cx="3263650" cy="307777"/>
          </a:xfrm>
          <a:prstGeom prst="rect">
            <a:avLst/>
          </a:prstGeom>
          <a:noFill/>
        </p:spPr>
        <p:txBody>
          <a:bodyPr wrap="none" rtlCol="0">
            <a:spAutoFit/>
          </a:bodyPr>
          <a:lstStyle/>
          <a:p>
            <a:r>
              <a:rPr lang="en-US" sz="1400" i="1" dirty="0">
                <a:latin typeface="Calibri Light" panose="020F0302020204030204" pitchFamily="34" charset="0"/>
                <a:cs typeface="Calibri Light" panose="020F0302020204030204" pitchFamily="34" charset="0"/>
              </a:rPr>
              <a:t>Adapted from </a:t>
            </a:r>
            <a:r>
              <a:rPr lang="en-US" sz="1400" i="1" dirty="0">
                <a:latin typeface="Calibri Light" panose="020F0302020204030204" pitchFamily="34" charset="0"/>
                <a:cs typeface="Calibri Light" panose="020F0302020204030204" pitchFamily="34" charset="0"/>
                <a:hlinkClick r:id="rId4"/>
              </a:rPr>
              <a:t>Cleaning up Brownfield Sites</a:t>
            </a:r>
            <a:endParaRPr lang="en-US" sz="1400" i="1" dirty="0">
              <a:latin typeface="Calibri Light" panose="020F0302020204030204" pitchFamily="34" charset="0"/>
              <a:cs typeface="Calibri Light" panose="020F0302020204030204" pitchFamily="34" charset="0"/>
            </a:endParaRPr>
          </a:p>
        </p:txBody>
      </p:sp>
      <p:pic>
        <p:nvPicPr>
          <p:cNvPr id="14" name="Picture 13">
            <a:extLst>
              <a:ext uri="{FF2B5EF4-FFF2-40B4-BE49-F238E27FC236}">
                <a16:creationId xmlns:a16="http://schemas.microsoft.com/office/drawing/2014/main" id="{974738A1-2916-4983-8195-B9497710197A}"/>
              </a:ext>
            </a:extLst>
          </p:cNvPr>
          <p:cNvPicPr>
            <a:picLocks noChangeAspect="1"/>
          </p:cNvPicPr>
          <p:nvPr/>
        </p:nvPicPr>
        <p:blipFill rotWithShape="1">
          <a:blip r:embed="rId3">
            <a:clrChange>
              <a:clrFrom>
                <a:srgbClr val="FFFFFF"/>
              </a:clrFrom>
              <a:clrTo>
                <a:srgbClr val="FFFFFF">
                  <a:alpha val="0"/>
                </a:srgbClr>
              </a:clrTo>
            </a:clrChange>
          </a:blip>
          <a:srcRect t="34181" r="87516" b="30917"/>
          <a:stretch/>
        </p:blipFill>
        <p:spPr>
          <a:xfrm>
            <a:off x="6184435" y="3157512"/>
            <a:ext cx="877542" cy="1003964"/>
          </a:xfrm>
          <a:prstGeom prst="rect">
            <a:avLst/>
          </a:prstGeom>
        </p:spPr>
      </p:pic>
      <p:pic>
        <p:nvPicPr>
          <p:cNvPr id="15" name="Picture 14">
            <a:extLst>
              <a:ext uri="{FF2B5EF4-FFF2-40B4-BE49-F238E27FC236}">
                <a16:creationId xmlns:a16="http://schemas.microsoft.com/office/drawing/2014/main" id="{CE3C224F-8705-417A-B411-DA51D633187D}"/>
              </a:ext>
            </a:extLst>
          </p:cNvPr>
          <p:cNvPicPr>
            <a:picLocks noChangeAspect="1"/>
          </p:cNvPicPr>
          <p:nvPr/>
        </p:nvPicPr>
        <p:blipFill rotWithShape="1">
          <a:blip r:embed="rId3">
            <a:clrChange>
              <a:clrFrom>
                <a:srgbClr val="FFFFFF"/>
              </a:clrFrom>
              <a:clrTo>
                <a:srgbClr val="FFFFFF">
                  <a:alpha val="0"/>
                </a:srgbClr>
              </a:clrTo>
            </a:clrChange>
          </a:blip>
          <a:srcRect t="68863" r="87516"/>
          <a:stretch/>
        </p:blipFill>
        <p:spPr>
          <a:xfrm>
            <a:off x="6184435" y="4595237"/>
            <a:ext cx="877542" cy="895675"/>
          </a:xfrm>
          <a:prstGeom prst="rect">
            <a:avLst/>
          </a:prstGeom>
        </p:spPr>
      </p:pic>
    </p:spTree>
    <p:extLst>
      <p:ext uri="{BB962C8B-B14F-4D97-AF65-F5344CB8AC3E}">
        <p14:creationId xmlns:p14="http://schemas.microsoft.com/office/powerpoint/2010/main" val="142552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14D6-83B0-4574-9BDF-57F6F87512CA}"/>
              </a:ext>
            </a:extLst>
          </p:cNvPr>
          <p:cNvSpPr>
            <a:spLocks noGrp="1"/>
          </p:cNvSpPr>
          <p:nvPr>
            <p:ph type="title"/>
          </p:nvPr>
        </p:nvSpPr>
        <p:spPr/>
        <p:txBody>
          <a:bodyPr/>
          <a:lstStyle/>
          <a:p>
            <a:r>
              <a:rPr lang="en-US" dirty="0"/>
              <a:t>Who pays for brownfield cleanup?</a:t>
            </a:r>
          </a:p>
        </p:txBody>
      </p:sp>
      <p:sp>
        <p:nvSpPr>
          <p:cNvPr id="3" name="Content Placeholder 2">
            <a:extLst>
              <a:ext uri="{FF2B5EF4-FFF2-40B4-BE49-F238E27FC236}">
                <a16:creationId xmlns:a16="http://schemas.microsoft.com/office/drawing/2014/main" id="{727E0E28-6F98-44C8-B524-75029CECAF41}"/>
              </a:ext>
            </a:extLst>
          </p:cNvPr>
          <p:cNvSpPr>
            <a:spLocks noGrp="1"/>
          </p:cNvSpPr>
          <p:nvPr>
            <p:ph idx="1"/>
          </p:nvPr>
        </p:nvSpPr>
        <p:spPr>
          <a:xfrm>
            <a:off x="777240" y="1825625"/>
            <a:ext cx="10659110" cy="968375"/>
          </a:xfrm>
        </p:spPr>
        <p:txBody>
          <a:bodyPr>
            <a:noAutofit/>
          </a:bodyPr>
          <a:lstStyle/>
          <a:p>
            <a:pPr marL="0" indent="0">
              <a:buNone/>
            </a:pPr>
            <a:r>
              <a:rPr lang="en-US" sz="2400" dirty="0"/>
              <a:t>It varies. It can be the purchaser of the site, the polluter of the site, local or state governments, the federal government, or other public or private sources. Here are some examples of ways to fund cleanup:</a:t>
            </a:r>
          </a:p>
        </p:txBody>
      </p:sp>
      <p:sp>
        <p:nvSpPr>
          <p:cNvPr id="7" name="TextBox 6">
            <a:extLst>
              <a:ext uri="{FF2B5EF4-FFF2-40B4-BE49-F238E27FC236}">
                <a16:creationId xmlns:a16="http://schemas.microsoft.com/office/drawing/2014/main" id="{3697BC40-759B-44F6-B90A-8E676243EB5B}"/>
              </a:ext>
            </a:extLst>
          </p:cNvPr>
          <p:cNvSpPr txBox="1"/>
          <p:nvPr/>
        </p:nvSpPr>
        <p:spPr>
          <a:xfrm>
            <a:off x="6207762" y="3162857"/>
            <a:ext cx="5212080" cy="1927707"/>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
                <a:srgbClr val="313820">
                  <a:lumMod val="75000"/>
                  <a:lumOff val="25000"/>
                </a:srgbClr>
              </a:buClr>
              <a:buSzTx/>
              <a:tabLst/>
              <a:defRPr/>
            </a:pPr>
            <a:r>
              <a:rPr kumimoji="0" lang="en-US" b="0" i="0" u="none" strike="noStrike" kern="1200" cap="none" spc="0" normalizeH="0" baseline="0" noProof="0" dirty="0">
                <a:ln>
                  <a:noFill/>
                </a:ln>
                <a:solidFill>
                  <a:srgbClr val="313820"/>
                </a:solidFill>
                <a:effectLst/>
                <a:uLnTx/>
                <a:uFillTx/>
                <a:latin typeface="Calibri Light" panose="020F0302020204030204" pitchFamily="34" charset="0"/>
                <a:ea typeface="+mn-ea"/>
                <a:cs typeface="Calibri Light" panose="020F0302020204030204" pitchFamily="34" charset="0"/>
              </a:rPr>
              <a:t>Federal Government: EPA’s Brownfields Grants</a:t>
            </a:r>
          </a:p>
          <a:p>
            <a:pPr marL="685800" marR="0" lvl="1" indent="-228600" algn="l" defTabSz="914400" rtl="0" eaLnBrk="1" fontAlgn="auto" latinLnBrk="0" hangingPunct="1">
              <a:lnSpc>
                <a:spcPct val="90000"/>
              </a:lnSpc>
              <a:spcBef>
                <a:spcPts val="500"/>
              </a:spcBef>
              <a:spcAft>
                <a:spcPts val="0"/>
              </a:spcAft>
              <a:buClr>
                <a:srgbClr val="313820">
                  <a:lumMod val="75000"/>
                  <a:lumOff val="25000"/>
                </a:srgbClr>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13820"/>
                </a:solidFill>
                <a:effectLst/>
                <a:uLnTx/>
                <a:uFillTx/>
                <a:latin typeface="Calibri Light" panose="020F0302020204030204" pitchFamily="34" charset="0"/>
                <a:ea typeface="+mn-ea"/>
                <a:cs typeface="Calibri Light" panose="020F0302020204030204" pitchFamily="34" charset="0"/>
              </a:rPr>
              <a:t>Assessment, Revolving Loan Fund and Cleanup Grants </a:t>
            </a:r>
          </a:p>
          <a:p>
            <a:pPr marL="685800" marR="0" lvl="1" indent="-228600" algn="l" defTabSz="914400" rtl="0" eaLnBrk="1" fontAlgn="auto" latinLnBrk="0" hangingPunct="1">
              <a:lnSpc>
                <a:spcPct val="90000"/>
              </a:lnSpc>
              <a:spcBef>
                <a:spcPts val="500"/>
              </a:spcBef>
              <a:spcAft>
                <a:spcPts val="0"/>
              </a:spcAft>
              <a:buClr>
                <a:srgbClr val="313820">
                  <a:lumMod val="75000"/>
                  <a:lumOff val="25000"/>
                </a:srgbClr>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13820"/>
                </a:solidFill>
                <a:effectLst/>
                <a:uLnTx/>
                <a:uFillTx/>
                <a:latin typeface="Calibri Light" panose="020F0302020204030204" pitchFamily="34" charset="0"/>
                <a:ea typeface="+mn-ea"/>
                <a:cs typeface="Calibri Light" panose="020F0302020204030204" pitchFamily="34" charset="0"/>
              </a:rPr>
              <a:t>Area-Wide Planning Grants</a:t>
            </a:r>
          </a:p>
          <a:p>
            <a:pPr marL="685800" marR="0" lvl="1" indent="-228600" algn="l" defTabSz="914400" rtl="0" eaLnBrk="1" fontAlgn="auto" latinLnBrk="0" hangingPunct="1">
              <a:lnSpc>
                <a:spcPct val="90000"/>
              </a:lnSpc>
              <a:spcBef>
                <a:spcPts val="500"/>
              </a:spcBef>
              <a:spcAft>
                <a:spcPts val="0"/>
              </a:spcAft>
              <a:buClr>
                <a:srgbClr val="313820">
                  <a:lumMod val="75000"/>
                  <a:lumOff val="25000"/>
                </a:srgbClr>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13820"/>
                </a:solidFill>
                <a:effectLst/>
                <a:uLnTx/>
                <a:uFillTx/>
                <a:latin typeface="Calibri Light" panose="020F0302020204030204" pitchFamily="34" charset="0"/>
                <a:ea typeface="+mn-ea"/>
                <a:cs typeface="Calibri Light" panose="020F0302020204030204" pitchFamily="34" charset="0"/>
              </a:rPr>
              <a:t>Environmental Workforce Development and Job Training Grants </a:t>
            </a:r>
          </a:p>
          <a:p>
            <a:pPr marL="685800" marR="0" lvl="1" indent="-228600" algn="l" defTabSz="914400" rtl="0" eaLnBrk="1" fontAlgn="auto" latinLnBrk="0" hangingPunct="1">
              <a:lnSpc>
                <a:spcPct val="90000"/>
              </a:lnSpc>
              <a:spcBef>
                <a:spcPts val="500"/>
              </a:spcBef>
              <a:spcAft>
                <a:spcPts val="0"/>
              </a:spcAft>
              <a:buClr>
                <a:srgbClr val="313820">
                  <a:lumMod val="75000"/>
                  <a:lumOff val="25000"/>
                </a:srgbClr>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313820"/>
                </a:solidFill>
                <a:effectLst/>
                <a:uLnTx/>
                <a:uFillTx/>
                <a:latin typeface="Calibri Light" panose="020F0302020204030204" pitchFamily="34" charset="0"/>
                <a:ea typeface="+mn-ea"/>
                <a:cs typeface="Calibri Light" panose="020F0302020204030204" pitchFamily="34" charset="0"/>
              </a:rPr>
              <a:t>Training, Research, and Technical Assistance Grants</a:t>
            </a:r>
          </a:p>
        </p:txBody>
      </p:sp>
      <p:sp>
        <p:nvSpPr>
          <p:cNvPr id="8" name="TextBox 7">
            <a:extLst>
              <a:ext uri="{FF2B5EF4-FFF2-40B4-BE49-F238E27FC236}">
                <a16:creationId xmlns:a16="http://schemas.microsoft.com/office/drawing/2014/main" id="{AF81C132-F276-4280-A56B-61A4F3F2BED2}"/>
              </a:ext>
            </a:extLst>
          </p:cNvPr>
          <p:cNvSpPr txBox="1"/>
          <p:nvPr/>
        </p:nvSpPr>
        <p:spPr>
          <a:xfrm>
            <a:off x="772160" y="3162857"/>
            <a:ext cx="5212080" cy="3053144"/>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
                <a:srgbClr val="313820">
                  <a:lumMod val="75000"/>
                  <a:lumOff val="25000"/>
                </a:srgbClr>
              </a:buClr>
              <a:buSzTx/>
              <a:tabLst/>
              <a:defRPr/>
            </a:pPr>
            <a:r>
              <a:rPr kumimoji="0" lang="en-US" b="0" i="0" u="none" strike="noStrike" kern="1200" cap="none" spc="0" normalizeH="0" baseline="0" noProof="0" dirty="0">
                <a:ln>
                  <a:noFill/>
                </a:ln>
                <a:solidFill>
                  <a:srgbClr val="313820"/>
                </a:solidFill>
                <a:effectLst/>
                <a:uLnTx/>
                <a:uFillTx/>
                <a:latin typeface="Calibri Light" panose="020F0302020204030204" pitchFamily="34" charset="0"/>
                <a:ea typeface="+mn-ea"/>
                <a:cs typeface="Calibri Light" panose="020F0302020204030204" pitchFamily="34" charset="0"/>
              </a:rPr>
              <a:t>Public-Private Partnership: Agreement between a public-sector entity and private-sector organization to combine resources.</a:t>
            </a:r>
          </a:p>
          <a:p>
            <a:pPr marR="0" lvl="0" algn="l" defTabSz="914400" rtl="0" eaLnBrk="1" fontAlgn="auto" latinLnBrk="0" hangingPunct="1">
              <a:lnSpc>
                <a:spcPct val="90000"/>
              </a:lnSpc>
              <a:spcBef>
                <a:spcPts val="1000"/>
              </a:spcBef>
              <a:spcAft>
                <a:spcPts val="0"/>
              </a:spcAft>
              <a:buClr>
                <a:srgbClr val="313820">
                  <a:lumMod val="75000"/>
                  <a:lumOff val="25000"/>
                </a:srgbClr>
              </a:buClr>
              <a:buSzTx/>
              <a:tabLst/>
              <a:defRPr/>
            </a:pPr>
            <a:r>
              <a:rPr kumimoji="0" lang="en-US" b="0" i="0" u="none" strike="noStrike" kern="1200" cap="none" spc="0" normalizeH="0" baseline="0" noProof="0" dirty="0">
                <a:ln>
                  <a:noFill/>
                </a:ln>
                <a:solidFill>
                  <a:srgbClr val="313820"/>
                </a:solidFill>
                <a:effectLst/>
                <a:uLnTx/>
                <a:uFillTx/>
                <a:latin typeface="Calibri Light" panose="020F0302020204030204" pitchFamily="34" charset="0"/>
                <a:ea typeface="+mn-ea"/>
                <a:cs typeface="Calibri Light" panose="020F0302020204030204" pitchFamily="34" charset="0"/>
              </a:rPr>
              <a:t>In public-private partnerships for brownfield redevelopment, typically:</a:t>
            </a:r>
          </a:p>
          <a:p>
            <a:pPr marL="685800" lvl="1" indent="-228600">
              <a:lnSpc>
                <a:spcPct val="90000"/>
              </a:lnSpc>
              <a:spcBef>
                <a:spcPts val="1000"/>
              </a:spcBef>
              <a:buClr>
                <a:srgbClr val="313820">
                  <a:lumMod val="75000"/>
                  <a:lumOff val="25000"/>
                </a:srgbClr>
              </a:buClr>
              <a:buFont typeface="Arial" panose="020B0604020202020204" pitchFamily="34" charset="0"/>
              <a:buChar char="•"/>
              <a:defRPr/>
            </a:pPr>
            <a:r>
              <a:rPr lang="en-US" sz="1600" dirty="0">
                <a:solidFill>
                  <a:srgbClr val="313820"/>
                </a:solidFill>
                <a:latin typeface="Calibri Light" panose="020F0302020204030204" pitchFamily="34" charset="0"/>
                <a:cs typeface="Calibri Light" panose="020F0302020204030204" pitchFamily="34" charset="0"/>
              </a:rPr>
              <a:t>t</a:t>
            </a:r>
            <a:r>
              <a:rPr kumimoji="0" lang="en-US" sz="1600" b="0" i="0" u="none" strike="noStrike" kern="1200" cap="none" spc="0" normalizeH="0" baseline="0" noProof="0" dirty="0">
                <a:ln>
                  <a:noFill/>
                </a:ln>
                <a:solidFill>
                  <a:srgbClr val="313820"/>
                </a:solidFill>
                <a:effectLst/>
                <a:uLnTx/>
                <a:uFillTx/>
                <a:latin typeface="Calibri Light" panose="020F0302020204030204" pitchFamily="34" charset="0"/>
                <a:ea typeface="+mn-ea"/>
                <a:cs typeface="Calibri Light" panose="020F0302020204030204" pitchFamily="34" charset="0"/>
              </a:rPr>
              <a:t>he public entity sponsors the project and provides some initial funding, often for environmental site assessments and for infrastructure to support development, and</a:t>
            </a:r>
          </a:p>
          <a:p>
            <a:pPr marL="685800" lvl="1" indent="-228600">
              <a:lnSpc>
                <a:spcPct val="90000"/>
              </a:lnSpc>
              <a:spcBef>
                <a:spcPts val="1000"/>
              </a:spcBef>
              <a:buClr>
                <a:srgbClr val="313820">
                  <a:lumMod val="75000"/>
                  <a:lumOff val="25000"/>
                </a:srgbClr>
              </a:buClr>
              <a:buFont typeface="Arial" panose="020B0604020202020204" pitchFamily="34" charset="0"/>
              <a:buChar char="•"/>
              <a:defRPr/>
            </a:pPr>
            <a:r>
              <a:rPr kumimoji="0" lang="en-US" sz="1600" b="0" i="0" u="none" strike="noStrike" kern="1200" cap="none" spc="0" normalizeH="0" baseline="0" noProof="0" dirty="0">
                <a:ln>
                  <a:noFill/>
                </a:ln>
                <a:solidFill>
                  <a:srgbClr val="313820"/>
                </a:solidFill>
                <a:effectLst/>
                <a:uLnTx/>
                <a:uFillTx/>
                <a:latin typeface="Calibri Light" panose="020F0302020204030204" pitchFamily="34" charset="0"/>
                <a:ea typeface="+mn-ea"/>
                <a:cs typeface="Calibri Light" panose="020F0302020204030204" pitchFamily="34" charset="0"/>
              </a:rPr>
              <a:t>a private-sector developer then funds and manages the pre-development and construction process.</a:t>
            </a:r>
          </a:p>
        </p:txBody>
      </p:sp>
      <p:sp>
        <p:nvSpPr>
          <p:cNvPr id="9" name="TextBox 8">
            <a:extLst>
              <a:ext uri="{FF2B5EF4-FFF2-40B4-BE49-F238E27FC236}">
                <a16:creationId xmlns:a16="http://schemas.microsoft.com/office/drawing/2014/main" id="{A7AEA404-E4C8-41A2-9B49-CA55A2DBADEC}"/>
              </a:ext>
            </a:extLst>
          </p:cNvPr>
          <p:cNvSpPr txBox="1"/>
          <p:nvPr/>
        </p:nvSpPr>
        <p:spPr>
          <a:xfrm>
            <a:off x="5984240" y="6457359"/>
            <a:ext cx="6064609" cy="307777"/>
          </a:xfrm>
          <a:prstGeom prst="rect">
            <a:avLst/>
          </a:prstGeom>
          <a:noFill/>
        </p:spPr>
        <p:txBody>
          <a:bodyPr wrap="none" rtlCol="0">
            <a:spAutoFit/>
          </a:bodyPr>
          <a:lstStyle/>
          <a:p>
            <a:r>
              <a:rPr lang="en-US" sz="1400" i="1" dirty="0">
                <a:latin typeface="Calibri Light" panose="020F0302020204030204" pitchFamily="34" charset="0"/>
                <a:cs typeface="Calibri Light" panose="020F0302020204030204" pitchFamily="34" charset="0"/>
              </a:rPr>
              <a:t>Adapted from </a:t>
            </a:r>
            <a:r>
              <a:rPr lang="en-US" sz="1400" i="1" dirty="0">
                <a:latin typeface="Calibri Light" panose="020F0302020204030204" pitchFamily="34" charset="0"/>
                <a:cs typeface="Calibri Light" panose="020F0302020204030204" pitchFamily="34" charset="0"/>
                <a:hlinkClick r:id="rId2"/>
              </a:rPr>
              <a:t>Anatomy of Brownfields Redevelopment</a:t>
            </a:r>
            <a:r>
              <a:rPr lang="en-US" sz="1400" i="1" dirty="0">
                <a:latin typeface="Calibri Light" panose="020F0302020204030204" pitchFamily="34" charset="0"/>
                <a:cs typeface="Calibri Light" panose="020F0302020204030204" pitchFamily="34" charset="0"/>
              </a:rPr>
              <a:t> and </a:t>
            </a:r>
            <a:r>
              <a:rPr lang="en-US" sz="1400" i="1" dirty="0">
                <a:latin typeface="Calibri Light" panose="020F0302020204030204" pitchFamily="34" charset="0"/>
                <a:cs typeface="Calibri Light" panose="020F0302020204030204" pitchFamily="34" charset="0"/>
                <a:hlinkClick r:id="rId3"/>
              </a:rPr>
              <a:t>Brownfields Road Map</a:t>
            </a:r>
            <a:endParaRPr lang="en-US" sz="1400"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2955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27DE-9C2C-43D3-9C6B-0E728D1F1A8F}"/>
              </a:ext>
            </a:extLst>
          </p:cNvPr>
          <p:cNvSpPr>
            <a:spLocks noGrp="1"/>
          </p:cNvSpPr>
          <p:nvPr>
            <p:ph type="title"/>
          </p:nvPr>
        </p:nvSpPr>
        <p:spPr/>
        <p:txBody>
          <a:bodyPr>
            <a:normAutofit fontScale="90000"/>
          </a:bodyPr>
          <a:lstStyle/>
          <a:p>
            <a:r>
              <a:rPr lang="en-US" dirty="0"/>
              <a:t>For more information, visit these links.</a:t>
            </a:r>
          </a:p>
        </p:txBody>
      </p:sp>
      <p:sp>
        <p:nvSpPr>
          <p:cNvPr id="3" name="Content Placeholder 2">
            <a:extLst>
              <a:ext uri="{FF2B5EF4-FFF2-40B4-BE49-F238E27FC236}">
                <a16:creationId xmlns:a16="http://schemas.microsoft.com/office/drawing/2014/main" id="{DE035871-A9E9-4D64-BAF6-55EE19D771DB}"/>
              </a:ext>
            </a:extLst>
          </p:cNvPr>
          <p:cNvSpPr>
            <a:spLocks noGrp="1"/>
          </p:cNvSpPr>
          <p:nvPr>
            <p:ph idx="1"/>
          </p:nvPr>
        </p:nvSpPr>
        <p:spPr/>
        <p:txBody>
          <a:bodyPr>
            <a:normAutofit lnSpcReduction="10000"/>
          </a:bodyPr>
          <a:lstStyle/>
          <a:p>
            <a:r>
              <a:rPr lang="en-US" sz="2400" dirty="0">
                <a:hlinkClick r:id="rId2"/>
              </a:rPr>
              <a:t>Property uses that may result in a brownfield site</a:t>
            </a:r>
            <a:r>
              <a:rPr lang="en-US" sz="2400" dirty="0"/>
              <a:t>.</a:t>
            </a:r>
          </a:p>
          <a:p>
            <a:r>
              <a:rPr lang="en-US" sz="2400" dirty="0">
                <a:hlinkClick r:id="rId3"/>
              </a:rPr>
              <a:t>Assessing brownfield sites</a:t>
            </a:r>
            <a:r>
              <a:rPr lang="en-US" sz="2400" dirty="0"/>
              <a:t>.</a:t>
            </a:r>
          </a:p>
          <a:p>
            <a:endParaRPr lang="en-US" sz="2400" dirty="0"/>
          </a:p>
          <a:p>
            <a:pPr marL="0" indent="0">
              <a:buNone/>
            </a:pPr>
            <a:r>
              <a:rPr lang="en-US" sz="2400" dirty="0"/>
              <a:t>Funding Resources</a:t>
            </a:r>
          </a:p>
          <a:p>
            <a:r>
              <a:rPr lang="en-US" sz="2400" dirty="0">
                <a:hlinkClick r:id="rId4"/>
              </a:rPr>
              <a:t>2015 Brownfields Federal Programs Guide</a:t>
            </a:r>
            <a:endParaRPr lang="en-US" sz="2400" dirty="0"/>
          </a:p>
          <a:p>
            <a:r>
              <a:rPr lang="en-US" sz="2400" dirty="0">
                <a:hlinkClick r:id="rId5"/>
              </a:rPr>
              <a:t>Setting the Stage for Leveraging Resources for Brownfields Revitalization</a:t>
            </a:r>
            <a:endParaRPr lang="en-US" sz="2400" dirty="0"/>
          </a:p>
          <a:p>
            <a:endParaRPr lang="en-US" sz="2400" dirty="0"/>
          </a:p>
          <a:p>
            <a:pPr marL="0" indent="0">
              <a:buNone/>
            </a:pPr>
            <a:r>
              <a:rPr lang="en-US" sz="2400" dirty="0"/>
              <a:t>Organizations</a:t>
            </a:r>
          </a:p>
          <a:p>
            <a:r>
              <a:rPr lang="en-US" sz="2400" dirty="0">
                <a:hlinkClick r:id="rId6"/>
              </a:rPr>
              <a:t>Community Lattice</a:t>
            </a:r>
            <a:endParaRPr lang="en-US" sz="2400" dirty="0">
              <a:hlinkClick r:id="rId7"/>
            </a:endParaRPr>
          </a:p>
          <a:p>
            <a:r>
              <a:rPr lang="en-US" sz="2400" dirty="0">
                <a:hlinkClick r:id="rId7"/>
              </a:rPr>
              <a:t>TAB Program</a:t>
            </a:r>
            <a:endParaRPr lang="en-US" sz="2400" dirty="0"/>
          </a:p>
        </p:txBody>
      </p:sp>
    </p:spTree>
    <p:extLst>
      <p:ext uri="{BB962C8B-B14F-4D97-AF65-F5344CB8AC3E}">
        <p14:creationId xmlns:p14="http://schemas.microsoft.com/office/powerpoint/2010/main" val="247305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E251-352B-4700-BEAA-DFDCAE759C7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CA37A79-43C7-4BC4-9C2E-DFBD77DF4E72}"/>
              </a:ext>
            </a:extLst>
          </p:cNvPr>
          <p:cNvSpPr>
            <a:spLocks noGrp="1"/>
          </p:cNvSpPr>
          <p:nvPr>
            <p:ph idx="1"/>
          </p:nvPr>
        </p:nvSpPr>
        <p:spPr/>
        <p:txBody>
          <a:bodyPr>
            <a:normAutofit fontScale="92500"/>
          </a:bodyPr>
          <a:lstStyle/>
          <a:p>
            <a:r>
              <a:rPr lang="en-US" i="1" dirty="0"/>
              <a:t>Anatomy of brownfields redevelopment. </a:t>
            </a:r>
            <a:r>
              <a:rPr lang="en-US" dirty="0"/>
              <a:t>2019. United Stated Environmental Protection Agency. </a:t>
            </a:r>
            <a:r>
              <a:rPr lang="en-US" dirty="0">
                <a:hlinkClick r:id="rId2"/>
              </a:rPr>
              <a:t>https://www.epa.gov/sites/production/files/2015-09/documents/anat_bf_redev_101106.pdf</a:t>
            </a:r>
            <a:r>
              <a:rPr lang="en-US" dirty="0"/>
              <a:t> </a:t>
            </a:r>
            <a:endParaRPr lang="en-US" i="1" dirty="0"/>
          </a:p>
          <a:p>
            <a:r>
              <a:rPr lang="en-US" i="1" dirty="0"/>
              <a:t>Brownfields program environmental and economic benefits.</a:t>
            </a:r>
            <a:r>
              <a:rPr lang="en-US" dirty="0"/>
              <a:t> 2021. United Stated Environmental Protection Agency. </a:t>
            </a:r>
            <a:r>
              <a:rPr lang="en-US" dirty="0">
                <a:hlinkClick r:id="rId3"/>
              </a:rPr>
              <a:t>https://www.epa.gov/brownfields/brownfields-program-environmental-and-economic-benefits</a:t>
            </a:r>
            <a:r>
              <a:rPr lang="en-US" dirty="0"/>
              <a:t> </a:t>
            </a:r>
          </a:p>
          <a:p>
            <a:r>
              <a:rPr lang="en-US" i="1" dirty="0"/>
              <a:t>Brownfields road map to understanding options for site investigation and cleanup, sixth edition</a:t>
            </a:r>
            <a:r>
              <a:rPr lang="en-US" dirty="0"/>
              <a:t>. 2018. United States Environmental Protection Agency. </a:t>
            </a:r>
            <a:r>
              <a:rPr lang="en-US" dirty="0">
                <a:hlinkClick r:id="rId4"/>
              </a:rPr>
              <a:t>https://www.epa.gov/brownfields/brownfields-road-map</a:t>
            </a:r>
            <a:endParaRPr lang="en-US" dirty="0"/>
          </a:p>
          <a:p>
            <a:r>
              <a:rPr lang="en-US" i="1" dirty="0"/>
              <a:t>Cleaning up brownfield sites,</a:t>
            </a:r>
            <a:r>
              <a:rPr lang="en-US" dirty="0"/>
              <a:t> EPA 560F19181. 2019. United States Environmental Protection Agency. </a:t>
            </a:r>
            <a:r>
              <a:rPr lang="en-US" dirty="0">
                <a:hlinkClick r:id="rId5"/>
              </a:rPr>
              <a:t>https://www.epa.gov/sites/production/files/2019-10/documents/cleaning_up_brownfield_sites.pdf</a:t>
            </a:r>
            <a:endParaRPr lang="en-US" dirty="0"/>
          </a:p>
          <a:p>
            <a:r>
              <a:rPr lang="en-US" i="1" dirty="0"/>
              <a:t>The rundown: So you want to clean up a brownfield. Here’s how. </a:t>
            </a:r>
            <a:r>
              <a:rPr lang="en-US" dirty="0"/>
              <a:t>2017. Oregon Metro Council. </a:t>
            </a:r>
            <a:r>
              <a:rPr lang="en-US" dirty="0">
                <a:hlinkClick r:id="rId6"/>
              </a:rPr>
              <a:t>https://www.oregonmetro.gov/news/rundown-so-you-want-clean-brownfield-heres-what-do</a:t>
            </a:r>
            <a:r>
              <a:rPr lang="en-US" dirty="0"/>
              <a:t> </a:t>
            </a:r>
          </a:p>
          <a:p>
            <a:r>
              <a:rPr lang="en-US" i="1" dirty="0"/>
              <a:t>What’s the most important benefit of a brownfields redevelopment project?</a:t>
            </a:r>
            <a:r>
              <a:rPr lang="en-US" dirty="0"/>
              <a:t> 2021. Environmental Standards. </a:t>
            </a:r>
            <a:r>
              <a:rPr lang="en-US" dirty="0">
                <a:hlinkClick r:id="rId7"/>
              </a:rPr>
              <a:t>https://www.envstd.com/most-important-benefit-of-brownfields-redevelopment-project/</a:t>
            </a:r>
            <a:r>
              <a:rPr lang="en-US" dirty="0"/>
              <a:t> </a:t>
            </a:r>
          </a:p>
        </p:txBody>
      </p:sp>
    </p:spTree>
    <p:extLst>
      <p:ext uri="{BB962C8B-B14F-4D97-AF65-F5344CB8AC3E}">
        <p14:creationId xmlns:p14="http://schemas.microsoft.com/office/powerpoint/2010/main" val="3404249309"/>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313820"/>
      </a:dk2>
      <a:lt2>
        <a:srgbClr val="E8E2E5"/>
      </a:lt2>
      <a:accent1>
        <a:srgbClr val="46B380"/>
      </a:accent1>
      <a:accent2>
        <a:srgbClr val="3BB148"/>
      </a:accent2>
      <a:accent3>
        <a:srgbClr val="67B346"/>
      </a:accent3>
      <a:accent4>
        <a:srgbClr val="8DAD39"/>
      </a:accent4>
      <a:accent5>
        <a:srgbClr val="B0A145"/>
      </a:accent5>
      <a:accent6>
        <a:srgbClr val="B1703B"/>
      </a:accent6>
      <a:hlink>
        <a:srgbClr val="83862C"/>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176</TotalTime>
  <Words>1143</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Gill Sans Nova</vt:lpstr>
      <vt:lpstr>ConfettiVTI</vt:lpstr>
      <vt:lpstr>Overview Brownfield Assessments and Cleanup</vt:lpstr>
      <vt:lpstr>Brownfields are…</vt:lpstr>
      <vt:lpstr>Why is it important to clean up brownfield sites?</vt:lpstr>
      <vt:lpstr>Process for brownfield assessment and cleanup.</vt:lpstr>
      <vt:lpstr>Cleanup of brownfield sites depends on planned reuse and risk to future occupants.</vt:lpstr>
      <vt:lpstr>Brownfield site cleanup activities.</vt:lpstr>
      <vt:lpstr>Who pays for brownfield cleanup?</vt:lpstr>
      <vt:lpstr>For more information, visit these links.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Jill Brown</dc:creator>
  <cp:lastModifiedBy>Jill Brown</cp:lastModifiedBy>
  <cp:revision>15</cp:revision>
  <dcterms:created xsi:type="dcterms:W3CDTF">2021-03-05T14:40:00Z</dcterms:created>
  <dcterms:modified xsi:type="dcterms:W3CDTF">2021-03-05T17:36:27Z</dcterms:modified>
</cp:coreProperties>
</file>