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1"/>
  </p:notesMasterIdLst>
  <p:handoutMasterIdLst>
    <p:handoutMasterId r:id="rId72"/>
  </p:handoutMasterIdLst>
  <p:sldIdLst>
    <p:sldId id="256" r:id="rId3"/>
    <p:sldId id="392" r:id="rId4"/>
    <p:sldId id="459" r:id="rId5"/>
    <p:sldId id="393" r:id="rId6"/>
    <p:sldId id="320" r:id="rId7"/>
    <p:sldId id="391" r:id="rId8"/>
    <p:sldId id="321" r:id="rId9"/>
    <p:sldId id="394" r:id="rId10"/>
    <p:sldId id="395" r:id="rId11"/>
    <p:sldId id="323" r:id="rId12"/>
    <p:sldId id="324" r:id="rId13"/>
    <p:sldId id="325" r:id="rId14"/>
    <p:sldId id="397" r:id="rId15"/>
    <p:sldId id="398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60" r:id="rId29"/>
    <p:sldId id="453" r:id="rId30"/>
    <p:sldId id="454" r:id="rId31"/>
    <p:sldId id="455" r:id="rId32"/>
    <p:sldId id="456" r:id="rId33"/>
    <p:sldId id="457" r:id="rId34"/>
    <p:sldId id="458" r:id="rId35"/>
    <p:sldId id="404" r:id="rId36"/>
    <p:sldId id="405" r:id="rId37"/>
    <p:sldId id="406" r:id="rId38"/>
    <p:sldId id="408" r:id="rId39"/>
    <p:sldId id="409" r:id="rId40"/>
    <p:sldId id="410" r:id="rId41"/>
    <p:sldId id="396" r:id="rId42"/>
    <p:sldId id="411" r:id="rId43"/>
    <p:sldId id="413" r:id="rId44"/>
    <p:sldId id="414" r:id="rId45"/>
    <p:sldId id="416" r:id="rId46"/>
    <p:sldId id="412" r:id="rId47"/>
    <p:sldId id="417" r:id="rId48"/>
    <p:sldId id="418" r:id="rId49"/>
    <p:sldId id="419" r:id="rId50"/>
    <p:sldId id="421" r:id="rId51"/>
    <p:sldId id="422" r:id="rId52"/>
    <p:sldId id="423" r:id="rId53"/>
    <p:sldId id="420" r:id="rId54"/>
    <p:sldId id="426" r:id="rId55"/>
    <p:sldId id="424" r:id="rId56"/>
    <p:sldId id="425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</p:sldIdLst>
  <p:sldSz cx="12192000" cy="6858000"/>
  <p:notesSz cx="9926638" cy="67976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823A4-48B3-45F3-975D-D4455D833335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EE936-B923-44FB-A34B-9F7527FABF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490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0262-0786-4D64-B0D1-973D43E9A276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4F83F-2FA1-4678-B7F7-86FE5EF9F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7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F83F-2FA1-4678-B7F7-86FE5EF9FF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09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33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04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F83F-2FA1-4678-B7F7-86FE5EF9FFF1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09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F83F-2FA1-4678-B7F7-86FE5EF9FFF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21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9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7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97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13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86b9c3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86b9c371_0_0:notes"/>
          <p:cNvSpPr txBox="1">
            <a:spLocks noGrp="1"/>
          </p:cNvSpPr>
          <p:nvPr>
            <p:ph type="body" idx="1"/>
          </p:nvPr>
        </p:nvSpPr>
        <p:spPr>
          <a:xfrm>
            <a:off x="667200" y="4714598"/>
            <a:ext cx="5334669" cy="4468281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125" name="Google Shape;125;g4386b9c371_0_0:notes"/>
          <p:cNvSpPr txBox="1">
            <a:spLocks noGrp="1"/>
          </p:cNvSpPr>
          <p:nvPr>
            <p:ph type="sldNum" idx="12"/>
          </p:nvPr>
        </p:nvSpPr>
        <p:spPr>
          <a:xfrm>
            <a:off x="3777413" y="9430832"/>
            <a:ext cx="2890102" cy="495832"/>
          </a:xfrm>
          <a:prstGeom prst="rect">
            <a:avLst/>
          </a:prstGeom>
        </p:spPr>
        <p:txBody>
          <a:bodyPr spcFirstLastPara="1" wrap="square" lIns="97167" tIns="48584" rIns="97167" bIns="48584" anchor="b" anchorCtr="0">
            <a:noAutofit/>
          </a:bodyPr>
          <a:lstStyle/>
          <a:p>
            <a:pPr algn="r"/>
            <a:fld id="{00000000-1234-1234-1234-123412341234}" type="slidenum">
              <a:rPr lang="es-ES"/>
              <a:pPr algn="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38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67201" y="4714595"/>
            <a:ext cx="5334691" cy="4468358"/>
          </a:xfrm>
          <a:prstGeom prst="rect">
            <a:avLst/>
          </a:prstGeom>
        </p:spPr>
        <p:txBody>
          <a:bodyPr spcFirstLastPara="1" wrap="square" lIns="97167" tIns="48584" rIns="97167" bIns="48584" anchor="t" anchorCtr="0">
            <a:noAutofit/>
          </a:bodyPr>
          <a:lstStyle/>
          <a:p>
            <a:pPr marL="0" indent="0">
              <a:spcBef>
                <a:spcPts val="304"/>
              </a:spcBef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1363"/>
            <a:ext cx="6621462" cy="3725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5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6F9-1CD0-4B4B-BF84-C9C4C3A4F131}" type="datetime1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39A-66E6-4C9A-8D1A-BD6926B239C4}" type="datetime1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7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838-2741-4C28-9768-257459F58091}" type="datetime1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70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45BC-2F86-49C6-961D-C9D12085822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7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82F-CB85-4753-82AF-5CF4E6E71444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12C1-954B-4332-8BE0-D1C3E9A6617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5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30A0-F2C9-496B-8464-A364A418F34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1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020B-93F5-4567-875B-90E8FF5C4B54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5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01F6-C55E-4A92-808B-5F1837779295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67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C3FD-24BE-41D3-B929-0C6349CF2F7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42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6111-D9DA-48D3-A423-842AA22839C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DC5A-1F53-4090-ADC0-BBE946AF520E}" type="datetime1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891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A487-6A4B-4566-ABF9-780C542D628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8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30FB-1DE9-44B6-B0AE-BB16DDD9B16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36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DD37-B977-4CBA-AC9B-60C4F17F8BD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58ED-89F0-4EBF-A82C-C09BA802872D}" type="datetime1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44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688-E65C-4E66-A7D5-56DC58947BBE}" type="datetime1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19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FA26-CB39-459B-94BC-230D2E7F8841}" type="datetime1">
              <a:rPr lang="es-ES" smtClean="0"/>
              <a:t>20/04/2023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0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59E5-EB9E-492B-9B45-FCED227BF5B8}" type="datetime1">
              <a:rPr lang="es-ES" smtClean="0"/>
              <a:t>20/04/2023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1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AD0B-F0C1-4590-B185-0418E32F7B54}" type="datetime1">
              <a:rPr lang="es-ES" smtClean="0"/>
              <a:t>20/04/2023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16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ECE7-E48A-4968-8121-F83A6645BB89}" type="datetime1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5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58B1-0FAA-40ED-A346-11818D11DCCA}" type="datetime1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8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B265-8E7C-450B-9DA6-A016C50735A8}" type="datetime1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42AC-710F-4F37-A638-4366FD335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6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40A0-D9A4-4519-8FE9-5B4BBC39F40B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20/04/2023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an.io/what-is-variational-autoencoder-vae-tutorial/" TargetMode="External"/><Relationship Id="rId2" Type="http://schemas.openxmlformats.org/officeDocument/2006/relationships/hyperlink" Target="http://ufldl.stanford.edu/tutorial/unsupervised/Autoencoders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reHvktowLY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s://lvdmaaten.github.io/tsn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zzy_se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7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ation%E2%80%93maximization_algorith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IntroML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ML. 8 </a:t>
            </a:r>
            <a:r>
              <a:rPr lang="es-ES" dirty="0" err="1" smtClean="0"/>
              <a:t>Unsupervised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DataLab</a:t>
            </a:r>
            <a:r>
              <a:rPr lang="es-ES" dirty="0" smtClean="0"/>
              <a:t> CSIC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FF0000"/>
                </a:solidFill>
              </a:rPr>
              <a:t>PCA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Given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b="1" i="1" dirty="0" smtClean="0"/>
              <a:t>linear</a:t>
            </a:r>
            <a:r>
              <a:rPr lang="es-ES" dirty="0" smtClean="0"/>
              <a:t> </a:t>
            </a:r>
            <a:r>
              <a:rPr lang="es-ES" dirty="0" err="1" smtClean="0"/>
              <a:t>projection</a:t>
            </a:r>
            <a:r>
              <a:rPr lang="es-ES" dirty="0" smtClean="0"/>
              <a:t> to </a:t>
            </a:r>
            <a:r>
              <a:rPr lang="es-ES" dirty="0" err="1" smtClean="0"/>
              <a:t>space</a:t>
            </a:r>
            <a:r>
              <a:rPr lang="es-ES" dirty="0" smtClean="0"/>
              <a:t> of </a:t>
            </a:r>
            <a:r>
              <a:rPr lang="es-ES" dirty="0" err="1" smtClean="0"/>
              <a:t>smaller</a:t>
            </a:r>
            <a:r>
              <a:rPr lang="es-ES" dirty="0" smtClean="0"/>
              <a:t> </a:t>
            </a:r>
            <a:r>
              <a:rPr lang="es-ES" dirty="0" err="1" smtClean="0"/>
              <a:t>dimension</a:t>
            </a:r>
            <a:r>
              <a:rPr lang="es-ES" dirty="0" smtClean="0"/>
              <a:t> </a:t>
            </a:r>
            <a:r>
              <a:rPr lang="es-ES" dirty="0" err="1" smtClean="0"/>
              <a:t>maximizing</a:t>
            </a:r>
            <a:r>
              <a:rPr lang="es-ES" dirty="0" smtClean="0"/>
              <a:t> </a:t>
            </a:r>
            <a:r>
              <a:rPr lang="es-ES" dirty="0" err="1" smtClean="0"/>
              <a:t>variance</a:t>
            </a:r>
            <a:r>
              <a:rPr lang="es-ES" dirty="0" smtClean="0"/>
              <a:t> of </a:t>
            </a:r>
            <a:r>
              <a:rPr lang="es-ES" dirty="0" err="1" smtClean="0"/>
              <a:t>projected</a:t>
            </a:r>
            <a:r>
              <a:rPr lang="es-ES" dirty="0" smtClean="0"/>
              <a:t> data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44" y="1564352"/>
            <a:ext cx="3625520" cy="949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917" y="4197927"/>
            <a:ext cx="4479472" cy="1207139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PCA: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variance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 dimensional </a:t>
            </a:r>
            <a:r>
              <a:rPr lang="es-ES" dirty="0" err="1" smtClean="0"/>
              <a:t>projection</a:t>
            </a:r>
            <a:endParaRPr lang="es-ES" dirty="0" smtClean="0"/>
          </a:p>
          <a:p>
            <a:r>
              <a:rPr lang="es-ES" dirty="0" err="1" smtClean="0"/>
              <a:t>Projection</a:t>
            </a:r>
            <a:r>
              <a:rPr lang="es-ES" dirty="0" smtClean="0"/>
              <a:t> </a:t>
            </a:r>
            <a:r>
              <a:rPr lang="es-ES" dirty="0" err="1" smtClean="0"/>
              <a:t>defined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endParaRPr lang="es-ES" dirty="0" smtClean="0"/>
          </a:p>
          <a:p>
            <a:r>
              <a:rPr lang="es-ES" dirty="0" err="1" smtClean="0"/>
              <a:t>Projection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</a:p>
          <a:p>
            <a:r>
              <a:rPr lang="es-ES" dirty="0" smtClean="0"/>
              <a:t>Mean of </a:t>
            </a:r>
            <a:r>
              <a:rPr lang="es-ES" dirty="0" err="1" smtClean="0"/>
              <a:t>projected</a:t>
            </a:r>
            <a:r>
              <a:rPr lang="es-ES" dirty="0" smtClean="0"/>
              <a:t> data </a:t>
            </a:r>
          </a:p>
          <a:p>
            <a:endParaRPr lang="es-ES" dirty="0"/>
          </a:p>
          <a:p>
            <a:r>
              <a:rPr lang="es-ES" dirty="0" err="1" smtClean="0"/>
              <a:t>Variance</a:t>
            </a:r>
            <a:r>
              <a:rPr lang="es-ES" dirty="0" smtClean="0"/>
              <a:t> of </a:t>
            </a:r>
            <a:r>
              <a:rPr lang="es-ES" dirty="0" err="1" smtClean="0"/>
              <a:t>projected</a:t>
            </a:r>
            <a:r>
              <a:rPr lang="es-ES" dirty="0" smtClean="0"/>
              <a:t> data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128" y="1600201"/>
            <a:ext cx="4546617" cy="35370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PCA: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variance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Problem</a:t>
            </a:r>
            <a:r>
              <a:rPr lang="es-ES" dirty="0" smtClean="0"/>
              <a:t> to be </a:t>
            </a:r>
            <a:r>
              <a:rPr lang="es-ES" dirty="0" err="1" smtClean="0"/>
              <a:t>solved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Lagrangian</a:t>
            </a:r>
            <a:r>
              <a:rPr lang="es-ES" dirty="0" smtClean="0"/>
              <a:t> </a:t>
            </a:r>
            <a:r>
              <a:rPr lang="es-ES" dirty="0" err="1" smtClean="0"/>
              <a:t>formulation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Solution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Projection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eigenvector</a:t>
            </a:r>
            <a:r>
              <a:rPr lang="es-ES" dirty="0" smtClean="0"/>
              <a:t> </a:t>
            </a:r>
            <a:r>
              <a:rPr lang="es-ES" dirty="0" err="1" smtClean="0"/>
              <a:t>associated</a:t>
            </a:r>
            <a:r>
              <a:rPr lang="es-ES" dirty="0" smtClean="0"/>
              <a:t> with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eigenvalue</a:t>
            </a:r>
            <a:r>
              <a:rPr lang="es-ES" dirty="0" smtClean="0"/>
              <a:t>!!!</a:t>
            </a:r>
          </a:p>
          <a:p>
            <a:pPr marL="0" indent="0">
              <a:buNone/>
            </a:pPr>
            <a:r>
              <a:rPr lang="es-ES" sz="2000" dirty="0" smtClean="0"/>
              <a:t>(and so </a:t>
            </a:r>
            <a:r>
              <a:rPr lang="es-ES" sz="2000" dirty="0" err="1" smtClean="0"/>
              <a:t>on</a:t>
            </a:r>
            <a:r>
              <a:rPr lang="es-ES" sz="2000" dirty="0" smtClean="0"/>
              <a:t>)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94" y="1780310"/>
            <a:ext cx="3643651" cy="33323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FF0000"/>
                </a:solidFill>
              </a:rPr>
              <a:t>NMF: Non-</a:t>
            </a:r>
            <a:r>
              <a:rPr lang="es-ES" dirty="0" err="1" smtClean="0">
                <a:solidFill>
                  <a:srgbClr val="FF0000"/>
                </a:solidFill>
              </a:rPr>
              <a:t>negative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matrix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factorisation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57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Approximate</a:t>
            </a:r>
            <a:r>
              <a:rPr lang="es-ES" dirty="0" smtClean="0"/>
              <a:t> data </a:t>
            </a:r>
            <a:r>
              <a:rPr lang="es-ES" dirty="0" err="1" smtClean="0"/>
              <a:t>matrix</a:t>
            </a:r>
            <a:r>
              <a:rPr lang="es-ES" dirty="0" smtClean="0"/>
              <a:t> X </a:t>
            </a:r>
            <a:r>
              <a:rPr lang="es-ES" dirty="0" err="1" smtClean="0"/>
              <a:t>n</a:t>
            </a:r>
            <a:r>
              <a:rPr lang="es-ES" sz="2400" dirty="0" err="1" smtClean="0"/>
              <a:t>x</a:t>
            </a:r>
            <a:r>
              <a:rPr lang="es-ES" dirty="0" err="1" smtClean="0"/>
              <a:t>p</a:t>
            </a:r>
            <a:r>
              <a:rPr lang="es-ES" dirty="0" smtClean="0"/>
              <a:t>   with  W </a:t>
            </a:r>
            <a:r>
              <a:rPr lang="es-ES" dirty="0" err="1" smtClean="0"/>
              <a:t>n</a:t>
            </a:r>
            <a:r>
              <a:rPr lang="es-ES" sz="2000" dirty="0" err="1" smtClean="0"/>
              <a:t>x</a:t>
            </a:r>
            <a:r>
              <a:rPr lang="es-ES" dirty="0" err="1" smtClean="0"/>
              <a:t>r</a:t>
            </a:r>
            <a:r>
              <a:rPr lang="es-ES" dirty="0" smtClean="0"/>
              <a:t> and H </a:t>
            </a:r>
            <a:r>
              <a:rPr lang="es-ES" dirty="0" err="1" smtClean="0"/>
              <a:t>r</a:t>
            </a:r>
            <a:r>
              <a:rPr lang="es-ES" sz="1800" dirty="0" err="1" smtClean="0"/>
              <a:t>x</a:t>
            </a:r>
            <a:r>
              <a:rPr lang="es-ES" dirty="0" err="1" smtClean="0"/>
              <a:t>p</a:t>
            </a:r>
            <a:r>
              <a:rPr lang="es-ES" dirty="0" smtClean="0"/>
              <a:t>  so </a:t>
            </a:r>
            <a:r>
              <a:rPr lang="es-ES" dirty="0" err="1" smtClean="0"/>
              <a:t>that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and W, H </a:t>
            </a:r>
            <a:r>
              <a:rPr lang="es-ES" dirty="0" err="1" smtClean="0"/>
              <a:t>minimising</a:t>
            </a:r>
            <a:r>
              <a:rPr lang="es-ES" dirty="0" smtClean="0"/>
              <a:t> a </a:t>
            </a:r>
            <a:r>
              <a:rPr lang="es-ES" dirty="0" err="1" smtClean="0"/>
              <a:t>certain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. 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typical</a:t>
            </a:r>
            <a:r>
              <a:rPr lang="es-ES" dirty="0" smtClean="0"/>
              <a:t> </a:t>
            </a:r>
            <a:r>
              <a:rPr lang="es-ES" dirty="0" err="1" smtClean="0"/>
              <a:t>choices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Frobenius</a:t>
            </a:r>
            <a:r>
              <a:rPr lang="es-ES" dirty="0" smtClean="0"/>
              <a:t> </a:t>
            </a:r>
            <a:r>
              <a:rPr lang="es-ES" dirty="0" err="1" smtClean="0"/>
              <a:t>norm</a:t>
            </a:r>
            <a:r>
              <a:rPr lang="es-ES" dirty="0" smtClean="0"/>
              <a:t>           min                                                       s st </a:t>
            </a:r>
          </a:p>
          <a:p>
            <a:pPr marL="514350" indent="-514350">
              <a:buAutoNum type="arabicPeriod"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‘</a:t>
            </a:r>
            <a:r>
              <a:rPr lang="es-ES" dirty="0" err="1" smtClean="0"/>
              <a:t>Kullback-Leibler</a:t>
            </a:r>
            <a:r>
              <a:rPr lang="es-ES" dirty="0" smtClean="0"/>
              <a:t> </a:t>
            </a:r>
            <a:r>
              <a:rPr lang="es-ES" dirty="0" err="1" smtClean="0"/>
              <a:t>divergence</a:t>
            </a:r>
            <a:r>
              <a:rPr lang="es-ES" dirty="0" smtClean="0"/>
              <a:t>’  min                                                                    st </a:t>
            </a:r>
          </a:p>
          <a:p>
            <a:pPr marL="514350" indent="-514350">
              <a:buAutoNum type="arabicPeriod"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Dimension</a:t>
            </a:r>
            <a:r>
              <a:rPr lang="es-ES" dirty="0" smtClean="0"/>
              <a:t> </a:t>
            </a:r>
            <a:r>
              <a:rPr lang="es-ES" dirty="0" err="1" smtClean="0"/>
              <a:t>reduction</a:t>
            </a:r>
            <a:r>
              <a:rPr lang="es-ES" dirty="0" smtClean="0"/>
              <a:t>,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mining</a:t>
            </a:r>
            <a:r>
              <a:rPr lang="es-ES" dirty="0" smtClean="0"/>
              <a:t>, </a:t>
            </a:r>
            <a:r>
              <a:rPr lang="es-ES" dirty="0" err="1" smtClean="0"/>
              <a:t>recommender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, </a:t>
            </a:r>
            <a:r>
              <a:rPr lang="es-ES" dirty="0" err="1" smtClean="0"/>
              <a:t>communities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KL </a:t>
            </a:r>
            <a:r>
              <a:rPr lang="es-ES" dirty="0" err="1" smtClean="0"/>
              <a:t>version</a:t>
            </a:r>
            <a:r>
              <a:rPr lang="es-ES" dirty="0" smtClean="0"/>
              <a:t>. ML with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258" y="1566156"/>
            <a:ext cx="2365222" cy="9252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08" y="3158864"/>
            <a:ext cx="4319375" cy="9302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862" y="4090226"/>
            <a:ext cx="5224007" cy="8462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443" y="3491080"/>
            <a:ext cx="1501397" cy="4449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278" y="4368644"/>
            <a:ext cx="979388" cy="28945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691" y="6040582"/>
            <a:ext cx="1502414" cy="398920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NMF: </a:t>
            </a:r>
            <a:r>
              <a:rPr lang="es-ES" dirty="0" err="1" smtClean="0"/>
              <a:t>Recommender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X, </a:t>
            </a:r>
            <a:r>
              <a:rPr lang="es-ES" dirty="0" err="1" smtClean="0"/>
              <a:t>number</a:t>
            </a:r>
            <a:r>
              <a:rPr lang="es-ES" dirty="0" smtClean="0"/>
              <a:t> of 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units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Customer</a:t>
            </a:r>
            <a:r>
              <a:rPr lang="es-ES" dirty="0" smtClean="0"/>
              <a:t> </a:t>
            </a:r>
            <a:r>
              <a:rPr lang="es-ES" dirty="0" err="1" smtClean="0"/>
              <a:t>bought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 smtClean="0"/>
              <a:t> of W defines a </a:t>
            </a:r>
            <a:r>
              <a:rPr lang="es-ES" dirty="0" err="1" smtClean="0"/>
              <a:t>market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r>
              <a:rPr lang="es-ES" dirty="0" smtClean="0"/>
              <a:t> (</a:t>
            </a:r>
            <a:r>
              <a:rPr lang="es-ES" dirty="0" err="1" smtClean="0"/>
              <a:t>weights-relevance</a:t>
            </a:r>
            <a:r>
              <a:rPr lang="es-ES" dirty="0" smtClean="0"/>
              <a:t> of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</a:t>
            </a:r>
            <a:r>
              <a:rPr lang="es-ES" dirty="0" err="1" smtClean="0"/>
              <a:t>Segment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 smtClean="0"/>
              <a:t> of H defines </a:t>
            </a:r>
            <a:r>
              <a:rPr lang="es-ES" dirty="0" err="1" smtClean="0"/>
              <a:t>belongness</a:t>
            </a:r>
            <a:r>
              <a:rPr lang="es-ES" dirty="0" smtClean="0"/>
              <a:t> of </a:t>
            </a:r>
            <a:r>
              <a:rPr lang="es-ES" dirty="0" err="1" smtClean="0"/>
              <a:t>Customer</a:t>
            </a:r>
            <a:r>
              <a:rPr lang="es-ES" dirty="0" smtClean="0"/>
              <a:t> to </a:t>
            </a:r>
            <a:r>
              <a:rPr lang="es-ES" dirty="0" err="1" smtClean="0"/>
              <a:t>Segment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Customer</a:t>
            </a:r>
            <a:r>
              <a:rPr lang="es-ES" dirty="0" smtClean="0"/>
              <a:t> </a:t>
            </a:r>
            <a:r>
              <a:rPr lang="es-ES" dirty="0" err="1" smtClean="0"/>
              <a:t>generated</a:t>
            </a:r>
            <a:r>
              <a:rPr lang="es-ES" dirty="0" smtClean="0"/>
              <a:t> as </a:t>
            </a:r>
            <a:r>
              <a:rPr lang="es-ES" dirty="0" err="1" smtClean="0"/>
              <a:t>combination</a:t>
            </a:r>
            <a:r>
              <a:rPr lang="es-ES" dirty="0" smtClean="0"/>
              <a:t> of </a:t>
            </a:r>
            <a:r>
              <a:rPr lang="es-ES" dirty="0" err="1" smtClean="0"/>
              <a:t>latent</a:t>
            </a:r>
            <a:r>
              <a:rPr lang="es-ES" dirty="0" smtClean="0"/>
              <a:t> variables (</a:t>
            </a:r>
            <a:r>
              <a:rPr lang="es-ES" dirty="0" err="1" smtClean="0"/>
              <a:t>segments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err="1" smtClean="0"/>
              <a:t>Recomm</a:t>
            </a:r>
            <a:r>
              <a:rPr lang="es-ES" dirty="0" smtClean="0"/>
              <a:t>: To a </a:t>
            </a:r>
            <a:r>
              <a:rPr lang="es-ES" dirty="0" err="1" smtClean="0"/>
              <a:t>Customer</a:t>
            </a:r>
            <a:r>
              <a:rPr lang="es-ES" dirty="0" smtClean="0"/>
              <a:t>, </a:t>
            </a:r>
            <a:r>
              <a:rPr lang="es-ES" dirty="0" err="1" smtClean="0"/>
              <a:t>Products</a:t>
            </a:r>
            <a:r>
              <a:rPr lang="es-ES" dirty="0" smtClean="0"/>
              <a:t> with </a:t>
            </a:r>
            <a:r>
              <a:rPr lang="es-ES" dirty="0" err="1" smtClean="0"/>
              <a:t>bigger</a:t>
            </a:r>
            <a:r>
              <a:rPr lang="es-ES" dirty="0" smtClean="0"/>
              <a:t> </a:t>
            </a:r>
            <a:r>
              <a:rPr lang="es-ES" dirty="0" err="1" smtClean="0"/>
              <a:t>weight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Product</a:t>
            </a:r>
            <a:r>
              <a:rPr lang="es-ES" dirty="0" smtClean="0"/>
              <a:t>, to  </a:t>
            </a:r>
            <a:r>
              <a:rPr lang="es-ES" dirty="0" err="1" smtClean="0"/>
              <a:t>Customer</a:t>
            </a:r>
            <a:r>
              <a:rPr lang="es-ES" dirty="0" smtClean="0"/>
              <a:t> with </a:t>
            </a:r>
            <a:r>
              <a:rPr lang="es-ES" dirty="0" err="1" smtClean="0"/>
              <a:t>bigger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77" y="1195966"/>
            <a:ext cx="7164045" cy="110143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Autoencoders</a:t>
            </a:r>
            <a:endParaRPr lang="es-ES" sz="4400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s-ES" sz="44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2200" dirty="0" err="1" smtClean="0">
                <a:latin typeface="+mj-lt"/>
              </a:rPr>
              <a:t>For</a:t>
            </a:r>
            <a:r>
              <a:rPr lang="es-ES" sz="2200" dirty="0" smtClean="0">
                <a:latin typeface="+mj-lt"/>
              </a:rPr>
              <a:t> </a:t>
            </a:r>
            <a:r>
              <a:rPr lang="es-ES" sz="2200" dirty="0" err="1" smtClean="0">
                <a:latin typeface="+mj-lt"/>
              </a:rPr>
              <a:t>fast</a:t>
            </a:r>
            <a:r>
              <a:rPr lang="es-ES" sz="2200" dirty="0" smtClean="0">
                <a:latin typeface="+mj-lt"/>
              </a:rPr>
              <a:t> </a:t>
            </a:r>
            <a:r>
              <a:rPr lang="es-ES" sz="2200" dirty="0" err="1" smtClean="0">
                <a:latin typeface="+mj-lt"/>
              </a:rPr>
              <a:t>tutorials</a:t>
            </a:r>
            <a:endParaRPr lang="es-ES" sz="2200" dirty="0" smtClean="0">
              <a:latin typeface="+mj-lt"/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rgbClr val="FF0000"/>
                </a:solidFill>
                <a:latin typeface="+mj-lt"/>
                <a:hlinkClick r:id="rId2"/>
              </a:rPr>
              <a:t>http://ufldl.stanford.edu/tutorial/unsupervised/Autoencoders/</a:t>
            </a:r>
            <a:endParaRPr lang="es-ES" sz="16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FF0000"/>
                </a:solidFill>
                <a:latin typeface="+mj-lt"/>
                <a:hlinkClick r:id="rId3"/>
              </a:rPr>
              <a:t>https://jaan.io/what-is-variational-autoencoder-vae-tutorial</a:t>
            </a:r>
            <a:r>
              <a:rPr lang="es-ES" sz="1600" dirty="0" smtClean="0">
                <a:solidFill>
                  <a:srgbClr val="FF0000"/>
                </a:solidFill>
                <a:latin typeface="+mj-lt"/>
                <a:hlinkClick r:id="rId3"/>
              </a:rPr>
              <a:t>/</a:t>
            </a:r>
            <a:endParaRPr lang="es-ES" sz="1600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s-ES" sz="1600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s-ES" sz="1600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s-E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40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Autoncoders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Data </a:t>
            </a:r>
            <a:r>
              <a:rPr lang="es-ES" dirty="0" err="1" smtClean="0"/>
              <a:t>compression</a:t>
            </a:r>
            <a:r>
              <a:rPr lang="es-ES" dirty="0" smtClean="0"/>
              <a:t> algos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compression</a:t>
            </a:r>
            <a:r>
              <a:rPr lang="es-ES" dirty="0" smtClean="0"/>
              <a:t> and </a:t>
            </a:r>
            <a:r>
              <a:rPr lang="es-ES" dirty="0" err="1" smtClean="0"/>
              <a:t>decompression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Comp</a:t>
            </a:r>
            <a:r>
              <a:rPr lang="es-ES" dirty="0" smtClean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decomp</a:t>
            </a:r>
            <a:r>
              <a:rPr lang="es-ES" dirty="0" smtClean="0"/>
              <a:t> are </a:t>
            </a:r>
            <a:r>
              <a:rPr lang="es-ES" dirty="0" err="1" smtClean="0"/>
              <a:t>typically</a:t>
            </a:r>
            <a:r>
              <a:rPr lang="es-ES" dirty="0" smtClean="0"/>
              <a:t> </a:t>
            </a:r>
            <a:r>
              <a:rPr lang="es-ES" dirty="0" err="1" smtClean="0"/>
              <a:t>NNs</a:t>
            </a:r>
            <a:r>
              <a:rPr lang="es-ES" dirty="0" smtClean="0"/>
              <a:t>. </a:t>
            </a:r>
            <a:r>
              <a:rPr lang="es-ES" dirty="0" err="1" smtClean="0"/>
              <a:t>Called</a:t>
            </a:r>
            <a:r>
              <a:rPr lang="es-ES" dirty="0" smtClean="0"/>
              <a:t> </a:t>
            </a:r>
            <a:r>
              <a:rPr lang="es-ES" dirty="0" err="1" smtClean="0"/>
              <a:t>Encoder</a:t>
            </a:r>
            <a:r>
              <a:rPr lang="es-ES" dirty="0" smtClean="0"/>
              <a:t>, </a:t>
            </a:r>
            <a:r>
              <a:rPr lang="es-ES" dirty="0" err="1" smtClean="0"/>
              <a:t>Decoder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Unsupervised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self</a:t>
            </a:r>
            <a:r>
              <a:rPr lang="es-ES" dirty="0" smtClean="0"/>
              <a:t> </a:t>
            </a:r>
            <a:r>
              <a:rPr lang="es-ES" dirty="0" err="1" smtClean="0"/>
              <a:t>supervised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22" y="3543301"/>
            <a:ext cx="666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Autoencoders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3" y="2516332"/>
            <a:ext cx="11355916" cy="25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2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 as output (</a:t>
            </a:r>
            <a:r>
              <a:rPr lang="es-ES" sz="218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output=input)</a:t>
            </a:r>
            <a:endParaRPr dirty="0"/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299" y="2408376"/>
            <a:ext cx="2263932" cy="198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3946" y="2778831"/>
            <a:ext cx="986578" cy="32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9265" y="4447859"/>
            <a:ext cx="861956" cy="3219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/>
        </p:nvSpPr>
        <p:spPr>
          <a:xfrm>
            <a:off x="7994979" y="1773709"/>
            <a:ext cx="3768460" cy="233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680" tIns="49826" rIns="99680" bIns="49826" anchor="t" anchorCtr="0">
            <a:noAutofit/>
          </a:bodyPr>
          <a:lstStyle/>
          <a:p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Main</a:t>
            </a:r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uses:</a:t>
            </a:r>
            <a:endParaRPr sz="1963" dirty="0"/>
          </a:p>
          <a:p>
            <a:endParaRPr sz="2072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Feature</a:t>
            </a:r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extraction</a:t>
            </a:r>
            <a:endParaRPr sz="1963" dirty="0"/>
          </a:p>
          <a:p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Dimension</a:t>
            </a:r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reduction</a:t>
            </a:r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endParaRPr sz="2072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endParaRPr sz="2072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Network </a:t>
            </a:r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initialization</a:t>
            </a:r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Generative</a:t>
            </a:r>
            <a:r>
              <a:rPr lang="es-ES" sz="2072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models</a:t>
            </a:r>
            <a:endParaRPr lang="es-ES" sz="2072" dirty="0" smtClean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endParaRPr lang="es-ES" sz="2072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Then</a:t>
            </a:r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used</a:t>
            </a:r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for</a:t>
            </a:r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something</a:t>
            </a:r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else</a:t>
            </a:r>
            <a:endParaRPr lang="es-ES" sz="2000" dirty="0" smtClean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As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layer</a:t>
            </a:r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other</a:t>
            </a:r>
            <a:r>
              <a:rPr lang="es-ES" sz="20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2000" dirty="0" err="1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architectures</a:t>
            </a:r>
            <a:endParaRPr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47299" y="2230582"/>
            <a:ext cx="214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Hidden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3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b="1" dirty="0">
                <a:solidFill>
                  <a:srgbClr val="7DB61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877" y="1152223"/>
            <a:ext cx="3025722" cy="5327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4885172" y="1858809"/>
            <a:ext cx="6280766" cy="456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680" tIns="49826" rIns="99680" bIns="49826" anchor="t" anchorCtr="0">
            <a:noAutofit/>
          </a:bodyPr>
          <a:lstStyle/>
          <a:p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in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hidden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layer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obtain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projection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input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little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loss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963" dirty="0"/>
          </a:p>
          <a:p>
            <a:pPr marL="373864" indent="-373864">
              <a:buClr>
                <a:schemeClr val="dk1"/>
              </a:buClr>
              <a:buSzPts val="1900"/>
              <a:buFont typeface="Arial"/>
              <a:buChar char="•"/>
            </a:pPr>
            <a:endParaRPr lang="es-ES" sz="2072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3864" indent="-373864"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 </a:t>
            </a:r>
            <a:endParaRPr sz="1963" dirty="0"/>
          </a:p>
          <a:p>
            <a:pPr marL="373864" indent="-373864"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Desired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output</a:t>
            </a:r>
            <a:endParaRPr sz="1963" dirty="0"/>
          </a:p>
          <a:p>
            <a:pPr marL="373864" indent="-242319">
              <a:buClr>
                <a:schemeClr val="dk1"/>
              </a:buClr>
              <a:buSzPts val="1900"/>
            </a:pPr>
            <a:endParaRPr sz="2072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layer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‘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thrown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away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’ </a:t>
            </a:r>
            <a:endParaRPr sz="1963" dirty="0"/>
          </a:p>
          <a:p>
            <a:pPr marL="373864" indent="-373864"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Just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mechanism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avoid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loss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projection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reversible) </a:t>
            </a:r>
            <a:endParaRPr sz="1963" dirty="0"/>
          </a:p>
          <a:p>
            <a:pPr marL="373864" indent="-373864">
              <a:buClr>
                <a:schemeClr val="dk1"/>
              </a:buClr>
              <a:buSzPts val="1900"/>
              <a:buFont typeface="Arial"/>
              <a:buChar char="•"/>
            </a:pP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Hopefully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relevant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072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</a:t>
            </a:r>
            <a:r>
              <a:rPr lang="es-ES" sz="2072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963" dirty="0"/>
          </a:p>
          <a:p>
            <a:pPr marL="373864" indent="-242319">
              <a:buClr>
                <a:schemeClr val="dk1"/>
              </a:buClr>
              <a:buSzPts val="1900"/>
            </a:pPr>
            <a:endParaRPr sz="2072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3864" indent="-242319">
              <a:buClr>
                <a:schemeClr val="dk1"/>
              </a:buClr>
              <a:buSzPts val="1900"/>
            </a:pPr>
            <a:endParaRPr sz="2072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2653" y="2879434"/>
            <a:ext cx="1048886" cy="28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1113" y="3159829"/>
            <a:ext cx="1131966" cy="290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3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Objectives</a:t>
            </a:r>
            <a:r>
              <a:rPr lang="es-ES" dirty="0" smtClean="0"/>
              <a:t> and </a:t>
            </a:r>
            <a:r>
              <a:rPr lang="es-ES" dirty="0" err="1" smtClean="0"/>
              <a:t>schedule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Introduce </a:t>
            </a:r>
            <a:r>
              <a:rPr lang="es-ES" dirty="0" err="1" smtClean="0"/>
              <a:t>key</a:t>
            </a:r>
            <a:r>
              <a:rPr lang="es-ES" dirty="0" smtClean="0"/>
              <a:t> </a:t>
            </a:r>
            <a:r>
              <a:rPr lang="es-ES" dirty="0" err="1" smtClean="0"/>
              <a:t>concepts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dimension</a:t>
            </a:r>
            <a:r>
              <a:rPr lang="es-ES" dirty="0" smtClean="0"/>
              <a:t> </a:t>
            </a:r>
            <a:r>
              <a:rPr lang="es-ES" dirty="0" err="1" smtClean="0"/>
              <a:t>reduction</a:t>
            </a:r>
            <a:r>
              <a:rPr lang="es-ES" dirty="0" smtClean="0"/>
              <a:t>, </a:t>
            </a:r>
            <a:r>
              <a:rPr lang="es-ES" dirty="0" err="1" smtClean="0"/>
              <a:t>generation</a:t>
            </a:r>
            <a:r>
              <a:rPr lang="es-ES" dirty="0" smtClean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beyond</a:t>
            </a:r>
            <a:r>
              <a:rPr lang="es-ES" dirty="0" smtClean="0"/>
              <a:t> </a:t>
            </a:r>
            <a:r>
              <a:rPr lang="es-ES" dirty="0" err="1" smtClean="0"/>
              <a:t>those</a:t>
            </a:r>
            <a:r>
              <a:rPr lang="es-ES" dirty="0" smtClean="0"/>
              <a:t> </a:t>
            </a:r>
            <a:r>
              <a:rPr lang="es-ES" dirty="0" err="1" smtClean="0"/>
              <a:t>seen</a:t>
            </a:r>
            <a:r>
              <a:rPr lang="es-ES" dirty="0" smtClean="0"/>
              <a:t> </a:t>
            </a:r>
            <a:r>
              <a:rPr lang="es-ES" dirty="0" err="1" smtClean="0"/>
              <a:t>earlier</a:t>
            </a:r>
            <a:r>
              <a:rPr lang="es-ES" dirty="0" smtClean="0"/>
              <a:t>.  To be </a:t>
            </a:r>
            <a:r>
              <a:rPr lang="es-ES" dirty="0" err="1" smtClean="0"/>
              <a:t>mentioned</a:t>
            </a:r>
            <a:r>
              <a:rPr lang="es-ES" dirty="0" smtClean="0"/>
              <a:t>: PCA, </a:t>
            </a:r>
            <a:r>
              <a:rPr lang="es-ES" dirty="0" err="1" smtClean="0"/>
              <a:t>encoders</a:t>
            </a:r>
            <a:r>
              <a:rPr lang="es-ES" dirty="0" smtClean="0"/>
              <a:t>, </a:t>
            </a:r>
            <a:r>
              <a:rPr lang="es-ES" dirty="0" smtClean="0"/>
              <a:t>GANS, t-SNE</a:t>
            </a:r>
            <a:r>
              <a:rPr lang="es-ES" dirty="0" smtClean="0"/>
              <a:t>, UMAP. K-</a:t>
            </a:r>
            <a:r>
              <a:rPr lang="es-ES" dirty="0" err="1" smtClean="0"/>
              <a:t>means</a:t>
            </a:r>
            <a:r>
              <a:rPr lang="es-ES" dirty="0" smtClean="0"/>
              <a:t>, k-</a:t>
            </a:r>
            <a:r>
              <a:rPr lang="es-ES" dirty="0" err="1" smtClean="0"/>
              <a:t>medoids</a:t>
            </a:r>
            <a:r>
              <a:rPr lang="es-ES" dirty="0" smtClean="0"/>
              <a:t>, mixture </a:t>
            </a:r>
            <a:r>
              <a:rPr lang="es-ES" dirty="0" err="1" smtClean="0"/>
              <a:t>models</a:t>
            </a:r>
            <a:r>
              <a:rPr lang="es-ES" dirty="0"/>
              <a:t> </a:t>
            </a:r>
            <a:r>
              <a:rPr lang="es-ES" dirty="0" smtClean="0"/>
              <a:t>(and </a:t>
            </a:r>
            <a:r>
              <a:rPr lang="es-ES" dirty="0" err="1" smtClean="0"/>
              <a:t>others</a:t>
            </a:r>
            <a:r>
              <a:rPr lang="es-ES" dirty="0" smtClean="0"/>
              <a:t>)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Contents</a:t>
            </a:r>
            <a:endParaRPr lang="es-ES" dirty="0" smtClean="0"/>
          </a:p>
          <a:p>
            <a:pPr lvl="1"/>
            <a:r>
              <a:rPr lang="es-ES" dirty="0" err="1" smtClean="0"/>
              <a:t>Intro</a:t>
            </a:r>
            <a:endParaRPr lang="es-ES" dirty="0" smtClean="0"/>
          </a:p>
          <a:p>
            <a:pPr lvl="1"/>
            <a:r>
              <a:rPr lang="es-ES" dirty="0" err="1" smtClean="0"/>
              <a:t>Dimension</a:t>
            </a:r>
            <a:r>
              <a:rPr lang="es-ES" dirty="0" smtClean="0"/>
              <a:t> </a:t>
            </a:r>
            <a:r>
              <a:rPr lang="es-ES" dirty="0" err="1" smtClean="0"/>
              <a:t>reduction</a:t>
            </a:r>
            <a:endParaRPr lang="es-ES" dirty="0" smtClean="0"/>
          </a:p>
          <a:p>
            <a:pPr lvl="1"/>
            <a:r>
              <a:rPr lang="es-ES" dirty="0" err="1" smtClean="0"/>
              <a:t>Generation</a:t>
            </a:r>
            <a:endParaRPr lang="es-ES" dirty="0" smtClean="0"/>
          </a:p>
          <a:p>
            <a:pPr lvl="1"/>
            <a:r>
              <a:rPr lang="es-ES" dirty="0" err="1" smtClean="0"/>
              <a:t>Clustering</a:t>
            </a:r>
            <a:r>
              <a:rPr lang="es-ES" dirty="0" smtClean="0"/>
              <a:t> 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Case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smtClean="0"/>
              <a:t>Simón R., Pablo V., </a:t>
            </a:r>
            <a:r>
              <a:rPr lang="es-ES" dirty="0" err="1" smtClean="0"/>
              <a:t>Edu</a:t>
            </a:r>
            <a:r>
              <a:rPr lang="es-ES" dirty="0" smtClean="0"/>
              <a:t> G.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VAEs</a:t>
            </a:r>
            <a:r>
              <a:rPr lang="es-ES" dirty="0" smtClean="0"/>
              <a:t> to </a:t>
            </a:r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molecules</a:t>
            </a:r>
            <a:r>
              <a:rPr lang="es-ES" dirty="0" smtClean="0"/>
              <a:t> (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drug</a:t>
            </a:r>
            <a:r>
              <a:rPr lang="es-ES" dirty="0" smtClean="0"/>
              <a:t> </a:t>
            </a:r>
            <a:r>
              <a:rPr lang="es-ES" dirty="0" err="1" smtClean="0"/>
              <a:t>discovery</a:t>
            </a:r>
            <a:r>
              <a:rPr lang="es-ES" dirty="0" smtClean="0"/>
              <a:t>)</a:t>
            </a:r>
            <a:endParaRPr lang="es-ES" dirty="0" smtClean="0"/>
          </a:p>
          <a:p>
            <a:pPr marL="0" indent="0">
              <a:buNone/>
            </a:pPr>
            <a:endParaRPr lang="es-ES" sz="3000" dirty="0" smtClean="0"/>
          </a:p>
          <a:p>
            <a:pPr marL="0" indent="0">
              <a:buNone/>
            </a:pPr>
            <a:r>
              <a:rPr lang="es-ES" sz="3000" dirty="0" smtClean="0"/>
              <a:t>ISLR 10, </a:t>
            </a:r>
            <a:r>
              <a:rPr lang="es-ES" sz="3000" dirty="0" err="1" smtClean="0"/>
              <a:t>Bishop</a:t>
            </a:r>
            <a:r>
              <a:rPr lang="es-ES" sz="3000" dirty="0" smtClean="0"/>
              <a:t> 9, 12, </a:t>
            </a:r>
            <a:r>
              <a:rPr lang="es-ES" sz="3000" dirty="0" err="1"/>
              <a:t>Goodfellow</a:t>
            </a:r>
            <a:r>
              <a:rPr lang="es-ES" sz="3000" dirty="0"/>
              <a:t> et al 14, 20, </a:t>
            </a:r>
            <a:r>
              <a:rPr lang="es-ES" sz="3000" dirty="0" err="1"/>
              <a:t>Chollet</a:t>
            </a:r>
            <a:r>
              <a:rPr lang="es-ES" sz="3000" dirty="0"/>
              <a:t> and </a:t>
            </a:r>
            <a:r>
              <a:rPr lang="es-ES" sz="3000" dirty="0" err="1"/>
              <a:t>Allaire</a:t>
            </a:r>
            <a:r>
              <a:rPr lang="es-ES" sz="3000" dirty="0"/>
              <a:t> 8</a:t>
            </a:r>
          </a:p>
          <a:p>
            <a:pPr marL="0" indent="0">
              <a:buNone/>
            </a:pPr>
            <a:endParaRPr lang="es-ES" sz="1900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3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b="1" dirty="0">
                <a:solidFill>
                  <a:srgbClr val="7DB61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usual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s-ES" sz="218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Min 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8485" indent="-498485"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minibatch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498485" indent="-498485"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regulariser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498485" indent="-498485"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dirty="0"/>
          </a:p>
          <a:p>
            <a:pPr marL="498485" indent="-498485"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8" y="2190385"/>
            <a:ext cx="1493649" cy="426757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39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Incomplete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to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  </a:t>
            </a: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more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260" y="2486886"/>
            <a:ext cx="3053193" cy="401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6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Incomplete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linear and  </a:t>
            </a: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MSE, PCA… 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and g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generalisation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ACP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 and g,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learnt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70" y="1592008"/>
            <a:ext cx="1495441" cy="4257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61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12465" y="131598"/>
            <a:ext cx="11850358" cy="1325356"/>
          </a:xfrm>
          <a:prstGeom prst="rect">
            <a:avLst/>
          </a:prstGeom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/>
              <a:t>PCA vs AE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212465" y="1592006"/>
            <a:ext cx="11850358" cy="4350910"/>
          </a:xfrm>
          <a:prstGeom prst="rect">
            <a:avLst/>
          </a:prstGeom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buNone/>
            </a:pP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Iris, </a:t>
            </a:r>
            <a:r>
              <a:rPr lang="es-ES" dirty="0" err="1" smtClean="0"/>
              <a:t>projecting</a:t>
            </a:r>
            <a:r>
              <a:rPr lang="es-ES" dirty="0" smtClean="0"/>
              <a:t> in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latent</a:t>
            </a:r>
            <a:r>
              <a:rPr lang="es-ES" dirty="0" smtClean="0"/>
              <a:t> </a:t>
            </a:r>
            <a:r>
              <a:rPr lang="es-ES" dirty="0" err="1" smtClean="0"/>
              <a:t>dimensions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11" y="2471931"/>
            <a:ext cx="4418044" cy="313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282" y="2447414"/>
            <a:ext cx="4418044" cy="31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5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Regularised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Input,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supercomplete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endParaRPr lang="es-ES" sz="218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000" dirty="0" smtClean="0"/>
              <a:t>Introduce a </a:t>
            </a:r>
            <a:r>
              <a:rPr lang="es-ES" sz="2000" dirty="0" err="1" smtClean="0"/>
              <a:t>regulariser</a:t>
            </a:r>
            <a:r>
              <a:rPr lang="es-ES" sz="2000" dirty="0" smtClean="0"/>
              <a:t> </a:t>
            </a:r>
            <a:endParaRPr sz="2000"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regulariser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</a:t>
            </a: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18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388" y="3236578"/>
            <a:ext cx="2315857" cy="4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388" y="4048074"/>
            <a:ext cx="571178" cy="28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1164" y="4048074"/>
            <a:ext cx="1052945" cy="45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2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Denoising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2000"/>
              <a:buNone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input to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projections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dirty="0"/>
          </a:p>
          <a:p>
            <a:pPr marL="228580" indent="-228580"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 </a:t>
            </a:r>
            <a:endParaRPr dirty="0"/>
          </a:p>
          <a:p>
            <a:pPr marL="228580" indent="-228580"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Desired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output</a:t>
            </a:r>
            <a:endParaRPr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5325" y="1309243"/>
            <a:ext cx="2809319" cy="494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1937" y="2646429"/>
            <a:ext cx="1526596" cy="35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1937" y="3134448"/>
            <a:ext cx="1163121" cy="3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3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212465" y="131599"/>
            <a:ext cx="11850263" cy="13254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DB61C"/>
              </a:buClr>
              <a:buSzPts val="3200"/>
            </a:pP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concepts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little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 time </a:t>
            </a:r>
            <a:r>
              <a:rPr lang="es-ES" sz="3489" dirty="0" err="1" smtClean="0"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s-ES" sz="3489" dirty="0" smtClean="0">
                <a:latin typeface="Calibri"/>
                <a:ea typeface="Calibri"/>
                <a:cs typeface="Calibri"/>
                <a:sym typeface="Calibri"/>
              </a:rPr>
              <a:t>…..)  </a:t>
            </a:r>
            <a:endParaRPr sz="3489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212465" y="1592007"/>
            <a:ext cx="11850263" cy="4351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680" tIns="49826" rIns="99680" bIns="49826" rtlCol="0" anchor="t" anchorCtr="0">
            <a:noAutofit/>
          </a:bodyPr>
          <a:lstStyle/>
          <a:p>
            <a:pPr marL="228580" indent="-22858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representations</a:t>
            </a:r>
            <a:endParaRPr dirty="0"/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228580">
              <a:lnSpc>
                <a:spcPct val="8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</a:t>
            </a:r>
            <a:r>
              <a:rPr lang="es-ES" sz="218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8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r>
              <a:rPr lang="es-ES" dirty="0" smtClean="0"/>
              <a:t>,</a:t>
            </a:r>
            <a:endParaRPr dirty="0"/>
          </a:p>
          <a:p>
            <a:pPr marL="228580" indent="0">
              <a:lnSpc>
                <a:spcPct val="80000"/>
              </a:lnSpc>
              <a:buNone/>
            </a:pPr>
            <a:r>
              <a:rPr lang="es-ES" dirty="0"/>
              <a:t>	</a:t>
            </a:r>
            <a:r>
              <a:rPr lang="es-ES" sz="2000" dirty="0" err="1" smtClean="0"/>
              <a:t>encoding</a:t>
            </a:r>
            <a:r>
              <a:rPr lang="es-ES" sz="2000" dirty="0" smtClean="0"/>
              <a:t> and </a:t>
            </a:r>
            <a:r>
              <a:rPr lang="es-ES" sz="2000" dirty="0" err="1" smtClean="0"/>
              <a:t>decoding</a:t>
            </a:r>
            <a:r>
              <a:rPr lang="es-ES" sz="2000" dirty="0" smtClean="0"/>
              <a:t> </a:t>
            </a:r>
            <a:r>
              <a:rPr lang="es-ES" sz="2000" dirty="0" err="1" smtClean="0"/>
              <a:t>functions</a:t>
            </a:r>
            <a:r>
              <a:rPr lang="es-ES" sz="2000" dirty="0" smtClean="0"/>
              <a:t> as </a:t>
            </a:r>
            <a:r>
              <a:rPr lang="es-ES" sz="2000" dirty="0" err="1" smtClean="0"/>
              <a:t>distributions</a:t>
            </a:r>
            <a:endParaRPr sz="2000" b="1" dirty="0"/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sz="218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2836" y="1953818"/>
            <a:ext cx="3075710" cy="1673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Variational</a:t>
            </a:r>
            <a:r>
              <a:rPr lang="es-ES" dirty="0" smtClean="0"/>
              <a:t> </a:t>
            </a:r>
            <a:r>
              <a:rPr lang="es-ES" dirty="0" err="1" smtClean="0"/>
              <a:t>autoencoders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580" indent="-228580">
              <a:lnSpc>
                <a:spcPct val="8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err="1">
                <a:ea typeface="Calibri"/>
                <a:cs typeface="Calibri"/>
                <a:sym typeface="Calibri"/>
              </a:rPr>
              <a:t>Variational</a:t>
            </a:r>
            <a:r>
              <a:rPr lang="en-US" dirty="0"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ea typeface="Calibri"/>
                <a:cs typeface="Calibri"/>
                <a:sym typeface="Calibri"/>
              </a:rPr>
              <a:t>autoencoders</a:t>
            </a:r>
            <a:r>
              <a:rPr lang="en-US" dirty="0">
                <a:ea typeface="Calibri"/>
                <a:cs typeface="Calibri"/>
                <a:sym typeface="Calibri"/>
              </a:rPr>
              <a:t>: Bayesian version, incorporating prior info about internal data representation. </a:t>
            </a:r>
            <a:r>
              <a:rPr lang="en-US" dirty="0" err="1">
                <a:ea typeface="Calibri"/>
                <a:cs typeface="Calibri"/>
                <a:sym typeface="Calibri"/>
              </a:rPr>
              <a:t>Variational</a:t>
            </a:r>
            <a:r>
              <a:rPr lang="en-US" dirty="0">
                <a:ea typeface="Calibri"/>
                <a:cs typeface="Calibri"/>
                <a:sym typeface="Calibri"/>
              </a:rPr>
              <a:t> Bayes. </a:t>
            </a:r>
          </a:p>
          <a:p>
            <a:pPr marL="228580" indent="-90112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2" y="2514920"/>
            <a:ext cx="5216595" cy="43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2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GANs</a:t>
            </a:r>
            <a:endParaRPr lang="es-ES" sz="4400" dirty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s-ES" sz="4400" dirty="0" smtClean="0">
              <a:solidFill>
                <a:srgbClr val="FF0000"/>
              </a:solidFill>
              <a:latin typeface="+mj-lt"/>
            </a:endParaRPr>
          </a:p>
          <a:p>
            <a:pPr marL="0" indent="0" algn="ctr">
              <a:buNone/>
            </a:pPr>
            <a:endParaRPr lang="es-ES" sz="44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2600" dirty="0" err="1" smtClean="0">
                <a:latin typeface="+mj-lt"/>
              </a:rPr>
              <a:t>Goodfellow’s</a:t>
            </a:r>
            <a:r>
              <a:rPr lang="es-ES" sz="2600" dirty="0" smtClean="0">
                <a:latin typeface="+mj-lt"/>
              </a:rPr>
              <a:t> tutorial in </a:t>
            </a:r>
            <a:r>
              <a:rPr lang="es-ES" sz="2600" dirty="0" err="1" smtClean="0">
                <a:latin typeface="+mj-lt"/>
              </a:rPr>
              <a:t>github</a:t>
            </a:r>
            <a:r>
              <a:rPr lang="es-ES" sz="2600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FF0000"/>
                </a:solidFill>
                <a:latin typeface="+mj-lt"/>
                <a:hlinkClick r:id="rId2"/>
              </a:rPr>
              <a:t>https://</a:t>
            </a:r>
            <a:r>
              <a:rPr lang="es-ES" sz="2600" dirty="0" smtClean="0">
                <a:solidFill>
                  <a:srgbClr val="FF0000"/>
                </a:solidFill>
                <a:latin typeface="+mj-lt"/>
                <a:hlinkClick r:id="rId2"/>
              </a:rPr>
              <a:t>www.youtube.com/watch?v=9reHvktowLY</a:t>
            </a:r>
            <a:endParaRPr lang="es-ES" sz="26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es-E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94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Purpose</a:t>
            </a:r>
            <a:r>
              <a:rPr lang="es-ES" dirty="0" smtClean="0"/>
              <a:t> </a:t>
            </a:r>
            <a:r>
              <a:rPr lang="es-ES" dirty="0" err="1" smtClean="0"/>
              <a:t>generate</a:t>
            </a:r>
            <a:r>
              <a:rPr lang="es-ES" dirty="0" smtClean="0"/>
              <a:t> new data</a:t>
            </a:r>
          </a:p>
          <a:p>
            <a:r>
              <a:rPr lang="es-ES" dirty="0" err="1" smtClean="0"/>
              <a:t>Learns</a:t>
            </a:r>
            <a:r>
              <a:rPr lang="es-ES" dirty="0" smtClean="0"/>
              <a:t> training set </a:t>
            </a:r>
            <a:r>
              <a:rPr lang="es-ES" dirty="0" err="1" smtClean="0"/>
              <a:t>distribution</a:t>
            </a:r>
            <a:r>
              <a:rPr lang="es-ES" dirty="0" smtClean="0"/>
              <a:t>(</a:t>
            </a:r>
            <a:r>
              <a:rPr lang="es-ES" dirty="0" err="1" smtClean="0"/>
              <a:t>density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r>
              <a:rPr lang="es-ES" dirty="0" smtClean="0"/>
              <a:t>) and </a:t>
            </a:r>
            <a:r>
              <a:rPr lang="es-ES" dirty="0" err="1" smtClean="0"/>
              <a:t>generates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seen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6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8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Matrix</a:t>
            </a:r>
            <a:r>
              <a:rPr lang="es-ES" dirty="0" smtClean="0"/>
              <a:t> </a:t>
            </a:r>
            <a:r>
              <a:rPr lang="es-ES" dirty="0" err="1" smtClean="0"/>
              <a:t>factorization</a:t>
            </a:r>
            <a:endParaRPr lang="es-ES" dirty="0" smtClean="0"/>
          </a:p>
          <a:p>
            <a:r>
              <a:rPr lang="es-ES" dirty="0" smtClean="0"/>
              <a:t>PCA vs </a:t>
            </a:r>
            <a:r>
              <a:rPr lang="es-ES" dirty="0" err="1" smtClean="0"/>
              <a:t>tSNE</a:t>
            </a:r>
            <a:endParaRPr lang="es-ES" dirty="0" smtClean="0"/>
          </a:p>
          <a:p>
            <a:r>
              <a:rPr lang="es-ES" dirty="0" smtClean="0"/>
              <a:t>UMAP</a:t>
            </a:r>
          </a:p>
          <a:p>
            <a:r>
              <a:rPr lang="es-ES" dirty="0" smtClean="0"/>
              <a:t>K-</a:t>
            </a:r>
            <a:r>
              <a:rPr lang="es-ES" dirty="0" err="1" smtClean="0"/>
              <a:t>means</a:t>
            </a:r>
            <a:endParaRPr lang="es-ES" dirty="0" smtClean="0"/>
          </a:p>
          <a:p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endParaRPr lang="es-ES" dirty="0" smtClean="0"/>
          </a:p>
          <a:p>
            <a:r>
              <a:rPr lang="es-ES" dirty="0" err="1" smtClean="0"/>
              <a:t>Gaussian</a:t>
            </a:r>
            <a:r>
              <a:rPr lang="es-ES" dirty="0" smtClean="0"/>
              <a:t> mixtures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3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GANS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58" y="1825625"/>
            <a:ext cx="6781283" cy="41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6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GANS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58" y="1825625"/>
            <a:ext cx="6781283" cy="4155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39" y="1825625"/>
            <a:ext cx="7143919" cy="4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GANS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720" y="1825625"/>
            <a:ext cx="6548559" cy="4351338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58" y="1825625"/>
            <a:ext cx="6781283" cy="4155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039" y="1825625"/>
            <a:ext cx="7143919" cy="40012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38" y="1650050"/>
            <a:ext cx="7143919" cy="47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7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sketch of GAN training 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Observed</a:t>
            </a:r>
            <a:r>
              <a:rPr lang="es-ES" dirty="0" smtClean="0"/>
              <a:t> variables x</a:t>
            </a:r>
          </a:p>
          <a:p>
            <a:pPr marL="0" indent="0">
              <a:buNone/>
            </a:pPr>
            <a:r>
              <a:rPr lang="es-ES" dirty="0" err="1" smtClean="0"/>
              <a:t>Latent</a:t>
            </a:r>
            <a:r>
              <a:rPr lang="es-ES" dirty="0" smtClean="0"/>
              <a:t> variables z </a:t>
            </a:r>
          </a:p>
          <a:p>
            <a:pPr marL="0" indent="0">
              <a:buNone/>
            </a:pPr>
            <a:r>
              <a:rPr lang="es-ES" dirty="0" smtClean="0"/>
              <a:t>Generator, a NN </a:t>
            </a:r>
          </a:p>
          <a:p>
            <a:pPr marL="0" indent="0">
              <a:buNone/>
            </a:pPr>
            <a:r>
              <a:rPr lang="es-ES" dirty="0" smtClean="0"/>
              <a:t>Discriminator, a NN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generator </a:t>
            </a:r>
          </a:p>
          <a:p>
            <a:pPr marL="0" indent="0">
              <a:buNone/>
            </a:pPr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discriminator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Min Max </a:t>
            </a:r>
            <a:r>
              <a:rPr lang="es-ES" dirty="0" err="1" smtClean="0"/>
              <a:t>expected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.    Nash </a:t>
            </a:r>
            <a:r>
              <a:rPr lang="es-ES" dirty="0" err="1" smtClean="0"/>
              <a:t>equilibria</a:t>
            </a:r>
            <a:r>
              <a:rPr lang="es-ES" dirty="0" smtClean="0"/>
              <a:t>.  SGD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71" y="2515571"/>
            <a:ext cx="1305881" cy="4045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3" y="2985109"/>
            <a:ext cx="1170709" cy="3486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322" y="3554843"/>
            <a:ext cx="4738255" cy="6477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107315"/>
            <a:ext cx="2701048" cy="4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7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tSNE</a:t>
            </a:r>
            <a:r>
              <a:rPr lang="es-ES" dirty="0" smtClean="0">
                <a:solidFill>
                  <a:srgbClr val="FF0000"/>
                </a:solidFill>
              </a:rPr>
              <a:t>: t-</a:t>
            </a:r>
            <a:r>
              <a:rPr lang="es-ES" dirty="0" err="1" smtClean="0">
                <a:solidFill>
                  <a:srgbClr val="FF0000"/>
                </a:solidFill>
              </a:rPr>
              <a:t>distributed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stochastic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neighbour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embedding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 smtClean="0"/>
              <a:t>Underlying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. 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nonlinear</a:t>
            </a:r>
            <a:r>
              <a:rPr lang="es-ES" dirty="0" smtClean="0"/>
              <a:t> </a:t>
            </a:r>
            <a:r>
              <a:rPr lang="es-ES" dirty="0" err="1" smtClean="0"/>
              <a:t>transfo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such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distributions</a:t>
            </a:r>
            <a:r>
              <a:rPr lang="es-ES" dirty="0" smtClean="0"/>
              <a:t> are as similar as </a:t>
            </a:r>
            <a:r>
              <a:rPr lang="es-ES" dirty="0" err="1" smtClean="0"/>
              <a:t>possible</a:t>
            </a:r>
            <a:r>
              <a:rPr lang="es-ES" dirty="0" smtClean="0"/>
              <a:t>, so as to </a:t>
            </a:r>
            <a:r>
              <a:rPr lang="es-ES" dirty="0" err="1" smtClean="0"/>
              <a:t>minimise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divergence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so as to preserve </a:t>
            </a:r>
            <a:r>
              <a:rPr lang="es-ES" dirty="0" err="1" smtClean="0"/>
              <a:t>distances</a:t>
            </a:r>
            <a:r>
              <a:rPr lang="es-ES" dirty="0" smtClean="0"/>
              <a:t>, </a:t>
            </a:r>
            <a:r>
              <a:rPr lang="es-ES" dirty="0" err="1" smtClean="0"/>
              <a:t>topologies</a:t>
            </a:r>
            <a:r>
              <a:rPr lang="es-ES" dirty="0" smtClean="0"/>
              <a:t>,…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://lvdmaaten.github.io/tsne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79" y="2121863"/>
            <a:ext cx="8621048" cy="9698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03" y="3724181"/>
            <a:ext cx="2719430" cy="1143911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smtClean="0"/>
              <a:t>SNE </a:t>
            </a:r>
            <a:r>
              <a:rPr lang="es-ES" dirty="0" err="1" smtClean="0"/>
              <a:t>converts</a:t>
            </a:r>
            <a:r>
              <a:rPr lang="es-ES" dirty="0" smtClean="0"/>
              <a:t> </a:t>
            </a:r>
            <a:r>
              <a:rPr lang="es-ES" dirty="0" err="1" smtClean="0"/>
              <a:t>euclidean</a:t>
            </a:r>
            <a:r>
              <a:rPr lang="es-ES" dirty="0" smtClean="0"/>
              <a:t> </a:t>
            </a:r>
            <a:r>
              <a:rPr lang="es-ES" dirty="0" err="1" smtClean="0"/>
              <a:t>distances</a:t>
            </a:r>
            <a:r>
              <a:rPr lang="es-ES" dirty="0" smtClean="0"/>
              <a:t> in </a:t>
            </a:r>
            <a:r>
              <a:rPr lang="es-ES" dirty="0" err="1" smtClean="0"/>
              <a:t>similarities</a:t>
            </a:r>
            <a:r>
              <a:rPr lang="es-ES" dirty="0" smtClean="0"/>
              <a:t>, interpretable as </a:t>
            </a:r>
            <a:r>
              <a:rPr lang="es-ES" dirty="0" err="1" smtClean="0"/>
              <a:t>probabilities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Distributions</a:t>
            </a:r>
            <a:r>
              <a:rPr lang="es-ES" dirty="0" smtClean="0"/>
              <a:t> of </a:t>
            </a:r>
            <a:r>
              <a:rPr lang="es-ES" dirty="0" err="1" smtClean="0"/>
              <a:t>neighbours</a:t>
            </a:r>
            <a:r>
              <a:rPr lang="es-ES" dirty="0" smtClean="0"/>
              <a:t> of </a:t>
            </a:r>
            <a:r>
              <a:rPr lang="es-ES" dirty="0" err="1" smtClean="0"/>
              <a:t>point</a:t>
            </a:r>
            <a:r>
              <a:rPr lang="es-ES" dirty="0" smtClean="0"/>
              <a:t> i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Optimize</a:t>
            </a:r>
            <a:r>
              <a:rPr lang="es-ES" dirty="0" smtClean="0"/>
              <a:t> </a:t>
            </a:r>
            <a:r>
              <a:rPr lang="es-ES" dirty="0" err="1" smtClean="0"/>
              <a:t>Kullback-Leibler</a:t>
            </a:r>
            <a:r>
              <a:rPr lang="es-ES" dirty="0" smtClean="0"/>
              <a:t> </a:t>
            </a:r>
            <a:r>
              <a:rPr lang="es-ES" dirty="0" err="1" smtClean="0"/>
              <a:t>divergence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74" y="1976910"/>
            <a:ext cx="3858333" cy="19599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68" y="5501646"/>
            <a:ext cx="5781891" cy="11662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01" y="4555162"/>
            <a:ext cx="1913851" cy="3719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014" y="4394095"/>
            <a:ext cx="2563131" cy="533015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From</a:t>
            </a:r>
            <a:r>
              <a:rPr lang="es-ES" dirty="0" smtClean="0"/>
              <a:t> SNE to </a:t>
            </a:r>
            <a:r>
              <a:rPr lang="es-ES" dirty="0" err="1" smtClean="0"/>
              <a:t>tSNE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Optimize                      more </a:t>
            </a:r>
            <a:r>
              <a:rPr lang="es-ES" dirty="0" err="1" smtClean="0"/>
              <a:t>efficiently</a:t>
            </a:r>
            <a:r>
              <a:rPr lang="es-ES" dirty="0" smtClean="0"/>
              <a:t> </a:t>
            </a:r>
            <a:r>
              <a:rPr lang="es-ES" dirty="0" err="1" smtClean="0"/>
              <a:t>defining</a:t>
            </a:r>
            <a:r>
              <a:rPr lang="es-ES" dirty="0" smtClean="0"/>
              <a:t> (</a:t>
            </a:r>
            <a:r>
              <a:rPr lang="es-ES" dirty="0" err="1" smtClean="0"/>
              <a:t>symmetric</a:t>
            </a:r>
            <a:r>
              <a:rPr lang="es-ES" dirty="0" smtClean="0"/>
              <a:t> SNE)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Change</a:t>
            </a:r>
            <a:r>
              <a:rPr lang="es-ES" dirty="0" smtClean="0"/>
              <a:t>   </a:t>
            </a:r>
            <a:r>
              <a:rPr lang="es-ES" dirty="0" err="1" smtClean="0"/>
              <a:t>Gaussian</a:t>
            </a:r>
            <a:r>
              <a:rPr lang="es-ES" dirty="0" smtClean="0"/>
              <a:t> </a:t>
            </a:r>
            <a:r>
              <a:rPr lang="es-ES" dirty="0" err="1" smtClean="0"/>
              <a:t>kernel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t-</a:t>
            </a:r>
            <a:r>
              <a:rPr lang="es-ES" dirty="0" err="1" smtClean="0"/>
              <a:t>Student</a:t>
            </a:r>
            <a:r>
              <a:rPr lang="es-ES" dirty="0" smtClean="0"/>
              <a:t> </a:t>
            </a:r>
            <a:r>
              <a:rPr lang="es-ES" dirty="0" err="1" smtClean="0"/>
              <a:t>kernel</a:t>
            </a:r>
            <a:r>
              <a:rPr lang="es-ES" dirty="0" smtClean="0"/>
              <a:t> (</a:t>
            </a:r>
            <a:r>
              <a:rPr lang="es-ES" dirty="0" err="1" smtClean="0"/>
              <a:t>heavier</a:t>
            </a:r>
            <a:r>
              <a:rPr lang="es-ES" dirty="0" smtClean="0"/>
              <a:t> </a:t>
            </a:r>
            <a:r>
              <a:rPr lang="es-ES" dirty="0" err="1" smtClean="0"/>
              <a:t>tails</a:t>
            </a:r>
            <a:r>
              <a:rPr lang="es-ES" dirty="0" smtClean="0"/>
              <a:t> </a:t>
            </a:r>
            <a:r>
              <a:rPr lang="es-ES" dirty="0" err="1" smtClean="0"/>
              <a:t>entail</a:t>
            </a:r>
            <a:r>
              <a:rPr lang="es-ES" dirty="0" smtClean="0"/>
              <a:t> ‘’</a:t>
            </a:r>
            <a:r>
              <a:rPr lang="es-ES" dirty="0" err="1" smtClean="0"/>
              <a:t>less</a:t>
            </a:r>
            <a:r>
              <a:rPr lang="es-ES" dirty="0" smtClean="0"/>
              <a:t> of a </a:t>
            </a:r>
            <a:r>
              <a:rPr lang="es-ES" dirty="0" err="1" smtClean="0"/>
              <a:t>collapse</a:t>
            </a:r>
            <a:r>
              <a:rPr lang="es-ES" dirty="0" smtClean="0"/>
              <a:t>” </a:t>
            </a:r>
            <a:r>
              <a:rPr lang="es-ES" dirty="0" err="1" smtClean="0"/>
              <a:t>over</a:t>
            </a:r>
            <a:r>
              <a:rPr lang="es-ES" dirty="0" smtClean="0"/>
              <a:t> Y)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7" y="1553909"/>
            <a:ext cx="1692506" cy="6708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39" y="2224778"/>
            <a:ext cx="3453673" cy="16960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89" y="5171716"/>
            <a:ext cx="3886379" cy="1137011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Conceptual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327" y="1662545"/>
            <a:ext cx="11042073" cy="44636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                   PCA                            vs               </a:t>
            </a:r>
            <a:r>
              <a:rPr lang="es-ES" dirty="0" err="1" smtClean="0"/>
              <a:t>tSNE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 </a:t>
            </a:r>
            <a:r>
              <a:rPr lang="es-ES" dirty="0" err="1" smtClean="0"/>
              <a:t>you</a:t>
            </a:r>
            <a:r>
              <a:rPr lang="es-ES" dirty="0" smtClean="0"/>
              <a:t> plan to use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plz</a:t>
            </a:r>
            <a:r>
              <a:rPr lang="es-ES" dirty="0" smtClean="0"/>
              <a:t> </a:t>
            </a:r>
            <a:r>
              <a:rPr lang="es-ES" dirty="0"/>
              <a:t>read </a:t>
            </a:r>
            <a:r>
              <a:rPr lang="es-ES" dirty="0">
                <a:hlinkClick r:id="rId2"/>
              </a:rPr>
              <a:t>https://distill.pub/2016/misread-tsne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308077"/>
            <a:ext cx="5294478" cy="2937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296" y="2217139"/>
            <a:ext cx="6164803" cy="3119156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FF0000"/>
                </a:solidFill>
              </a:rPr>
              <a:t>UMAP: </a:t>
            </a:r>
            <a:r>
              <a:rPr lang="es-ES" sz="3600" dirty="0" err="1" smtClean="0">
                <a:solidFill>
                  <a:srgbClr val="FF0000"/>
                </a:solidFill>
              </a:rPr>
              <a:t>Uniform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manifold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approximation</a:t>
            </a:r>
            <a:r>
              <a:rPr lang="es-ES" sz="3600" dirty="0" smtClean="0">
                <a:solidFill>
                  <a:srgbClr val="FF0000"/>
                </a:solidFill>
              </a:rPr>
              <a:t> and </a:t>
            </a:r>
            <a:r>
              <a:rPr lang="es-ES" sz="3600" dirty="0" err="1" smtClean="0">
                <a:solidFill>
                  <a:srgbClr val="FF0000"/>
                </a:solidFill>
              </a:rPr>
              <a:t>projection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intro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>
                <a:hlinkClick r:id="rId2"/>
              </a:rPr>
              <a:t>https://pair-code.github.io/understanding-umap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original </a:t>
            </a:r>
            <a:r>
              <a:rPr lang="es-ES" dirty="0" err="1" smtClean="0"/>
              <a:t>paper</a:t>
            </a:r>
            <a:r>
              <a:rPr lang="es-ES" dirty="0" smtClean="0"/>
              <a:t>  (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recent</a:t>
            </a:r>
            <a:r>
              <a:rPr lang="es-ES" dirty="0" smtClean="0"/>
              <a:t>)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arxiv.org/abs/1802.03426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UMAP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err="1" smtClean="0"/>
              <a:t>Associate</a:t>
            </a:r>
            <a:r>
              <a:rPr lang="es-ES" dirty="0" smtClean="0"/>
              <a:t> </a:t>
            </a:r>
            <a:r>
              <a:rPr lang="es-ES" dirty="0" err="1" smtClean="0"/>
              <a:t>weighted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to (</a:t>
            </a:r>
            <a:r>
              <a:rPr lang="es-ES" dirty="0" err="1" smtClean="0"/>
              <a:t>high</a:t>
            </a:r>
            <a:r>
              <a:rPr lang="es-ES" dirty="0" smtClean="0"/>
              <a:t>-dimensional) </a:t>
            </a:r>
            <a:r>
              <a:rPr lang="es-ES" dirty="0" err="1" smtClean="0"/>
              <a:t>dataset</a:t>
            </a:r>
            <a:endParaRPr lang="es-ES" dirty="0" smtClean="0"/>
          </a:p>
          <a:p>
            <a:pPr marL="40005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Weights</a:t>
            </a:r>
            <a:r>
              <a:rPr lang="es-ES" dirty="0" smtClean="0"/>
              <a:t> </a:t>
            </a:r>
            <a:r>
              <a:rPr lang="es-ES" dirty="0" err="1" smtClean="0"/>
              <a:t>represent</a:t>
            </a:r>
            <a:r>
              <a:rPr lang="es-ES" dirty="0" smtClean="0"/>
              <a:t>  </a:t>
            </a:r>
            <a:r>
              <a:rPr lang="es-ES" dirty="0" err="1" smtClean="0"/>
              <a:t>likelihood</a:t>
            </a:r>
            <a:r>
              <a:rPr lang="es-ES" dirty="0" smtClean="0"/>
              <a:t> of </a:t>
            </a:r>
            <a:r>
              <a:rPr lang="es-ES" dirty="0" err="1" smtClean="0"/>
              <a:t>points</a:t>
            </a:r>
            <a:r>
              <a:rPr lang="es-ES" dirty="0" smtClean="0"/>
              <a:t> </a:t>
            </a:r>
            <a:r>
              <a:rPr lang="es-ES" dirty="0" err="1" smtClean="0"/>
              <a:t>being</a:t>
            </a:r>
            <a:r>
              <a:rPr lang="es-ES" dirty="0" smtClean="0"/>
              <a:t> </a:t>
            </a:r>
            <a:r>
              <a:rPr lang="es-ES" dirty="0" err="1" smtClean="0"/>
              <a:t>connected</a:t>
            </a:r>
            <a:endParaRPr lang="es-ES" dirty="0" smtClean="0"/>
          </a:p>
          <a:p>
            <a:pPr marL="40005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 UMAP </a:t>
            </a:r>
            <a:r>
              <a:rPr lang="es-ES" dirty="0" err="1" smtClean="0"/>
              <a:t>extends</a:t>
            </a:r>
            <a:r>
              <a:rPr lang="es-ES" dirty="0" smtClean="0"/>
              <a:t> </a:t>
            </a:r>
            <a:r>
              <a:rPr lang="es-ES" dirty="0" err="1" smtClean="0"/>
              <a:t>radius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r>
              <a:rPr lang="es-ES" dirty="0" smtClean="0"/>
              <a:t>, </a:t>
            </a:r>
            <a:r>
              <a:rPr lang="es-ES" dirty="0" err="1" smtClean="0"/>
              <a:t>connecting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radii</a:t>
            </a:r>
            <a:r>
              <a:rPr lang="es-ES" dirty="0" smtClean="0"/>
              <a:t>     </a:t>
            </a:r>
            <a:r>
              <a:rPr lang="es-ES" dirty="0" err="1" smtClean="0"/>
              <a:t>overlap</a:t>
            </a:r>
            <a:endParaRPr lang="es-ES" dirty="0" smtClean="0"/>
          </a:p>
          <a:p>
            <a:pPr marL="40005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small</a:t>
            </a:r>
            <a:r>
              <a:rPr lang="es-ES" dirty="0" smtClean="0"/>
              <a:t> </a:t>
            </a:r>
            <a:r>
              <a:rPr lang="es-ES" dirty="0" err="1" smtClean="0"/>
              <a:t>isolated</a:t>
            </a:r>
            <a:r>
              <a:rPr lang="es-ES" dirty="0" smtClean="0"/>
              <a:t>,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everything</a:t>
            </a:r>
            <a:r>
              <a:rPr lang="es-ES" dirty="0" smtClean="0"/>
              <a:t> </a:t>
            </a:r>
            <a:r>
              <a:rPr lang="es-ES" dirty="0" err="1" smtClean="0"/>
              <a:t>connected</a:t>
            </a:r>
            <a:r>
              <a:rPr lang="es-ES" dirty="0" smtClean="0"/>
              <a:t>. </a:t>
            </a:r>
            <a:r>
              <a:rPr lang="es-ES" dirty="0" err="1" smtClean="0"/>
              <a:t>Chooses</a:t>
            </a:r>
            <a:r>
              <a:rPr lang="es-ES" dirty="0" smtClean="0"/>
              <a:t> </a:t>
            </a:r>
            <a:r>
              <a:rPr lang="es-ES" dirty="0" err="1" smtClean="0"/>
              <a:t>radius</a:t>
            </a:r>
            <a:r>
              <a:rPr lang="es-ES" dirty="0" smtClean="0"/>
              <a:t> </a:t>
            </a:r>
            <a:r>
              <a:rPr lang="es-ES" dirty="0" err="1" smtClean="0"/>
              <a:t>locally</a:t>
            </a:r>
            <a:r>
              <a:rPr lang="es-ES" dirty="0" smtClean="0"/>
              <a:t> in </a:t>
            </a:r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n-</a:t>
            </a:r>
            <a:r>
              <a:rPr lang="es-ES" dirty="0" err="1" smtClean="0"/>
              <a:t>th</a:t>
            </a:r>
            <a:r>
              <a:rPr lang="es-ES" dirty="0" smtClean="0"/>
              <a:t> </a:t>
            </a:r>
            <a:r>
              <a:rPr lang="es-ES" dirty="0" err="1" smtClean="0"/>
              <a:t>nearest</a:t>
            </a:r>
            <a:r>
              <a:rPr lang="es-ES" dirty="0" smtClean="0"/>
              <a:t> </a:t>
            </a:r>
            <a:r>
              <a:rPr lang="es-ES" dirty="0" err="1" smtClean="0"/>
              <a:t>neighbour</a:t>
            </a:r>
            <a:endParaRPr lang="es-ES" dirty="0" smtClean="0"/>
          </a:p>
          <a:p>
            <a:pPr marL="40005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s-ES" dirty="0" err="1" smtClean="0"/>
              <a:t>Fuzzifies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(as in </a:t>
            </a:r>
            <a:r>
              <a:rPr lang="es-ES" dirty="0" err="1" smtClean="0"/>
              <a:t>fuzzy</a:t>
            </a:r>
            <a:r>
              <a:rPr lang="es-ES" dirty="0" smtClean="0"/>
              <a:t> set </a:t>
            </a:r>
            <a:r>
              <a:rPr lang="es-ES" dirty="0" err="1" smtClean="0"/>
              <a:t>theory</a:t>
            </a:r>
            <a:r>
              <a:rPr lang="es-ES" dirty="0" smtClean="0"/>
              <a:t>)    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en.wikipedia.org/wiki/Fuzzy_set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Find</a:t>
            </a:r>
            <a:r>
              <a:rPr lang="es-ES" dirty="0" smtClean="0"/>
              <a:t> a </a:t>
            </a:r>
            <a:r>
              <a:rPr lang="es-ES" dirty="0" err="1" smtClean="0"/>
              <a:t>low</a:t>
            </a:r>
            <a:r>
              <a:rPr lang="es-ES" dirty="0" smtClean="0"/>
              <a:t> dimensional </a:t>
            </a:r>
            <a:r>
              <a:rPr lang="es-ES" dirty="0" err="1" smtClean="0"/>
              <a:t>representation</a:t>
            </a:r>
            <a:r>
              <a:rPr lang="es-ES" dirty="0" smtClean="0"/>
              <a:t> </a:t>
            </a:r>
            <a:r>
              <a:rPr lang="es-ES" dirty="0" err="1" smtClean="0"/>
              <a:t>fo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(as </a:t>
            </a:r>
            <a:r>
              <a:rPr lang="es-ES" dirty="0" err="1" smtClean="0"/>
              <a:t>tSNE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a bit </a:t>
            </a:r>
            <a:r>
              <a:rPr lang="es-ES" dirty="0" err="1" smtClean="0"/>
              <a:t>faster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Motivation</a:t>
            </a:r>
            <a:r>
              <a:rPr lang="es-ES" sz="44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s-E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6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Clustering</a:t>
            </a:r>
            <a:r>
              <a:rPr lang="es-ES" sz="44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s-E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9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r>
              <a:rPr lang="es-ES" dirty="0" smtClean="0"/>
              <a:t> of </a:t>
            </a:r>
            <a:r>
              <a:rPr lang="es-ES" dirty="0" err="1" smtClean="0"/>
              <a:t>individuals</a:t>
            </a:r>
            <a:r>
              <a:rPr lang="es-ES" dirty="0" smtClean="0"/>
              <a:t> (</a:t>
            </a:r>
            <a:r>
              <a:rPr lang="es-ES" dirty="0" err="1" smtClean="0"/>
              <a:t>heterogeneity</a:t>
            </a:r>
            <a:r>
              <a:rPr lang="es-ES" dirty="0" smtClean="0"/>
              <a:t> in </a:t>
            </a:r>
            <a:r>
              <a:rPr lang="es-ES" dirty="0" err="1" smtClean="0"/>
              <a:t>population</a:t>
            </a:r>
            <a:r>
              <a:rPr lang="es-ES" dirty="0" smtClean="0"/>
              <a:t>)</a:t>
            </a:r>
          </a:p>
          <a:p>
            <a:pPr marL="400050" lvl="1" indent="0">
              <a:buNone/>
            </a:pPr>
            <a:r>
              <a:rPr lang="es-ES" dirty="0" err="1" smtClean="0"/>
              <a:t>Individuals</a:t>
            </a:r>
            <a:r>
              <a:rPr lang="es-ES" dirty="0" smtClean="0"/>
              <a:t> in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cluster</a:t>
            </a:r>
            <a:r>
              <a:rPr lang="es-ES" dirty="0" smtClean="0"/>
              <a:t> more similar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those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clusters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Determine </a:t>
            </a:r>
            <a:r>
              <a:rPr lang="es-ES" dirty="0" err="1" smtClean="0"/>
              <a:t>hierarchies</a:t>
            </a:r>
            <a:r>
              <a:rPr lang="es-ES" dirty="0" smtClean="0"/>
              <a:t> of </a:t>
            </a:r>
            <a:r>
              <a:rPr lang="es-ES" dirty="0" err="1" smtClean="0"/>
              <a:t>individuals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Marketing, Natural </a:t>
            </a:r>
            <a:r>
              <a:rPr lang="es-ES" dirty="0" err="1" smtClean="0"/>
              <a:t>Sciences</a:t>
            </a:r>
            <a:r>
              <a:rPr lang="es-ES" dirty="0" smtClean="0"/>
              <a:t>, Social </a:t>
            </a:r>
            <a:r>
              <a:rPr lang="es-ES" dirty="0" err="1" smtClean="0"/>
              <a:t>Sciences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3" y="4149218"/>
            <a:ext cx="3009874" cy="23280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err="1" smtClean="0"/>
              <a:t>Probabilistic</a:t>
            </a:r>
            <a:r>
              <a:rPr lang="es-ES" dirty="0" smtClean="0"/>
              <a:t> </a:t>
            </a:r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 err="1" smtClean="0"/>
              <a:t>modelling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4" y="1690688"/>
            <a:ext cx="8775332" cy="324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76" y="2052332"/>
            <a:ext cx="5701370" cy="4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9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PTM 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words</a:t>
            </a:r>
            <a:endParaRPr lang="es-ES" dirty="0"/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mixture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corpus </a:t>
            </a:r>
            <a:r>
              <a:rPr lang="es-ES" dirty="0" err="1" smtClean="0"/>
              <a:t>topics</a:t>
            </a:r>
            <a:r>
              <a:rPr lang="es-ES" dirty="0" smtClean="0"/>
              <a:t>  </a:t>
            </a:r>
            <a:endParaRPr lang="es-ES" dirty="0"/>
          </a:p>
          <a:p>
            <a:r>
              <a:rPr lang="es-ES" dirty="0" err="1" smtClean="0"/>
              <a:t>Each</a:t>
            </a:r>
            <a:r>
              <a:rPr lang="es-ES" dirty="0" smtClean="0"/>
              <a:t> Word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sampled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</a:t>
            </a:r>
            <a:r>
              <a:rPr lang="es-ES" dirty="0" err="1" smtClean="0"/>
              <a:t>topics</a:t>
            </a:r>
            <a:r>
              <a:rPr lang="es-ES" dirty="0" smtClean="0"/>
              <a:t>  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observe </a:t>
            </a:r>
            <a:r>
              <a:rPr lang="es-ES" dirty="0" err="1" smtClean="0"/>
              <a:t>documents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rest</a:t>
            </a:r>
            <a:r>
              <a:rPr lang="es-ES" dirty="0" smtClean="0"/>
              <a:t> are </a:t>
            </a:r>
            <a:r>
              <a:rPr lang="es-ES" dirty="0" err="1" smtClean="0"/>
              <a:t>latent</a:t>
            </a:r>
            <a:r>
              <a:rPr lang="es-ES" dirty="0" smtClean="0"/>
              <a:t> variables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53" y="283535"/>
            <a:ext cx="7652469" cy="371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0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PTM. 1.8 </a:t>
            </a:r>
            <a:r>
              <a:rPr lang="es-ES" dirty="0"/>
              <a:t>M </a:t>
            </a:r>
            <a:r>
              <a:rPr lang="es-ES" dirty="0" smtClean="0"/>
              <a:t>NYT </a:t>
            </a:r>
            <a:br>
              <a:rPr lang="es-ES" dirty="0" smtClean="0"/>
            </a:br>
            <a:r>
              <a:rPr lang="es-ES" dirty="0" err="1" smtClean="0"/>
              <a:t>articles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07" y="168965"/>
            <a:ext cx="6469860" cy="640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ingredient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Proximity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symmetric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Choice</a:t>
            </a:r>
            <a:r>
              <a:rPr lang="es-ES" dirty="0" smtClean="0"/>
              <a:t> of </a:t>
            </a:r>
            <a:r>
              <a:rPr lang="es-ES" dirty="0" err="1" smtClean="0"/>
              <a:t>dissimilarity</a:t>
            </a:r>
            <a:r>
              <a:rPr lang="es-ES" dirty="0" smtClean="0"/>
              <a:t> (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necessarily</a:t>
            </a:r>
            <a:r>
              <a:rPr lang="es-ES" dirty="0" smtClean="0"/>
              <a:t> a </a:t>
            </a:r>
            <a:r>
              <a:rPr lang="es-ES" dirty="0" err="1" smtClean="0"/>
              <a:t>distance</a:t>
            </a:r>
            <a:r>
              <a:rPr lang="es-ES" dirty="0" smtClean="0"/>
              <a:t>…)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75" y="1600201"/>
            <a:ext cx="2929278" cy="12538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93" y="3077962"/>
            <a:ext cx="1598241" cy="6091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8276"/>
            <a:ext cx="2067022" cy="709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707" y="4913207"/>
            <a:ext cx="2572585" cy="499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007" y="5606231"/>
            <a:ext cx="3299983" cy="8184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53" y="5728136"/>
            <a:ext cx="3336246" cy="691125"/>
          </a:xfrm>
          <a:prstGeom prst="rect">
            <a:avLst/>
          </a:prstGeo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Combinatorial</a:t>
            </a:r>
            <a:r>
              <a:rPr lang="es-ES" dirty="0" smtClean="0"/>
              <a:t> (no </a:t>
            </a:r>
            <a:r>
              <a:rPr lang="es-ES" dirty="0" err="1" smtClean="0"/>
              <a:t>underlying</a:t>
            </a:r>
            <a:r>
              <a:rPr lang="es-ES" dirty="0" smtClean="0"/>
              <a:t> </a:t>
            </a:r>
            <a:r>
              <a:rPr lang="es-ES" dirty="0" err="1" smtClean="0"/>
              <a:t>probabilistic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</a:p>
          <a:p>
            <a:r>
              <a:rPr lang="es-ES" dirty="0" smtClean="0"/>
              <a:t>Mixture </a:t>
            </a:r>
            <a:r>
              <a:rPr lang="es-ES" dirty="0" err="1" smtClean="0"/>
              <a:t>models</a:t>
            </a:r>
            <a:r>
              <a:rPr lang="es-ES" dirty="0" smtClean="0"/>
              <a:t> (</a:t>
            </a:r>
            <a:r>
              <a:rPr lang="es-ES" dirty="0" err="1" smtClean="0"/>
              <a:t>underlying</a:t>
            </a:r>
            <a:r>
              <a:rPr lang="es-ES" dirty="0" smtClean="0"/>
              <a:t> </a:t>
            </a:r>
            <a:r>
              <a:rPr lang="es-ES" dirty="0" err="1" smtClean="0"/>
              <a:t>probabilistic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Combinatorial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. k-</a:t>
            </a: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means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 </a:t>
            </a:r>
            <a:endParaRPr lang="es-ES" sz="4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 </a:t>
            </a:r>
            <a:r>
              <a:rPr lang="es-ES" dirty="0" err="1" smtClean="0"/>
              <a:t>means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K </a:t>
            </a:r>
            <a:r>
              <a:rPr lang="es-ES" dirty="0" err="1" smtClean="0"/>
              <a:t>groups</a:t>
            </a:r>
            <a:endParaRPr lang="es-ES" dirty="0" smtClean="0"/>
          </a:p>
          <a:p>
            <a:r>
              <a:rPr lang="es-ES" dirty="0" err="1" smtClean="0"/>
              <a:t>Assignment-partition</a:t>
            </a:r>
            <a:endParaRPr lang="es-ES" dirty="0" smtClean="0"/>
          </a:p>
          <a:p>
            <a:r>
              <a:rPr lang="es-ES" dirty="0" err="1" smtClean="0"/>
              <a:t>Minimise</a:t>
            </a:r>
            <a:r>
              <a:rPr lang="es-ES" dirty="0" smtClean="0"/>
              <a:t> dispersion</a:t>
            </a:r>
          </a:p>
          <a:p>
            <a:r>
              <a:rPr lang="es-ES" dirty="0" smtClean="0"/>
              <a:t>Total dispersion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Minimize</a:t>
            </a:r>
            <a:r>
              <a:rPr lang="es-ES" dirty="0" smtClean="0"/>
              <a:t> W(C) </a:t>
            </a:r>
            <a:r>
              <a:rPr lang="es-ES" dirty="0" err="1" smtClean="0"/>
              <a:t>equivalent</a:t>
            </a:r>
            <a:r>
              <a:rPr lang="es-ES" dirty="0" smtClean="0"/>
              <a:t> to </a:t>
            </a:r>
            <a:r>
              <a:rPr lang="es-ES" dirty="0" err="1" smtClean="0"/>
              <a:t>maximise</a:t>
            </a:r>
            <a:r>
              <a:rPr lang="es-ES" dirty="0" smtClean="0"/>
              <a:t> B(C) </a:t>
            </a:r>
          </a:p>
          <a:p>
            <a:r>
              <a:rPr lang="es-ES" dirty="0" err="1" smtClean="0"/>
              <a:t>Combinatorial</a:t>
            </a:r>
            <a:r>
              <a:rPr lang="es-ES" dirty="0" smtClean="0"/>
              <a:t> </a:t>
            </a:r>
            <a:r>
              <a:rPr lang="es-ES" dirty="0" err="1" smtClean="0"/>
              <a:t>optimisation</a:t>
            </a:r>
            <a:r>
              <a:rPr lang="es-ES" dirty="0" smtClean="0"/>
              <a:t>-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Heuristics</a:t>
            </a:r>
            <a:r>
              <a:rPr lang="es-ES" dirty="0" smtClean="0"/>
              <a:t>  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382" y="2063388"/>
            <a:ext cx="1028411" cy="4479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48" y="2602740"/>
            <a:ext cx="3839228" cy="88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43" y="3513847"/>
            <a:ext cx="6421863" cy="1070327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decent</a:t>
            </a:r>
            <a:r>
              <a:rPr lang="es-ES" dirty="0" smtClean="0"/>
              <a:t> </a:t>
            </a:r>
            <a:r>
              <a:rPr lang="es-ES" dirty="0" err="1" smtClean="0"/>
              <a:t>heuristic</a:t>
            </a:r>
            <a:r>
              <a:rPr lang="es-ES" dirty="0" smtClean="0"/>
              <a:t> (local </a:t>
            </a:r>
            <a:r>
              <a:rPr lang="es-ES" dirty="0" err="1" smtClean="0"/>
              <a:t>optimum</a:t>
            </a:r>
            <a:r>
              <a:rPr lang="es-ES" dirty="0" smtClean="0"/>
              <a:t>)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2" y="1718143"/>
            <a:ext cx="11365478" cy="4100149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Elements</a:t>
            </a:r>
            <a:r>
              <a:rPr lang="es-ES" dirty="0" smtClean="0"/>
              <a:t> of </a:t>
            </a:r>
            <a:r>
              <a:rPr lang="es-ES" dirty="0" err="1" smtClean="0"/>
              <a:t>unsupervised</a:t>
            </a:r>
            <a:r>
              <a:rPr lang="es-ES" dirty="0" smtClean="0"/>
              <a:t>  </a:t>
            </a:r>
            <a:r>
              <a:rPr lang="es-ES" dirty="0" err="1" smtClean="0"/>
              <a:t>learning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Given</a:t>
            </a:r>
            <a:endParaRPr lang="es-ES" dirty="0" smtClean="0"/>
          </a:p>
          <a:p>
            <a:r>
              <a:rPr lang="es-ES" dirty="0" smtClean="0"/>
              <a:t>Input </a:t>
            </a:r>
            <a:r>
              <a:rPr lang="es-ES" dirty="0" err="1" smtClean="0"/>
              <a:t>space</a:t>
            </a:r>
            <a:endParaRPr lang="es-ES" dirty="0" smtClean="0"/>
          </a:p>
          <a:p>
            <a:r>
              <a:rPr lang="es-ES" dirty="0" smtClean="0"/>
              <a:t>Training set</a:t>
            </a:r>
          </a:p>
          <a:p>
            <a:pPr marL="0" indent="0">
              <a:buNone/>
            </a:pPr>
            <a:r>
              <a:rPr lang="es-ES" dirty="0" err="1" smtClean="0"/>
              <a:t>Objective</a:t>
            </a:r>
            <a:endParaRPr lang="es-ES" dirty="0" smtClean="0"/>
          </a:p>
          <a:p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Infer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property</a:t>
            </a:r>
            <a:endParaRPr lang="es-ES" dirty="0" smtClean="0"/>
          </a:p>
          <a:p>
            <a:r>
              <a:rPr lang="es-ES" dirty="0" err="1" smtClean="0"/>
              <a:t>Sample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78" y="1748257"/>
            <a:ext cx="3027359" cy="3925049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746" y="161780"/>
            <a:ext cx="7044300" cy="6696220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 optima…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65" y="1417638"/>
            <a:ext cx="5334835" cy="4999176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Choice</a:t>
            </a:r>
            <a:r>
              <a:rPr lang="es-ES" dirty="0" smtClean="0"/>
              <a:t> of 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Obviously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depend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K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10" y="2479964"/>
            <a:ext cx="7498427" cy="3470622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Choice</a:t>
            </a:r>
            <a:r>
              <a:rPr lang="es-ES" dirty="0" smtClean="0"/>
              <a:t> of 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Sometimes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, </a:t>
            </a:r>
            <a:r>
              <a:rPr lang="es-ES" dirty="0" err="1" smtClean="0"/>
              <a:t>e.g</a:t>
            </a:r>
            <a:r>
              <a:rPr lang="es-ES" dirty="0" smtClean="0"/>
              <a:t>., marketing</a:t>
            </a:r>
          </a:p>
          <a:p>
            <a:r>
              <a:rPr lang="es-ES" dirty="0" smtClean="0"/>
              <a:t>Try </a:t>
            </a:r>
            <a:r>
              <a:rPr lang="es-ES" dirty="0" err="1" smtClean="0"/>
              <a:t>sequentially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observe </a:t>
            </a:r>
            <a:r>
              <a:rPr lang="es-ES" dirty="0" err="1" smtClean="0"/>
              <a:t>reductions</a:t>
            </a:r>
            <a:r>
              <a:rPr lang="es-ES" dirty="0" smtClean="0"/>
              <a:t> in W. </a:t>
            </a:r>
            <a:r>
              <a:rPr lang="es-ES" dirty="0" err="1" smtClean="0"/>
              <a:t>Elbow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Combinatorial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. k-</a:t>
            </a: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medoids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  </a:t>
            </a:r>
            <a:endParaRPr lang="es-ES" sz="4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K-</a:t>
            </a:r>
            <a:r>
              <a:rPr lang="es-ES" dirty="0" err="1" smtClean="0"/>
              <a:t>medoids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3563" y="1417638"/>
            <a:ext cx="10972800" cy="4525963"/>
          </a:xfrm>
        </p:spPr>
        <p:txBody>
          <a:bodyPr/>
          <a:lstStyle/>
          <a:p>
            <a:r>
              <a:rPr lang="es-ES" dirty="0" err="1" smtClean="0"/>
              <a:t>Rather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centroid</a:t>
            </a:r>
            <a:r>
              <a:rPr lang="es-ES" dirty="0" smtClean="0"/>
              <a:t>, use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actual </a:t>
            </a:r>
            <a:r>
              <a:rPr lang="es-ES" dirty="0" err="1" smtClean="0"/>
              <a:t>observations</a:t>
            </a:r>
            <a:r>
              <a:rPr lang="es-ES" dirty="0" smtClean="0"/>
              <a:t> as </a:t>
            </a:r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representative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Tends</a:t>
            </a:r>
            <a:r>
              <a:rPr lang="es-ES" dirty="0" smtClean="0"/>
              <a:t> to be more </a:t>
            </a:r>
            <a:r>
              <a:rPr lang="es-ES" dirty="0" err="1" smtClean="0"/>
              <a:t>robust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89" y="2560638"/>
            <a:ext cx="4871295" cy="1168456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Combinatorial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. </a:t>
            </a: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Hierarchical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   </a:t>
            </a:r>
            <a:endParaRPr lang="es-ES" sz="4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Aggregative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7" y="1541138"/>
            <a:ext cx="9032479" cy="43990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99309" y="6262255"/>
            <a:ext cx="10183091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Type</a:t>
            </a:r>
            <a:r>
              <a:rPr lang="es-ES" dirty="0" smtClean="0"/>
              <a:t> of </a:t>
            </a:r>
            <a:r>
              <a:rPr lang="es-ES" dirty="0" err="1" smtClean="0"/>
              <a:t>linkage</a:t>
            </a:r>
            <a:r>
              <a:rPr lang="es-ES" dirty="0" smtClean="0"/>
              <a:t>: </a:t>
            </a:r>
            <a:r>
              <a:rPr lang="es-ES" dirty="0" err="1" smtClean="0"/>
              <a:t>Maximum</a:t>
            </a:r>
            <a:r>
              <a:rPr lang="es-ES" dirty="0" smtClean="0"/>
              <a:t>, mínimum, mean,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centroids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37" y="274638"/>
            <a:ext cx="7132998" cy="6375544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5" y="1872235"/>
            <a:ext cx="7857537" cy="49857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62545" y="374073"/>
            <a:ext cx="860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Dendrogram</a:t>
            </a:r>
            <a:r>
              <a:rPr lang="es-E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(and </a:t>
            </a:r>
            <a:r>
              <a:rPr lang="es-ES" sz="4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linkages</a:t>
            </a:r>
            <a:r>
              <a:rPr lang="es-E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Challenges</a:t>
            </a:r>
            <a:r>
              <a:rPr lang="es-ES" dirty="0" smtClean="0"/>
              <a:t> in </a:t>
            </a:r>
            <a:r>
              <a:rPr lang="es-ES" dirty="0" err="1" smtClean="0"/>
              <a:t>unsupervised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High </a:t>
            </a:r>
            <a:r>
              <a:rPr lang="es-ES" dirty="0" err="1" smtClean="0"/>
              <a:t>dimension</a:t>
            </a:r>
            <a:r>
              <a:rPr lang="es-ES" dirty="0" smtClean="0"/>
              <a:t>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endParaRPr lang="es-ES" dirty="0" smtClean="0"/>
          </a:p>
          <a:p>
            <a:r>
              <a:rPr lang="es-ES" dirty="0" err="1" smtClean="0"/>
              <a:t>Properties</a:t>
            </a:r>
            <a:r>
              <a:rPr lang="es-ES" dirty="0" smtClean="0"/>
              <a:t> of </a:t>
            </a:r>
            <a:r>
              <a:rPr lang="es-ES" dirty="0" err="1" smtClean="0"/>
              <a:t>interest</a:t>
            </a:r>
            <a:r>
              <a:rPr lang="es-ES" dirty="0" smtClean="0"/>
              <a:t> more </a:t>
            </a:r>
            <a:r>
              <a:rPr lang="es-ES" dirty="0" err="1" smtClean="0"/>
              <a:t>complex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parameter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 err="1" smtClean="0"/>
              <a:t>direct</a:t>
            </a:r>
            <a:r>
              <a:rPr lang="es-ES" dirty="0" smtClean="0"/>
              <a:t> error </a:t>
            </a:r>
            <a:r>
              <a:rPr lang="es-ES" dirty="0" err="1" smtClean="0"/>
              <a:t>quantification</a:t>
            </a:r>
            <a:r>
              <a:rPr lang="es-ES" dirty="0" smtClean="0"/>
              <a:t> </a:t>
            </a:r>
            <a:r>
              <a:rPr lang="es-ES" dirty="0" err="1" smtClean="0"/>
              <a:t>measure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Mixture </a:t>
            </a:r>
            <a:r>
              <a:rPr lang="es-ES" sz="4400" dirty="0" err="1" smtClean="0">
                <a:solidFill>
                  <a:srgbClr val="00B050"/>
                </a:solidFill>
                <a:latin typeface="+mj-lt"/>
              </a:rPr>
              <a:t>models</a:t>
            </a:r>
            <a:r>
              <a:rPr lang="es-ES" sz="4400" dirty="0" smtClean="0">
                <a:solidFill>
                  <a:srgbClr val="00B050"/>
                </a:solidFill>
                <a:latin typeface="+mj-lt"/>
              </a:rPr>
              <a:t>   </a:t>
            </a:r>
            <a:endParaRPr lang="es-ES" sz="4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5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Gaussian</a:t>
            </a:r>
            <a:r>
              <a:rPr lang="es-ES" dirty="0" smtClean="0"/>
              <a:t> mixture </a:t>
            </a:r>
            <a:r>
              <a:rPr lang="es-ES" dirty="0" err="1" smtClean="0"/>
              <a:t>models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62" y="3206665"/>
            <a:ext cx="4292956" cy="27841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34" y="1538290"/>
            <a:ext cx="2990629" cy="10990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351" y="1538290"/>
            <a:ext cx="2998054" cy="8916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351" y="3080705"/>
            <a:ext cx="2938527" cy="3036071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Mixture of </a:t>
            </a:r>
            <a:r>
              <a:rPr lang="es-ES" dirty="0" err="1" smtClean="0"/>
              <a:t>gaussians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Mixture of  K </a:t>
            </a:r>
            <a:r>
              <a:rPr lang="es-ES" dirty="0" err="1" smtClean="0"/>
              <a:t>unit-variance</a:t>
            </a:r>
            <a:r>
              <a:rPr lang="es-ES" dirty="0" smtClean="0"/>
              <a:t>   (1-d) </a:t>
            </a:r>
            <a:r>
              <a:rPr lang="es-ES" dirty="0" err="1" smtClean="0"/>
              <a:t>Gaussians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observation</a:t>
            </a:r>
            <a:r>
              <a:rPr lang="es-ES" dirty="0" smtClean="0"/>
              <a:t> x, a </a:t>
            </a:r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assignment</a:t>
            </a:r>
            <a:r>
              <a:rPr lang="es-ES" dirty="0" smtClean="0"/>
              <a:t> c </a:t>
            </a:r>
          </a:p>
          <a:p>
            <a:pPr marL="0" indent="0">
              <a:buNone/>
            </a:pPr>
            <a:r>
              <a:rPr lang="es-ES" dirty="0" smtClean="0"/>
              <a:t>Full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Joint</a:t>
            </a:r>
            <a:r>
              <a:rPr lang="es-ES" dirty="0" smtClean="0"/>
              <a:t> </a:t>
            </a:r>
            <a:r>
              <a:rPr lang="es-ES" dirty="0" err="1" smtClean="0"/>
              <a:t>density</a:t>
            </a:r>
            <a:r>
              <a:rPr lang="es-ES" dirty="0" smtClean="0"/>
              <a:t> of </a:t>
            </a:r>
            <a:r>
              <a:rPr lang="es-ES" dirty="0" err="1" smtClean="0"/>
              <a:t>parameters</a:t>
            </a:r>
            <a:r>
              <a:rPr lang="es-ES" dirty="0" smtClean="0"/>
              <a:t>, </a:t>
            </a:r>
            <a:r>
              <a:rPr lang="es-ES" dirty="0" err="1" smtClean="0"/>
              <a:t>latent</a:t>
            </a:r>
            <a:r>
              <a:rPr lang="es-ES" dirty="0" smtClean="0"/>
              <a:t> and </a:t>
            </a:r>
            <a:r>
              <a:rPr lang="es-ES" dirty="0" err="1" smtClean="0"/>
              <a:t>observed</a:t>
            </a:r>
            <a:r>
              <a:rPr lang="es-ES" dirty="0" smtClean="0"/>
              <a:t> variables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4" y="3228110"/>
            <a:ext cx="6088549" cy="13880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09" y="5579446"/>
            <a:ext cx="5699145" cy="11260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728" y="127502"/>
            <a:ext cx="2941629" cy="30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Aim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p(</a:t>
            </a:r>
            <a:r>
              <a:rPr lang="es-ES" dirty="0" err="1" smtClean="0"/>
              <a:t>c|x</a:t>
            </a:r>
            <a:r>
              <a:rPr lang="es-ES" dirty="0" smtClean="0"/>
              <a:t>)                               </a:t>
            </a:r>
            <a:r>
              <a:rPr lang="es-ES" dirty="0" err="1" smtClean="0"/>
              <a:t>Evidence</a:t>
            </a:r>
            <a:r>
              <a:rPr lang="es-ES" dirty="0" smtClean="0"/>
              <a:t> </a:t>
            </a:r>
            <a:r>
              <a:rPr lang="es-ES" dirty="0" err="1" smtClean="0"/>
              <a:t>intractable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MCMC (</a:t>
            </a:r>
            <a:r>
              <a:rPr lang="es-ES" dirty="0" err="1" smtClean="0"/>
              <a:t>Gibbs</a:t>
            </a:r>
            <a:r>
              <a:rPr lang="es-ES" dirty="0" smtClean="0"/>
              <a:t> </a:t>
            </a:r>
            <a:r>
              <a:rPr lang="es-ES" dirty="0" err="1" smtClean="0"/>
              <a:t>sampler</a:t>
            </a:r>
            <a:r>
              <a:rPr lang="es-ES" dirty="0" smtClean="0"/>
              <a:t>), </a:t>
            </a:r>
            <a:r>
              <a:rPr lang="es-ES" dirty="0" err="1" smtClean="0"/>
              <a:t>Variational</a:t>
            </a:r>
            <a:r>
              <a:rPr lang="es-ES" dirty="0" smtClean="0"/>
              <a:t> </a:t>
            </a:r>
            <a:r>
              <a:rPr lang="es-ES" dirty="0" err="1" smtClean="0"/>
              <a:t>Bayes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48" y="3059035"/>
            <a:ext cx="543810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Or</a:t>
            </a:r>
            <a:r>
              <a:rPr lang="es-ES" dirty="0" smtClean="0"/>
              <a:t> MLE </a:t>
            </a:r>
            <a:r>
              <a:rPr lang="es-ES" sz="2000" dirty="0" smtClean="0"/>
              <a:t>(</a:t>
            </a:r>
            <a:r>
              <a:rPr lang="es-ES" sz="2000" dirty="0" err="1" smtClean="0"/>
              <a:t>shame</a:t>
            </a:r>
            <a:r>
              <a:rPr lang="es-ES" sz="2000" dirty="0" smtClean="0"/>
              <a:t> </a:t>
            </a:r>
            <a:r>
              <a:rPr lang="es-ES" sz="2000" dirty="0" err="1" smtClean="0"/>
              <a:t>on</a:t>
            </a:r>
            <a:r>
              <a:rPr lang="es-ES" sz="2000" dirty="0" smtClean="0"/>
              <a:t> </a:t>
            </a:r>
            <a:r>
              <a:rPr lang="es-ES" sz="2000" dirty="0" err="1" smtClean="0"/>
              <a:t>you</a:t>
            </a:r>
            <a:r>
              <a:rPr lang="es-ES" sz="2000" dirty="0" smtClean="0"/>
              <a:t>!!!)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Given</a:t>
            </a:r>
            <a:r>
              <a:rPr lang="es-ES" dirty="0" smtClean="0"/>
              <a:t> data x</a:t>
            </a:r>
            <a:r>
              <a:rPr lang="es-ES" sz="1400" dirty="0" smtClean="0"/>
              <a:t>1</a:t>
            </a:r>
            <a:r>
              <a:rPr lang="es-ES" dirty="0" smtClean="0"/>
              <a:t>,…, </a:t>
            </a:r>
            <a:r>
              <a:rPr lang="es-ES" dirty="0" err="1" smtClean="0"/>
              <a:t>x</a:t>
            </a:r>
            <a:r>
              <a:rPr lang="es-ES" sz="1400" dirty="0" err="1" smtClean="0"/>
              <a:t>N</a:t>
            </a: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3200" dirty="0" smtClean="0"/>
              <a:t>EM  </a:t>
            </a:r>
            <a:r>
              <a:rPr lang="es-ES" dirty="0" smtClean="0"/>
              <a:t> </a:t>
            </a:r>
            <a:r>
              <a:rPr lang="es-ES" sz="2000" dirty="0">
                <a:hlinkClick r:id="rId3"/>
              </a:rPr>
              <a:t>https://</a:t>
            </a:r>
            <a:r>
              <a:rPr lang="es-ES" sz="2000" dirty="0" smtClean="0">
                <a:hlinkClick r:id="rId3"/>
              </a:rPr>
              <a:t>en.wikipedia.org/wiki/Expectation%E2%80%93maximization_algorithm</a:t>
            </a:r>
            <a:endParaRPr lang="es-ES" sz="2000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163" y="2559095"/>
            <a:ext cx="5987673" cy="10852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163" y="4001294"/>
            <a:ext cx="6027729" cy="11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EM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MoG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From</a:t>
            </a:r>
            <a:r>
              <a:rPr lang="es-ES" dirty="0" smtClean="0"/>
              <a:t> log </a:t>
            </a:r>
            <a:r>
              <a:rPr lang="es-ES" dirty="0" err="1" smtClean="0"/>
              <a:t>likelihood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To </a:t>
            </a:r>
            <a:r>
              <a:rPr lang="es-ES" dirty="0" err="1" smtClean="0"/>
              <a:t>completed</a:t>
            </a:r>
            <a:r>
              <a:rPr lang="es-ES" dirty="0" smtClean="0"/>
              <a:t> </a:t>
            </a:r>
            <a:r>
              <a:rPr lang="es-ES" dirty="0" err="1" smtClean="0"/>
              <a:t>loglikelihood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58" y="2479964"/>
            <a:ext cx="4343445" cy="855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00" y="4585855"/>
            <a:ext cx="6938055" cy="9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EM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MoG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E.  Estimate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Step</a:t>
            </a:r>
            <a:r>
              <a:rPr lang="es-ES" dirty="0" smtClean="0"/>
              <a:t> M.  Update                           </a:t>
            </a:r>
            <a:r>
              <a:rPr lang="es-ES" dirty="0" err="1" smtClean="0"/>
              <a:t>maximising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34" y="1870074"/>
            <a:ext cx="1779962" cy="41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72" y="2563091"/>
            <a:ext cx="5076119" cy="9755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34" y="3920836"/>
            <a:ext cx="1514469" cy="3441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920" y="4756786"/>
            <a:ext cx="6597565" cy="928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580" y="4173028"/>
            <a:ext cx="1849441" cy="7093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140" y="4949810"/>
            <a:ext cx="3118665" cy="68203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580" y="5896963"/>
            <a:ext cx="1232961" cy="6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smtClean="0">
                <a:solidFill>
                  <a:srgbClr val="FF0000"/>
                </a:solidFill>
                <a:latin typeface="+mj-lt"/>
              </a:rPr>
              <a:t>Final </a:t>
            </a: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comments</a:t>
            </a:r>
            <a:r>
              <a:rPr lang="es-ES" sz="44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s-E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656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Recall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NNs</a:t>
            </a:r>
            <a:r>
              <a:rPr lang="es-ES" dirty="0" smtClean="0"/>
              <a:t>, </a:t>
            </a:r>
            <a:r>
              <a:rPr lang="es-ES" dirty="0" err="1" smtClean="0"/>
              <a:t>GANs</a:t>
            </a:r>
            <a:r>
              <a:rPr lang="es-ES" dirty="0" smtClean="0"/>
              <a:t> and </a:t>
            </a:r>
            <a:r>
              <a:rPr lang="es-ES" dirty="0" err="1" smtClean="0"/>
              <a:t>VAEs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Mixtures </a:t>
            </a:r>
            <a:r>
              <a:rPr lang="es-ES" dirty="0" err="1" smtClean="0"/>
              <a:t>beyond</a:t>
            </a:r>
            <a:r>
              <a:rPr lang="es-ES" dirty="0" smtClean="0"/>
              <a:t> </a:t>
            </a:r>
            <a:r>
              <a:rPr lang="es-ES" dirty="0" err="1" smtClean="0"/>
              <a:t>gaussians</a:t>
            </a:r>
            <a:r>
              <a:rPr lang="es-ES" dirty="0" smtClean="0"/>
              <a:t>  (</a:t>
            </a:r>
            <a:r>
              <a:rPr lang="es-ES" dirty="0" err="1" smtClean="0"/>
              <a:t>eg</a:t>
            </a:r>
            <a:r>
              <a:rPr lang="es-ES" dirty="0" smtClean="0"/>
              <a:t> gamma mixtures, mixtures of </a:t>
            </a:r>
            <a:r>
              <a:rPr lang="es-ES" dirty="0" err="1" smtClean="0"/>
              <a:t>Dirichlet</a:t>
            </a:r>
            <a:r>
              <a:rPr lang="es-ES" dirty="0" smtClean="0"/>
              <a:t> </a:t>
            </a:r>
            <a:r>
              <a:rPr lang="es-ES" dirty="0" err="1" smtClean="0"/>
              <a:t>processes</a:t>
            </a:r>
            <a:r>
              <a:rPr lang="es-ES" dirty="0" smtClean="0"/>
              <a:t>, </a:t>
            </a:r>
            <a:r>
              <a:rPr lang="es-ES" dirty="0" err="1" smtClean="0"/>
              <a:t>latent</a:t>
            </a:r>
            <a:r>
              <a:rPr lang="es-ES" dirty="0" smtClean="0"/>
              <a:t> </a:t>
            </a:r>
            <a:r>
              <a:rPr lang="es-ES" dirty="0" err="1" smtClean="0"/>
              <a:t>Dirichlet</a:t>
            </a:r>
            <a:r>
              <a:rPr lang="es-ES" dirty="0" smtClean="0"/>
              <a:t> </a:t>
            </a:r>
            <a:r>
              <a:rPr lang="es-ES" dirty="0" err="1" smtClean="0"/>
              <a:t>allocations</a:t>
            </a:r>
            <a:r>
              <a:rPr lang="es-ES" dirty="0" smtClean="0"/>
              <a:t>,…)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7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Taxonomy</a:t>
            </a:r>
            <a:r>
              <a:rPr lang="es-ES" dirty="0" smtClean="0"/>
              <a:t> of </a:t>
            </a:r>
            <a:r>
              <a:rPr lang="es-ES" dirty="0" err="1" smtClean="0"/>
              <a:t>unsupervised</a:t>
            </a:r>
            <a:r>
              <a:rPr lang="es-ES" dirty="0" smtClean="0"/>
              <a:t>  </a:t>
            </a:r>
            <a:r>
              <a:rPr lang="es-ES" dirty="0" err="1" smtClean="0"/>
              <a:t>learning</a:t>
            </a:r>
            <a:r>
              <a:rPr lang="es-ES" dirty="0" smtClean="0"/>
              <a:t> algos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Density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endParaRPr lang="es-ES" dirty="0" smtClean="0"/>
          </a:p>
          <a:p>
            <a:r>
              <a:rPr lang="es-ES" dirty="0" err="1" smtClean="0"/>
              <a:t>Manifold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: PCA, non-linear PCA, </a:t>
            </a:r>
            <a:r>
              <a:rPr lang="es-ES" dirty="0" err="1" smtClean="0"/>
              <a:t>Autoencoders</a:t>
            </a:r>
            <a:r>
              <a:rPr lang="es-ES" dirty="0" smtClean="0"/>
              <a:t>,…</a:t>
            </a:r>
            <a:endParaRPr lang="es-ES" dirty="0" smtClean="0"/>
          </a:p>
          <a:p>
            <a:r>
              <a:rPr lang="es-ES" dirty="0" err="1" smtClean="0"/>
              <a:t>Finding</a:t>
            </a:r>
            <a:r>
              <a:rPr lang="es-ES" dirty="0" smtClean="0"/>
              <a:t> </a:t>
            </a:r>
            <a:r>
              <a:rPr lang="es-ES" dirty="0" err="1" smtClean="0"/>
              <a:t>modes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groups</a:t>
            </a:r>
            <a:r>
              <a:rPr lang="es-ES" dirty="0" smtClean="0"/>
              <a:t>: </a:t>
            </a:r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, mixture </a:t>
            </a:r>
            <a:r>
              <a:rPr lang="es-ES" dirty="0" err="1" smtClean="0"/>
              <a:t>models</a:t>
            </a:r>
            <a:r>
              <a:rPr lang="es-ES" dirty="0" smtClean="0"/>
              <a:t>,…</a:t>
            </a:r>
          </a:p>
          <a:p>
            <a:r>
              <a:rPr lang="es-ES" dirty="0" err="1" smtClean="0"/>
              <a:t>Sampling</a:t>
            </a:r>
            <a:r>
              <a:rPr lang="es-ES" dirty="0" smtClean="0"/>
              <a:t>: </a:t>
            </a:r>
            <a:r>
              <a:rPr lang="es-ES" dirty="0" err="1" smtClean="0"/>
              <a:t>GANs</a:t>
            </a:r>
            <a:r>
              <a:rPr lang="es-ES" dirty="0" smtClean="0"/>
              <a:t>, </a:t>
            </a:r>
            <a:r>
              <a:rPr lang="es-ES" dirty="0" err="1" smtClean="0"/>
              <a:t>Variational</a:t>
            </a:r>
            <a:r>
              <a:rPr lang="es-ES" dirty="0" smtClean="0"/>
              <a:t> </a:t>
            </a:r>
            <a:r>
              <a:rPr lang="es-ES" dirty="0" err="1" smtClean="0"/>
              <a:t>autoencoders</a:t>
            </a:r>
            <a:r>
              <a:rPr lang="es-ES" dirty="0" smtClean="0"/>
              <a:t>,…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DataLab CSIC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 algn="ctr">
              <a:buNone/>
            </a:pP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Dimension</a:t>
            </a:r>
            <a:r>
              <a:rPr lang="es-ES" sz="4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s-ES" sz="4400" dirty="0" err="1" smtClean="0">
                <a:solidFill>
                  <a:srgbClr val="FF0000"/>
                </a:solidFill>
                <a:latin typeface="+mj-lt"/>
              </a:rPr>
              <a:t>reduction</a:t>
            </a:r>
            <a:r>
              <a:rPr lang="es-ES" sz="44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s-E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DataLab CSIC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Dimension</a:t>
            </a:r>
            <a:r>
              <a:rPr lang="es-ES" dirty="0" smtClean="0"/>
              <a:t> </a:t>
            </a:r>
            <a:r>
              <a:rPr lang="es-ES" dirty="0" err="1" smtClean="0"/>
              <a:t>reduction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PCA</a:t>
            </a:r>
          </a:p>
          <a:p>
            <a:r>
              <a:rPr lang="es-ES" dirty="0"/>
              <a:t>Non-</a:t>
            </a:r>
            <a:r>
              <a:rPr lang="es-ES" dirty="0" err="1"/>
              <a:t>Negative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factorization</a:t>
            </a:r>
            <a:endParaRPr lang="es-ES" dirty="0"/>
          </a:p>
          <a:p>
            <a:r>
              <a:rPr lang="es-ES" dirty="0" err="1" smtClean="0"/>
              <a:t>Autoencoders</a:t>
            </a:r>
            <a:endParaRPr lang="es-ES" dirty="0" smtClean="0"/>
          </a:p>
          <a:p>
            <a:r>
              <a:rPr lang="es-ES" dirty="0" smtClean="0"/>
              <a:t>t-SNE</a:t>
            </a:r>
          </a:p>
          <a:p>
            <a:r>
              <a:rPr lang="es-ES" dirty="0" smtClean="0"/>
              <a:t>UMAP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DataLab CSIC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1433</Words>
  <Application>Microsoft Office PowerPoint</Application>
  <PresentationFormat>Panorámica</PresentationFormat>
  <Paragraphs>496</Paragraphs>
  <Slides>68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Trebuchet MS</vt:lpstr>
      <vt:lpstr>Wingdings</vt:lpstr>
      <vt:lpstr>Tema de Office</vt:lpstr>
      <vt:lpstr>1_Tema de Office</vt:lpstr>
      <vt:lpstr>IntroML  ML. 8 Unsupervised learning </vt:lpstr>
      <vt:lpstr>Objectives and schedule</vt:lpstr>
      <vt:lpstr>Lab 8 </vt:lpstr>
      <vt:lpstr>Presentación de PowerPoint</vt:lpstr>
      <vt:lpstr>Elements of unsupervised  learning</vt:lpstr>
      <vt:lpstr>Challenges in unsupervised learning</vt:lpstr>
      <vt:lpstr>Taxonomy of unsupervised  learning algos</vt:lpstr>
      <vt:lpstr>Presentación de PowerPoint</vt:lpstr>
      <vt:lpstr>Dimension reduction</vt:lpstr>
      <vt:lpstr>PCA</vt:lpstr>
      <vt:lpstr>PCA: Maximum variance</vt:lpstr>
      <vt:lpstr>PCA: Maximum variance</vt:lpstr>
      <vt:lpstr>NMF: Non-negative matrix factorisation</vt:lpstr>
      <vt:lpstr>NMF: Recommender systems </vt:lpstr>
      <vt:lpstr>Presentación de PowerPoint</vt:lpstr>
      <vt:lpstr>Autoncoders</vt:lpstr>
      <vt:lpstr>Autoencoders </vt:lpstr>
      <vt:lpstr>Autoencoder</vt:lpstr>
      <vt:lpstr> Autoencoder</vt:lpstr>
      <vt:lpstr> Autoencoder</vt:lpstr>
      <vt:lpstr>Incomplete autoencoder</vt:lpstr>
      <vt:lpstr>Incomplete autoencoder </vt:lpstr>
      <vt:lpstr>PCA vs AE</vt:lpstr>
      <vt:lpstr>Regularised autoencoder</vt:lpstr>
      <vt:lpstr>Denoising autoencoder </vt:lpstr>
      <vt:lpstr>Other important concepts (but little time available…..)  </vt:lpstr>
      <vt:lpstr>Variational autoencoders</vt:lpstr>
      <vt:lpstr>Presentación de PowerPoint</vt:lpstr>
      <vt:lpstr>GANs</vt:lpstr>
      <vt:lpstr>GANS</vt:lpstr>
      <vt:lpstr>GANS</vt:lpstr>
      <vt:lpstr>GANS</vt:lpstr>
      <vt:lpstr>A sketch of GAN training </vt:lpstr>
      <vt:lpstr>tSNE: t-distributed stochastic neighbour embedding</vt:lpstr>
      <vt:lpstr>SNE</vt:lpstr>
      <vt:lpstr>From SNE to tSNE</vt:lpstr>
      <vt:lpstr>Conceptual example</vt:lpstr>
      <vt:lpstr>UMAP: Uniform manifold approximation and projection</vt:lpstr>
      <vt:lpstr>UMAP</vt:lpstr>
      <vt:lpstr>Presentación de PowerPoint</vt:lpstr>
      <vt:lpstr>Cluster Analysis</vt:lpstr>
      <vt:lpstr>Example: Probabilistic topic modelling </vt:lpstr>
      <vt:lpstr>PTM </vt:lpstr>
      <vt:lpstr>PTM. 1.8 M NYT  articles </vt:lpstr>
      <vt:lpstr>Basic ingredient</vt:lpstr>
      <vt:lpstr>Algos</vt:lpstr>
      <vt:lpstr>Presentación de PowerPoint</vt:lpstr>
      <vt:lpstr>k means</vt:lpstr>
      <vt:lpstr>A decent heuristic (local optimum) </vt:lpstr>
      <vt:lpstr>Presentación de PowerPoint</vt:lpstr>
      <vt:lpstr>Local optima…</vt:lpstr>
      <vt:lpstr>Choice of K</vt:lpstr>
      <vt:lpstr>Choice of K</vt:lpstr>
      <vt:lpstr>Presentación de PowerPoint</vt:lpstr>
      <vt:lpstr>K-medoids</vt:lpstr>
      <vt:lpstr>Presentación de PowerPoint</vt:lpstr>
      <vt:lpstr>Aggregative</vt:lpstr>
      <vt:lpstr>Presentación de PowerPoint</vt:lpstr>
      <vt:lpstr>Presentación de PowerPoint</vt:lpstr>
      <vt:lpstr>Presentación de PowerPoint</vt:lpstr>
      <vt:lpstr>Gaussian mixture models</vt:lpstr>
      <vt:lpstr>Mixture of gaussians</vt:lpstr>
      <vt:lpstr>Aim </vt:lpstr>
      <vt:lpstr>Or MLE (shame on you!!!)</vt:lpstr>
      <vt:lpstr>EM for MoG</vt:lpstr>
      <vt:lpstr>EM for MoG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computacionales en inferencia bayesiana MCIB. 0 Organización</dc:title>
  <dc:creator>David</dc:creator>
  <cp:lastModifiedBy>David</cp:lastModifiedBy>
  <cp:revision>129</cp:revision>
  <cp:lastPrinted>2021-02-10T07:11:59Z</cp:lastPrinted>
  <dcterms:created xsi:type="dcterms:W3CDTF">2021-01-19T18:38:16Z</dcterms:created>
  <dcterms:modified xsi:type="dcterms:W3CDTF">2023-04-20T21:47:46Z</dcterms:modified>
</cp:coreProperties>
</file>