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2"/>
  </p:notesMasterIdLst>
  <p:sldIdLst>
    <p:sldId id="408" r:id="rId2"/>
    <p:sldId id="432" r:id="rId3"/>
    <p:sldId id="433" r:id="rId4"/>
    <p:sldId id="434" r:id="rId5"/>
    <p:sldId id="435" r:id="rId6"/>
    <p:sldId id="436" r:id="rId7"/>
    <p:sldId id="437" r:id="rId8"/>
    <p:sldId id="438" r:id="rId9"/>
    <p:sldId id="439" r:id="rId10"/>
    <p:sldId id="440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FFFF"/>
    <a:srgbClr val="0000FF"/>
    <a:srgbClr val="FFFFCC"/>
    <a:srgbClr val="FFFF66"/>
    <a:srgbClr val="0F0F0F"/>
    <a:srgbClr val="171717"/>
    <a:srgbClr val="1F1F1F"/>
    <a:srgbClr val="272727"/>
    <a:srgbClr val="2F2F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748" autoAdjust="0"/>
    <p:restoredTop sz="79032" autoAdjust="0"/>
  </p:normalViewPr>
  <p:slideViewPr>
    <p:cSldViewPr snapToGrid="0">
      <p:cViewPr varScale="1">
        <p:scale>
          <a:sx n="132" d="100"/>
          <a:sy n="132" d="100"/>
        </p:scale>
        <p:origin x="1182" y="13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386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B90429-2BF5-4C0F-84B6-307C7A080A6F}" type="datetimeFigureOut">
              <a:rPr lang="ko-KR" altLang="en-US" smtClean="0"/>
              <a:t>2018-05-02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2B758A-C198-41AE-A661-744E098CC2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5498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2B758A-C198-41AE-A661-744E098CC269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47948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2B758A-C198-41AE-A661-744E098CC269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75873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2B758A-C198-41AE-A661-744E098CC269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27157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2B758A-C198-41AE-A661-744E098CC269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17631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2B758A-C198-41AE-A661-744E098CC269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82155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2B758A-C198-41AE-A661-744E098CC269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8987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2B758A-C198-41AE-A661-744E098CC269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1358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2B758A-C198-41AE-A661-744E098CC269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58962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2B758A-C198-41AE-A661-744E098CC269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17409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 userDrawn="1"/>
        </p:nvSpPr>
        <p:spPr bwMode="auto">
          <a:xfrm>
            <a:off x="0" y="6134100"/>
            <a:ext cx="9144000" cy="7239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latinLnBrk="1" hangingPunct="1"/>
            <a:endParaRPr lang="ko-KR" altLang="en-US" dirty="0"/>
          </a:p>
        </p:txBody>
      </p:sp>
      <p:sp>
        <p:nvSpPr>
          <p:cNvPr id="9" name="직사각형 8"/>
          <p:cNvSpPr/>
          <p:nvPr userDrawn="1"/>
        </p:nvSpPr>
        <p:spPr bwMode="auto">
          <a:xfrm>
            <a:off x="0" y="0"/>
            <a:ext cx="9144000" cy="3429000"/>
          </a:xfrm>
          <a:prstGeom prst="rect">
            <a:avLst/>
          </a:prstGeom>
          <a:solidFill>
            <a:srgbClr val="AC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latinLnBrk="1" hangingPunct="1"/>
            <a:endParaRPr lang="ko-KR" alt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974432"/>
            <a:ext cx="7772400" cy="535531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lang="en-US" sz="3200" dirty="0"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</a:lstStyle>
          <a:p>
            <a:pPr lvl="0" algn="r" fontAlgn="base">
              <a:spcBef>
                <a:spcPct val="50000"/>
              </a:spcBef>
              <a:spcAft>
                <a:spcPct val="0"/>
              </a:spcAft>
              <a:buClrTx/>
              <a:buSzTx/>
              <a:buFontTx/>
            </a:pPr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535531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lang="en-US" sz="3200" b="1" dirty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algn="r" fontAlgn="base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9FCD6-8B6B-4D80-9F1E-60875D3B494A}" type="datetimeFigureOut">
              <a:rPr lang="ko-KR" altLang="en-US" smtClean="0"/>
              <a:t>2018-05-02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4DC5D-1D8E-4A8B-A2A2-7275A65EF124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7854" y="5894713"/>
            <a:ext cx="2628292" cy="558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2664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9FCD6-8B6B-4D80-9F1E-60875D3B494A}" type="datetimeFigureOut">
              <a:rPr lang="ko-KR" altLang="en-US" smtClean="0"/>
              <a:t>2018-05-02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4DC5D-1D8E-4A8B-A2A2-7275A65EF1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73192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9FCD6-8B6B-4D80-9F1E-60875D3B494A}" type="datetimeFigureOut">
              <a:rPr lang="ko-KR" altLang="en-US" smtClean="0"/>
              <a:t>2018-05-02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4DC5D-1D8E-4A8B-A2A2-7275A65EF1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66716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9144000" cy="939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9FCD6-8B6B-4D80-9F1E-60875D3B494A}" type="datetimeFigureOut">
              <a:rPr lang="ko-KR" altLang="en-US" smtClean="0"/>
              <a:t>2018-05-02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4DC5D-1D8E-4A8B-A2A2-7275A65EF12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 bwMode="auto">
          <a:xfrm flipV="1">
            <a:off x="354554" y="779095"/>
            <a:ext cx="8789446" cy="3196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latinLnBrk="1" hangingPunct="1"/>
            <a:endParaRPr lang="ko-KR" alt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431306" y="864412"/>
            <a:ext cx="5848350" cy="5223635"/>
          </a:xfrm>
        </p:spPr>
        <p:txBody>
          <a:bodyPr>
            <a:normAutofit/>
          </a:bodyPr>
          <a:lstStyle>
            <a:lvl1pPr marL="342900" indent="-342900">
              <a:buFont typeface="+mj-lt"/>
              <a:buAutoNum type="arabicPeriod"/>
              <a:defRPr sz="1800">
                <a:latin typeface="+mj-ea"/>
                <a:ea typeface="+mj-ea"/>
              </a:defRPr>
            </a:lvl1pPr>
            <a:lvl2pPr marL="800100" indent="-342900">
              <a:buFont typeface="+mj-lt"/>
              <a:buAutoNum type="arabicPeriod"/>
              <a:defRPr sz="1800"/>
            </a:lvl2pPr>
            <a:lvl3pPr marL="1257300" indent="-342900">
              <a:buFont typeface="+mj-lt"/>
              <a:buAutoNum type="arabicPeriod"/>
              <a:defRPr sz="1800"/>
            </a:lvl3pPr>
            <a:lvl4pPr marL="1714500" indent="-342900">
              <a:buFont typeface="+mj-lt"/>
              <a:buAutoNum type="arabicPeriod"/>
              <a:defRPr sz="1800"/>
            </a:lvl4pPr>
            <a:lvl5pPr marL="2171700" indent="-342900">
              <a:buFont typeface="+mj-lt"/>
              <a:buAutoNum type="arabicPeriod"/>
              <a:defRPr sz="18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en-US" altLang="ko-KR" dirty="0" smtClean="0"/>
          </a:p>
          <a:p>
            <a:pPr lvl="0"/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3" hasCustomPrompt="1"/>
          </p:nvPr>
        </p:nvSpPr>
        <p:spPr>
          <a:xfrm>
            <a:off x="303754" y="333152"/>
            <a:ext cx="5695950" cy="493488"/>
          </a:xfrm>
        </p:spPr>
        <p:txBody>
          <a:bodyPr>
            <a:normAutofit/>
          </a:bodyPr>
          <a:lstStyle>
            <a:lvl1pPr marL="0" indent="0">
              <a:buFont typeface="+mj-lt"/>
              <a:buNone/>
              <a:defRPr sz="2800" b="1">
                <a:latin typeface="+mj-ea"/>
                <a:ea typeface="+mj-ea"/>
              </a:defRPr>
            </a:lvl1pPr>
            <a:lvl2pPr marL="800100" indent="-342900">
              <a:buFont typeface="+mj-lt"/>
              <a:buAutoNum type="arabicPeriod"/>
              <a:defRPr sz="1800"/>
            </a:lvl2pPr>
            <a:lvl3pPr marL="1257300" indent="-342900">
              <a:buFont typeface="+mj-lt"/>
              <a:buAutoNum type="arabicPeriod"/>
              <a:defRPr sz="1800"/>
            </a:lvl3pPr>
            <a:lvl4pPr marL="1714500" indent="-342900">
              <a:buFont typeface="+mj-lt"/>
              <a:buAutoNum type="arabicPeriod"/>
              <a:defRPr sz="1800"/>
            </a:lvl4pPr>
            <a:lvl5pPr marL="2171700" indent="-342900">
              <a:buFont typeface="+mj-lt"/>
              <a:buAutoNum type="arabicPeriod"/>
              <a:defRPr sz="1800"/>
            </a:lvl5pPr>
          </a:lstStyle>
          <a:p>
            <a:pPr lvl="0"/>
            <a:r>
              <a:rPr lang="ko-KR" altLang="en-US" dirty="0" smtClean="0"/>
              <a:t> </a:t>
            </a:r>
            <a:r>
              <a:rPr lang="en-US" altLang="ko-KR" dirty="0" smtClean="0"/>
              <a:t>Contents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732872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>
            <a:lvl1pPr>
              <a:defRPr lang="ko-KR" altLang="en-US" sz="1800" dirty="0" smtClean="0"/>
            </a:lvl1pPr>
            <a:lvl2pPr>
              <a:defRPr lang="ko-KR" altLang="en-US" sz="1600" dirty="0" smtClean="0"/>
            </a:lvl2pPr>
            <a:lvl3pPr>
              <a:defRPr lang="ko-KR" altLang="en-US" sz="1400" dirty="0" smtClean="0"/>
            </a:lvl3pPr>
            <a:lvl4pPr>
              <a:defRPr lang="ko-KR" altLang="en-US" sz="1200" dirty="0" smtClean="0"/>
            </a:lvl4pPr>
            <a:lvl5pPr>
              <a:defRPr lang="en-US" sz="1200" dirty="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9FCD6-8B6B-4D80-9F1E-60875D3B494A}" type="datetimeFigureOut">
              <a:rPr lang="ko-KR" altLang="en-US" smtClean="0"/>
              <a:t>2018-05-02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4DC5D-1D8E-4A8B-A2A2-7275A65EF12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237070" y="29639"/>
            <a:ext cx="8906930" cy="787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smtClean="0"/>
              <a:t>Calibration </a:t>
            </a:r>
            <a:r>
              <a:rPr lang="ko-KR" altLang="en-US" dirty="0" smtClean="0"/>
              <a:t>마스터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41056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9FCD6-8B6B-4D80-9F1E-60875D3B494A}" type="datetimeFigureOut">
              <a:rPr lang="ko-KR" altLang="en-US" smtClean="0"/>
              <a:t>2018-05-02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4DC5D-1D8E-4A8B-A2A2-7275A65EF1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39247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9FCD6-8B6B-4D80-9F1E-60875D3B494A}" type="datetimeFigureOut">
              <a:rPr lang="ko-KR" altLang="en-US" smtClean="0"/>
              <a:t>2018-05-02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4DC5D-1D8E-4A8B-A2A2-7275A65EF1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62920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9FCD6-8B6B-4D80-9F1E-60875D3B494A}" type="datetimeFigureOut">
              <a:rPr lang="ko-KR" altLang="en-US" smtClean="0"/>
              <a:t>2018-05-02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4DC5D-1D8E-4A8B-A2A2-7275A65EF1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68189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9FCD6-8B6B-4D80-9F1E-60875D3B494A}" type="datetimeFigureOut">
              <a:rPr lang="ko-KR" altLang="en-US" smtClean="0"/>
              <a:t>2018-05-02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4DC5D-1D8E-4A8B-A2A2-7275A65EF1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4180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9FCD6-8B6B-4D80-9F1E-60875D3B494A}" type="datetimeFigureOut">
              <a:rPr lang="ko-KR" altLang="en-US" smtClean="0"/>
              <a:t>2018-05-02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4DC5D-1D8E-4A8B-A2A2-7275A65EF1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27054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9FCD6-8B6B-4D80-9F1E-60875D3B494A}" type="datetimeFigureOut">
              <a:rPr lang="ko-KR" altLang="en-US" smtClean="0"/>
              <a:t>2018-05-02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4DC5D-1D8E-4A8B-A2A2-7275A65EF1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40822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9FCD6-8B6B-4D80-9F1E-60875D3B494A}" type="datetimeFigureOut">
              <a:rPr lang="ko-KR" altLang="en-US" smtClean="0"/>
              <a:t>2018-05-02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4DC5D-1D8E-4A8B-A2A2-7275A65EF1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90716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 bwMode="auto">
          <a:xfrm>
            <a:off x="0" y="0"/>
            <a:ext cx="9144000" cy="787400"/>
          </a:xfrm>
          <a:prstGeom prst="rect">
            <a:avLst/>
          </a:prstGeom>
          <a:solidFill>
            <a:srgbClr val="AC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latinLnBrk="1" hangingPunct="1"/>
            <a:endParaRPr lang="ko-KR" altLang="en-US" sz="14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7070" y="29639"/>
            <a:ext cx="8906930" cy="787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smtClean="0"/>
              <a:t>Calibration </a:t>
            </a:r>
            <a:r>
              <a:rPr lang="ko-KR" altLang="en-US" dirty="0" smtClean="0"/>
              <a:t>마스터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92199"/>
            <a:ext cx="8420100" cy="52236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F9FCD6-8B6B-4D80-9F1E-60875D3B494A}" type="datetimeFigureOut">
              <a:rPr lang="ko-KR" altLang="en-US" smtClean="0"/>
              <a:t>2018-05-02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A4DC5D-1D8E-4A8B-A2A2-7275A65EF124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070" y="6403958"/>
            <a:ext cx="1597968" cy="339638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Box 10"/>
          <p:cNvSpPr txBox="1"/>
          <p:nvPr userDrawn="1"/>
        </p:nvSpPr>
        <p:spPr>
          <a:xfrm>
            <a:off x="5251787" y="6403961"/>
            <a:ext cx="37345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Visual</a:t>
            </a:r>
            <a:r>
              <a:rPr lang="en-US" altLang="ko-KR" sz="1200" b="1" baseline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Information Processing</a:t>
            </a:r>
            <a:r>
              <a:rPr lang="en-US" altLang="ko-KR" sz="1200" b="1" baseline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Lab</a:t>
            </a:r>
            <a:endParaRPr lang="ko-KR" altLang="en-US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80904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2800" b="1" kern="1200" baseline="0">
          <a:solidFill>
            <a:schemeClr val="bg1"/>
          </a:solidFill>
          <a:latin typeface="+mj-ea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875127"/>
            <a:ext cx="7772400" cy="507831"/>
          </a:xfrm>
        </p:spPr>
        <p:txBody>
          <a:bodyPr/>
          <a:lstStyle/>
          <a:p>
            <a:pPr algn="r"/>
            <a:r>
              <a:rPr lang="en-US" altLang="ko-KR" sz="3000" dirty="0" smtClean="0"/>
              <a:t>Priority Queue &amp; Heap Sorting</a:t>
            </a:r>
            <a:endParaRPr lang="ko-KR" altLang="en-US" sz="3000" dirty="0"/>
          </a:p>
        </p:txBody>
      </p:sp>
      <p:sp>
        <p:nvSpPr>
          <p:cNvPr id="3" name="Subtitle 2"/>
          <p:cNvSpPr>
            <a:spLocks noGrp="1"/>
          </p:cNvSpPr>
          <p:nvPr/>
        </p:nvSpPr>
        <p:spPr>
          <a:xfrm>
            <a:off x="2895599" y="3492182"/>
            <a:ext cx="5556165" cy="3795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sz="2100" b="1" dirty="0" smtClean="0">
                <a:solidFill>
                  <a:schemeClr val="tx1"/>
                </a:solidFill>
              </a:rPr>
              <a:t>V2017117 </a:t>
            </a:r>
            <a:r>
              <a:rPr lang="ko-KR" altLang="en-US" sz="2100" b="1" dirty="0" smtClean="0">
                <a:solidFill>
                  <a:schemeClr val="tx1"/>
                </a:solidFill>
              </a:rPr>
              <a:t>강현민</a:t>
            </a:r>
            <a:endParaRPr lang="en-US" altLang="ko-KR" sz="2100" b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5347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092199"/>
            <a:ext cx="8686800" cy="5223635"/>
          </a:xfrm>
        </p:spPr>
        <p:txBody>
          <a:bodyPr>
            <a:normAutofit/>
          </a:bodyPr>
          <a:lstStyle/>
          <a:p>
            <a:endParaRPr lang="en-US" altLang="ko-KR" sz="1800" dirty="0" smtClean="0"/>
          </a:p>
          <a:p>
            <a:r>
              <a:rPr lang="ko-KR" altLang="en-US" dirty="0" smtClean="0"/>
              <a:t>마지막으로 </a:t>
            </a:r>
            <a:r>
              <a:rPr lang="en-US" altLang="ko-KR" dirty="0" smtClean="0"/>
              <a:t>7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20</a:t>
            </a:r>
            <a:r>
              <a:rPr lang="ko-KR" altLang="en-US" dirty="0" smtClean="0"/>
              <a:t>을 비교하여 </a:t>
            </a:r>
            <a:r>
              <a:rPr lang="en-US" altLang="ko-KR" dirty="0" smtClean="0"/>
              <a:t>7</a:t>
            </a:r>
            <a:r>
              <a:rPr lang="ko-KR" altLang="en-US" dirty="0" smtClean="0"/>
              <a:t>이 높으므로 비교를 중단 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이런 방식으로 우선순위 큐를 </a:t>
            </a:r>
            <a:r>
              <a:rPr lang="ko-KR" altLang="en-US" dirty="0" err="1" smtClean="0"/>
              <a:t>힙으로</a:t>
            </a:r>
            <a:r>
              <a:rPr lang="ko-KR" altLang="en-US" dirty="0" smtClean="0"/>
              <a:t> 구현이 가능하게 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배열</a:t>
            </a:r>
            <a:r>
              <a:rPr lang="en-US" altLang="ko-KR" dirty="0" smtClean="0"/>
              <a:t>(Array), </a:t>
            </a:r>
            <a:r>
              <a:rPr lang="ko-KR" altLang="en-US" dirty="0" smtClean="0"/>
              <a:t>연결리스트</a:t>
            </a:r>
            <a:r>
              <a:rPr lang="en-US" altLang="ko-KR" dirty="0" smtClean="0"/>
              <a:t>(Linked list)</a:t>
            </a:r>
            <a:r>
              <a:rPr lang="ko-KR" altLang="en-US" dirty="0" smtClean="0"/>
              <a:t>의 단점이 보안된 </a:t>
            </a:r>
            <a:r>
              <a:rPr lang="ko-KR" altLang="en-US" dirty="0" err="1" smtClean="0"/>
              <a:t>완전이진트리를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힙정렬을</a:t>
            </a:r>
            <a:r>
              <a:rPr lang="ko-KR" altLang="en-US" dirty="0" smtClean="0"/>
              <a:t> 이용 한 우선순위 큐를 구현한다</a:t>
            </a:r>
            <a:r>
              <a:rPr lang="en-US" altLang="ko-KR" dirty="0" smtClean="0"/>
              <a:t>.</a:t>
            </a:r>
            <a:endParaRPr lang="en-US" altLang="ko-KR" dirty="0" smtClean="0"/>
          </a:p>
        </p:txBody>
      </p:sp>
      <p:sp>
        <p:nvSpPr>
          <p:cNvPr id="4" name="Title Placeholder 1"/>
          <p:cNvSpPr txBox="1">
            <a:spLocks/>
          </p:cNvSpPr>
          <p:nvPr/>
        </p:nvSpPr>
        <p:spPr>
          <a:xfrm>
            <a:off x="237070" y="29639"/>
            <a:ext cx="8906930" cy="787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b="1" kern="1200" baseline="0">
                <a:solidFill>
                  <a:schemeClr val="bg1"/>
                </a:solidFill>
                <a:latin typeface="+mj-ea"/>
                <a:ea typeface="+mj-ea"/>
                <a:cs typeface="+mj-cs"/>
              </a:defRPr>
            </a:lvl1pPr>
          </a:lstStyle>
          <a:p>
            <a:r>
              <a:rPr lang="en-US" dirty="0" smtClean="0"/>
              <a:t>Priority Queue(</a:t>
            </a:r>
            <a:r>
              <a:rPr lang="ko-KR" altLang="en-US" dirty="0" smtClean="0"/>
              <a:t>우선순위 큐</a:t>
            </a:r>
            <a:r>
              <a:rPr lang="en-US" altLang="ko-KR" dirty="0" smtClean="0"/>
              <a:t>)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00050" y="1092199"/>
            <a:ext cx="69675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0000FF"/>
                </a:solidFill>
                <a:latin typeface="+mj-ea"/>
                <a:ea typeface="+mj-ea"/>
              </a:rPr>
              <a:t>Heap Sorting</a:t>
            </a:r>
            <a:endParaRPr lang="en-US" sz="1400" b="1" dirty="0">
              <a:solidFill>
                <a:srgbClr val="0000FF"/>
              </a:solidFill>
              <a:latin typeface="+mj-ea"/>
              <a:ea typeface="+mj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940" y="3196682"/>
            <a:ext cx="4151565" cy="295351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1269" y="3200637"/>
            <a:ext cx="4101646" cy="2895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378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092199"/>
            <a:ext cx="8686800" cy="5223635"/>
          </a:xfrm>
        </p:spPr>
        <p:txBody>
          <a:bodyPr>
            <a:normAutofit/>
          </a:bodyPr>
          <a:lstStyle/>
          <a:p>
            <a:endParaRPr lang="en-US" altLang="ko-KR" sz="1800" dirty="0" smtClean="0"/>
          </a:p>
          <a:p>
            <a:r>
              <a:rPr lang="en-US" altLang="ko-KR" dirty="0" smtClean="0"/>
              <a:t>Queue</a:t>
            </a:r>
            <a:r>
              <a:rPr lang="ko-KR" altLang="en-US" dirty="0" smtClean="0"/>
              <a:t>는 연산의 결과로 먼저 들어간 데이터가 먼저 나옴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r>
              <a:rPr lang="en-US" altLang="ko-KR" dirty="0" smtClean="0"/>
              <a:t>Priority Queue</a:t>
            </a:r>
            <a:r>
              <a:rPr lang="ko-KR" altLang="en-US" dirty="0" smtClean="0"/>
              <a:t>는 들어간 순서에 상관없이 우선순위가 높은 데이터가 먼저 나옴</a:t>
            </a:r>
            <a:r>
              <a:rPr lang="en-US" altLang="ko-KR" dirty="0" smtClean="0"/>
              <a:t>.</a:t>
            </a:r>
            <a:endParaRPr lang="en-US" altLang="ko-KR" dirty="0" smtClean="0"/>
          </a:p>
          <a:p>
            <a:r>
              <a:rPr lang="ko-KR" altLang="en-US" dirty="0" smtClean="0"/>
              <a:t>데이터를 근거로 우선순위를 판단</a:t>
            </a:r>
            <a:r>
              <a:rPr lang="en-US" altLang="ko-KR" dirty="0" smtClean="0"/>
              <a:t>, </a:t>
            </a:r>
            <a:r>
              <a:rPr lang="ko-KR" altLang="en-US" dirty="0" smtClean="0"/>
              <a:t>목적에 맞게 우선순위를 결정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우선순위 큐를 구현하는 방법</a:t>
            </a:r>
            <a:endParaRPr lang="en-US" altLang="ko-KR" dirty="0" smtClean="0"/>
          </a:p>
          <a:p>
            <a:pPr lvl="1"/>
            <a:r>
              <a:rPr lang="ko-KR" altLang="en-US" dirty="0"/>
              <a:t>배열을 기반으로 구현</a:t>
            </a:r>
          </a:p>
          <a:p>
            <a:pPr lvl="1"/>
            <a:r>
              <a:rPr lang="ko-KR" altLang="en-US" dirty="0"/>
              <a:t>연결리스트</a:t>
            </a:r>
            <a:r>
              <a:rPr lang="en-US" altLang="ko-KR" dirty="0"/>
              <a:t>(Linked List)</a:t>
            </a:r>
            <a:r>
              <a:rPr lang="ko-KR" altLang="en-US" dirty="0"/>
              <a:t>를 기반으로 구현</a:t>
            </a:r>
          </a:p>
          <a:p>
            <a:pPr lvl="1"/>
            <a:r>
              <a:rPr lang="ko-KR" altLang="en-US" dirty="0" err="1"/>
              <a:t>힙</a:t>
            </a:r>
            <a:r>
              <a:rPr lang="en-US" altLang="ko-KR" dirty="0"/>
              <a:t>(Heap)</a:t>
            </a:r>
            <a:r>
              <a:rPr lang="ko-KR" altLang="en-US" dirty="0"/>
              <a:t>을 이용하는 방법</a:t>
            </a:r>
          </a:p>
          <a:p>
            <a:r>
              <a:rPr lang="ko-KR" altLang="en-US" dirty="0" smtClean="0"/>
              <a:t>배열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데이터 삽입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삭제 시 데이터를 한 칸씩 당기거나 미는 연산을 하게 되며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삽입의 위치를 찾기 위해 배열에 저장된 모든 데이터와 비교를 해야 하는 단점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연결리스트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배열의 </a:t>
            </a:r>
            <a:r>
              <a:rPr lang="ko-KR" altLang="en-US" dirty="0" err="1" smtClean="0"/>
              <a:t>첫번</a:t>
            </a:r>
            <a:r>
              <a:rPr lang="ko-KR" altLang="en-US" dirty="0" smtClean="0"/>
              <a:t> 째 단점은 없지만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삽입의 위치를 찾기 위해서 </a:t>
            </a:r>
            <a:r>
              <a:rPr lang="ko-KR" altLang="en-US" dirty="0" err="1" smtClean="0"/>
              <a:t>첫번째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노드부터</a:t>
            </a:r>
            <a:r>
              <a:rPr lang="ko-KR" altLang="en-US" dirty="0" smtClean="0"/>
              <a:t> 시작해 마지막 </a:t>
            </a:r>
            <a:r>
              <a:rPr lang="ko-KR" altLang="en-US" dirty="0" err="1" smtClean="0"/>
              <a:t>노드까지</a:t>
            </a:r>
            <a:r>
              <a:rPr lang="ko-KR" altLang="en-US" dirty="0" smtClean="0"/>
              <a:t> 비교를 진행해야 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그래서 우선순위 큐는 주로 </a:t>
            </a:r>
            <a:r>
              <a:rPr lang="ko-KR" altLang="en-US" dirty="0" err="1" smtClean="0"/>
              <a:t>힙을</a:t>
            </a:r>
            <a:r>
              <a:rPr lang="ko-KR" altLang="en-US" dirty="0" smtClean="0"/>
              <a:t> 이용해 구현하는 것이 일반적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Title Placeholder 1"/>
          <p:cNvSpPr txBox="1">
            <a:spLocks/>
          </p:cNvSpPr>
          <p:nvPr/>
        </p:nvSpPr>
        <p:spPr>
          <a:xfrm>
            <a:off x="237070" y="29639"/>
            <a:ext cx="8906930" cy="787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b="1" kern="1200" baseline="0">
                <a:solidFill>
                  <a:schemeClr val="bg1"/>
                </a:solidFill>
                <a:latin typeface="+mj-ea"/>
                <a:ea typeface="+mj-ea"/>
                <a:cs typeface="+mj-cs"/>
              </a:defRPr>
            </a:lvl1pPr>
          </a:lstStyle>
          <a:p>
            <a:r>
              <a:rPr lang="en-US" dirty="0" smtClean="0"/>
              <a:t>Priority Queue(</a:t>
            </a:r>
            <a:r>
              <a:rPr lang="ko-KR" altLang="en-US" dirty="0" smtClean="0"/>
              <a:t>우선순위 큐</a:t>
            </a:r>
            <a:r>
              <a:rPr lang="en-US" altLang="ko-KR" dirty="0" smtClean="0"/>
              <a:t>)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00050" y="1092199"/>
            <a:ext cx="69675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 smtClean="0">
                <a:solidFill>
                  <a:srgbClr val="0000FF"/>
                </a:solidFill>
                <a:latin typeface="+mj-ea"/>
                <a:ea typeface="+mj-ea"/>
              </a:rPr>
              <a:t>Itroduction</a:t>
            </a:r>
            <a:endParaRPr lang="en-US" sz="1400" b="1" dirty="0">
              <a:solidFill>
                <a:srgbClr val="0000FF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99640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092199"/>
            <a:ext cx="8686800" cy="5223635"/>
          </a:xfrm>
        </p:spPr>
        <p:txBody>
          <a:bodyPr>
            <a:normAutofit/>
          </a:bodyPr>
          <a:lstStyle/>
          <a:p>
            <a:endParaRPr lang="en-US" altLang="ko-KR" sz="1800" dirty="0" smtClean="0"/>
          </a:p>
          <a:p>
            <a:r>
              <a:rPr lang="ko-KR" altLang="en-US" dirty="0" err="1" smtClean="0"/>
              <a:t>힙은</a:t>
            </a:r>
            <a:r>
              <a:rPr lang="ko-KR" altLang="en-US" dirty="0" smtClean="0"/>
              <a:t> 한 </a:t>
            </a:r>
            <a:r>
              <a:rPr lang="ko-KR" altLang="en-US" dirty="0" err="1" smtClean="0"/>
              <a:t>노드가</a:t>
            </a:r>
            <a:r>
              <a:rPr lang="ko-KR" altLang="en-US" dirty="0" smtClean="0"/>
              <a:t> 최대 두 개의 </a:t>
            </a:r>
            <a:r>
              <a:rPr lang="ko-KR" altLang="en-US" dirty="0" err="1" smtClean="0"/>
              <a:t>자식노드를</a:t>
            </a:r>
            <a:r>
              <a:rPr lang="ko-KR" altLang="en-US" dirty="0" smtClean="0"/>
              <a:t> 가지며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마지막 레벨을 제외한 모든 레벨에서 </a:t>
            </a:r>
            <a:r>
              <a:rPr lang="ko-KR" altLang="en-US" dirty="0" err="1" smtClean="0"/>
              <a:t>노드들이</a:t>
            </a:r>
            <a:r>
              <a:rPr lang="ko-KR" altLang="en-US" dirty="0" smtClean="0"/>
              <a:t> 꽉 채워진 </a:t>
            </a:r>
            <a:r>
              <a:rPr lang="ko-KR" altLang="en-US" dirty="0" err="1" smtClean="0"/>
              <a:t>완전이진트리</a:t>
            </a:r>
            <a:r>
              <a:rPr lang="en-US" altLang="ko-KR" dirty="0" smtClean="0"/>
              <a:t>(Complete binary tree)</a:t>
            </a:r>
            <a:r>
              <a:rPr lang="ko-KR" altLang="en-US" dirty="0" smtClean="0"/>
              <a:t>를 기본으로 한다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Title Placeholder 1"/>
          <p:cNvSpPr txBox="1">
            <a:spLocks/>
          </p:cNvSpPr>
          <p:nvPr/>
        </p:nvSpPr>
        <p:spPr>
          <a:xfrm>
            <a:off x="237070" y="29639"/>
            <a:ext cx="8906930" cy="787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b="1" kern="1200" baseline="0">
                <a:solidFill>
                  <a:schemeClr val="bg1"/>
                </a:solidFill>
                <a:latin typeface="+mj-ea"/>
                <a:ea typeface="+mj-ea"/>
                <a:cs typeface="+mj-cs"/>
              </a:defRPr>
            </a:lvl1pPr>
          </a:lstStyle>
          <a:p>
            <a:r>
              <a:rPr lang="en-US" dirty="0" smtClean="0"/>
              <a:t>Priority Queue(</a:t>
            </a:r>
            <a:r>
              <a:rPr lang="ko-KR" altLang="en-US" dirty="0" smtClean="0"/>
              <a:t>우선순위 큐</a:t>
            </a:r>
            <a:r>
              <a:rPr lang="en-US" altLang="ko-KR" dirty="0" smtClean="0"/>
              <a:t>)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00050" y="1092199"/>
            <a:ext cx="69675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0000FF"/>
                </a:solidFill>
                <a:latin typeface="+mj-ea"/>
                <a:ea typeface="+mj-ea"/>
              </a:rPr>
              <a:t>Heap</a:t>
            </a:r>
            <a:endParaRPr lang="en-US" sz="1400" b="1" dirty="0">
              <a:solidFill>
                <a:srgbClr val="0000FF"/>
              </a:solidFill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92948" y="5691192"/>
            <a:ext cx="18000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 smtClean="0">
                <a:solidFill>
                  <a:srgbClr val="0000FF"/>
                </a:solidFill>
                <a:latin typeface="+mj-ea"/>
              </a:rPr>
              <a:t>Complete binary tree</a:t>
            </a:r>
            <a:endParaRPr lang="en-US" altLang="ko-KR" sz="1100" b="1" dirty="0">
              <a:solidFill>
                <a:srgbClr val="0000FF"/>
              </a:solidFill>
              <a:latin typeface="+mj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6979" y="2288222"/>
            <a:ext cx="4772025" cy="353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46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092199"/>
            <a:ext cx="8686800" cy="5223635"/>
          </a:xfrm>
        </p:spPr>
        <p:txBody>
          <a:bodyPr>
            <a:normAutofit/>
          </a:bodyPr>
          <a:lstStyle/>
          <a:p>
            <a:endParaRPr lang="en-US" altLang="ko-KR" sz="1800" dirty="0" smtClean="0"/>
          </a:p>
          <a:p>
            <a:r>
              <a:rPr lang="ko-KR" altLang="en-US" dirty="0" err="1" smtClean="0"/>
              <a:t>힙을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기반으로한</a:t>
            </a:r>
            <a:r>
              <a:rPr lang="ko-KR" altLang="en-US" dirty="0" smtClean="0"/>
              <a:t> 우선순위 큐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힙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구조안에</a:t>
            </a:r>
            <a:r>
              <a:rPr lang="ko-KR" altLang="en-US" dirty="0" smtClean="0"/>
              <a:t> 잇는 숫자를 수선순위라고 하고 숫자가 작을수록 높다고 가정하자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아래와 같이 그림의 상황에서 </a:t>
            </a:r>
            <a:r>
              <a:rPr lang="en-US" altLang="ko-KR" dirty="0" smtClean="0"/>
              <a:t>2</a:t>
            </a:r>
            <a:r>
              <a:rPr lang="ko-KR" altLang="en-US" dirty="0" smtClean="0"/>
              <a:t>를 저장한다면 마지막 위치에 저장한다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Title Placeholder 1"/>
          <p:cNvSpPr txBox="1">
            <a:spLocks/>
          </p:cNvSpPr>
          <p:nvPr/>
        </p:nvSpPr>
        <p:spPr>
          <a:xfrm>
            <a:off x="237070" y="29639"/>
            <a:ext cx="8906930" cy="787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b="1" kern="1200" baseline="0">
                <a:solidFill>
                  <a:schemeClr val="bg1"/>
                </a:solidFill>
                <a:latin typeface="+mj-ea"/>
                <a:ea typeface="+mj-ea"/>
                <a:cs typeface="+mj-cs"/>
              </a:defRPr>
            </a:lvl1pPr>
          </a:lstStyle>
          <a:p>
            <a:r>
              <a:rPr lang="en-US" dirty="0" smtClean="0"/>
              <a:t>Priority Queue(</a:t>
            </a:r>
            <a:r>
              <a:rPr lang="ko-KR" altLang="en-US" dirty="0" smtClean="0"/>
              <a:t>우선순위 큐</a:t>
            </a:r>
            <a:r>
              <a:rPr lang="en-US" altLang="ko-KR" dirty="0" smtClean="0"/>
              <a:t>)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00050" y="1092199"/>
            <a:ext cx="69675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0000FF"/>
                </a:solidFill>
                <a:latin typeface="+mj-ea"/>
                <a:ea typeface="+mj-ea"/>
              </a:rPr>
              <a:t>Heap Sorting</a:t>
            </a:r>
            <a:endParaRPr lang="en-US" sz="1400" b="1" dirty="0">
              <a:solidFill>
                <a:srgbClr val="0000FF"/>
              </a:solidFill>
              <a:latin typeface="+mj-ea"/>
              <a:ea typeface="+mj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5493" y="2617068"/>
            <a:ext cx="4611061" cy="3698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859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092199"/>
            <a:ext cx="8686800" cy="5223635"/>
          </a:xfrm>
        </p:spPr>
        <p:txBody>
          <a:bodyPr>
            <a:normAutofit/>
          </a:bodyPr>
          <a:lstStyle/>
          <a:p>
            <a:endParaRPr lang="en-US" altLang="ko-KR" sz="1800" dirty="0" smtClean="0"/>
          </a:p>
          <a:p>
            <a:r>
              <a:rPr lang="ko-KR" altLang="en-US" dirty="0" smtClean="0"/>
              <a:t>그리고 부모 </a:t>
            </a:r>
            <a:r>
              <a:rPr lang="ko-KR" altLang="en-US" dirty="0" err="1" smtClean="0"/>
              <a:t>노드와</a:t>
            </a:r>
            <a:r>
              <a:rPr lang="ko-KR" altLang="en-US" dirty="0" smtClean="0"/>
              <a:t> 우선순위를 비교하여 위치가 바뀌어야 하는지를 판단한다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2</a:t>
            </a:r>
            <a:r>
              <a:rPr lang="ko-KR" altLang="en-US" dirty="0" smtClean="0"/>
              <a:t>의 부모 </a:t>
            </a:r>
            <a:r>
              <a:rPr lang="ko-KR" altLang="en-US" dirty="0" err="1" smtClean="0"/>
              <a:t>노드인</a:t>
            </a:r>
            <a:r>
              <a:rPr lang="ko-KR" altLang="en-US" dirty="0" smtClean="0"/>
              <a:t> </a:t>
            </a:r>
            <a:r>
              <a:rPr lang="en-US" altLang="ko-KR" dirty="0" smtClean="0"/>
              <a:t>7</a:t>
            </a:r>
            <a:r>
              <a:rPr lang="ko-KR" altLang="en-US" dirty="0" smtClean="0"/>
              <a:t>과 비교</a:t>
            </a:r>
            <a:r>
              <a:rPr lang="ko-KR" altLang="en-US" dirty="0" smtClean="0"/>
              <a:t>하여 </a:t>
            </a:r>
            <a:r>
              <a:rPr lang="ko-KR" altLang="en-US" dirty="0" err="1" smtClean="0"/>
              <a:t>스왑</a:t>
            </a:r>
            <a:r>
              <a:rPr lang="ko-KR" altLang="en-US" dirty="0" smtClean="0"/>
              <a:t> 해준다</a:t>
            </a:r>
            <a:r>
              <a:rPr lang="en-US" altLang="ko-KR" dirty="0" smtClean="0"/>
              <a:t>.</a:t>
            </a:r>
            <a:endParaRPr lang="en-US" altLang="ko-KR" dirty="0" smtClean="0"/>
          </a:p>
        </p:txBody>
      </p:sp>
      <p:sp>
        <p:nvSpPr>
          <p:cNvPr id="4" name="Title Placeholder 1"/>
          <p:cNvSpPr txBox="1">
            <a:spLocks/>
          </p:cNvSpPr>
          <p:nvPr/>
        </p:nvSpPr>
        <p:spPr>
          <a:xfrm>
            <a:off x="237070" y="29639"/>
            <a:ext cx="8906930" cy="787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b="1" kern="1200" baseline="0">
                <a:solidFill>
                  <a:schemeClr val="bg1"/>
                </a:solidFill>
                <a:latin typeface="+mj-ea"/>
                <a:ea typeface="+mj-ea"/>
                <a:cs typeface="+mj-cs"/>
              </a:defRPr>
            </a:lvl1pPr>
          </a:lstStyle>
          <a:p>
            <a:r>
              <a:rPr lang="en-US" dirty="0" smtClean="0"/>
              <a:t>Priority Queue(</a:t>
            </a:r>
            <a:r>
              <a:rPr lang="ko-KR" altLang="en-US" dirty="0" smtClean="0"/>
              <a:t>우선순위 큐</a:t>
            </a:r>
            <a:r>
              <a:rPr lang="en-US" altLang="ko-KR" dirty="0" smtClean="0"/>
              <a:t>)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00050" y="1092199"/>
            <a:ext cx="69675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0000FF"/>
                </a:solidFill>
                <a:latin typeface="+mj-ea"/>
                <a:ea typeface="+mj-ea"/>
              </a:rPr>
              <a:t>Heap Sorting</a:t>
            </a:r>
            <a:endParaRPr lang="en-US" sz="1400" b="1" dirty="0">
              <a:solidFill>
                <a:srgbClr val="0000FF"/>
              </a:solidFill>
              <a:latin typeface="+mj-ea"/>
              <a:ea typeface="+mj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8504" y="2477259"/>
            <a:ext cx="4438650" cy="353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639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092199"/>
            <a:ext cx="8686800" cy="5223635"/>
          </a:xfrm>
        </p:spPr>
        <p:txBody>
          <a:bodyPr>
            <a:normAutofit/>
          </a:bodyPr>
          <a:lstStyle/>
          <a:p>
            <a:endParaRPr lang="en-US" altLang="ko-KR" sz="1800" dirty="0" smtClean="0"/>
          </a:p>
          <a:p>
            <a:r>
              <a:rPr lang="en-US" altLang="ko-KR" dirty="0" smtClean="0"/>
              <a:t>2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7</a:t>
            </a:r>
            <a:r>
              <a:rPr lang="ko-KR" altLang="en-US" dirty="0" smtClean="0"/>
              <a:t>을 비교 후 </a:t>
            </a:r>
            <a:r>
              <a:rPr lang="ko-KR" altLang="en-US" dirty="0" err="1" smtClean="0"/>
              <a:t>스왑한</a:t>
            </a:r>
            <a:r>
              <a:rPr lang="ko-KR" altLang="en-US" dirty="0" smtClean="0"/>
              <a:t> 후에 다시 </a:t>
            </a:r>
            <a:r>
              <a:rPr lang="ko-KR" altLang="en-US" dirty="0" err="1" smtClean="0"/>
              <a:t>부모노드인</a:t>
            </a:r>
            <a:r>
              <a:rPr lang="ko-KR" altLang="en-US" dirty="0" smtClean="0"/>
              <a:t> </a:t>
            </a:r>
            <a:r>
              <a:rPr lang="en-US" altLang="ko-KR" dirty="0" smtClean="0"/>
              <a:t>3</a:t>
            </a:r>
            <a:r>
              <a:rPr lang="ko-KR" altLang="en-US" dirty="0" err="1" smtClean="0"/>
              <a:t>과비교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다시 </a:t>
            </a:r>
            <a:r>
              <a:rPr lang="en-US" altLang="ko-KR" dirty="0" smtClean="0"/>
              <a:t>2</a:t>
            </a:r>
            <a:r>
              <a:rPr lang="ko-KR" altLang="en-US" dirty="0" smtClean="0"/>
              <a:t>의 부모 </a:t>
            </a:r>
            <a:r>
              <a:rPr lang="ko-KR" altLang="en-US" dirty="0" err="1" smtClean="0"/>
              <a:t>노드인</a:t>
            </a:r>
            <a:r>
              <a:rPr lang="ko-KR" altLang="en-US" dirty="0" smtClean="0"/>
              <a:t> </a:t>
            </a:r>
            <a:r>
              <a:rPr lang="en-US" altLang="ko-KR" dirty="0" smtClean="0"/>
              <a:t>1</a:t>
            </a:r>
            <a:r>
              <a:rPr lang="ko-KR" altLang="en-US" dirty="0" smtClean="0"/>
              <a:t>과 비교하여 부모 </a:t>
            </a:r>
            <a:r>
              <a:rPr lang="ko-KR" altLang="en-US" dirty="0" err="1" smtClean="0"/>
              <a:t>노드가</a:t>
            </a:r>
            <a:r>
              <a:rPr lang="ko-KR" altLang="en-US" dirty="0" smtClean="0"/>
              <a:t> 우선순위가 높으니 종료한다</a:t>
            </a:r>
            <a:r>
              <a:rPr lang="en-US" altLang="ko-KR" dirty="0" smtClean="0"/>
              <a:t>.</a:t>
            </a:r>
            <a:endParaRPr lang="en-US" altLang="ko-KR" dirty="0" smtClean="0"/>
          </a:p>
        </p:txBody>
      </p:sp>
      <p:sp>
        <p:nvSpPr>
          <p:cNvPr id="4" name="Title Placeholder 1"/>
          <p:cNvSpPr txBox="1">
            <a:spLocks/>
          </p:cNvSpPr>
          <p:nvPr/>
        </p:nvSpPr>
        <p:spPr>
          <a:xfrm>
            <a:off x="237070" y="29639"/>
            <a:ext cx="8906930" cy="787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b="1" kern="1200" baseline="0">
                <a:solidFill>
                  <a:schemeClr val="bg1"/>
                </a:solidFill>
                <a:latin typeface="+mj-ea"/>
                <a:ea typeface="+mj-ea"/>
                <a:cs typeface="+mj-cs"/>
              </a:defRPr>
            </a:lvl1pPr>
          </a:lstStyle>
          <a:p>
            <a:r>
              <a:rPr lang="en-US" dirty="0" smtClean="0"/>
              <a:t>Priority Queue(</a:t>
            </a:r>
            <a:r>
              <a:rPr lang="ko-KR" altLang="en-US" dirty="0" smtClean="0"/>
              <a:t>우선순위 큐</a:t>
            </a:r>
            <a:r>
              <a:rPr lang="en-US" altLang="ko-KR" dirty="0" smtClean="0"/>
              <a:t>)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00050" y="1092199"/>
            <a:ext cx="69675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0000FF"/>
                </a:solidFill>
                <a:latin typeface="+mj-ea"/>
                <a:ea typeface="+mj-ea"/>
              </a:rPr>
              <a:t>Heap Sorting</a:t>
            </a:r>
            <a:endParaRPr lang="en-US" sz="1400" b="1" dirty="0">
              <a:solidFill>
                <a:srgbClr val="0000FF"/>
              </a:solidFill>
              <a:latin typeface="+mj-ea"/>
              <a:ea typeface="+mj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885" y="2484186"/>
            <a:ext cx="3884565" cy="308431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1801" y="2484186"/>
            <a:ext cx="3842885" cy="3009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811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092199"/>
            <a:ext cx="8686800" cy="5223635"/>
          </a:xfrm>
        </p:spPr>
        <p:txBody>
          <a:bodyPr>
            <a:normAutofit/>
          </a:bodyPr>
          <a:lstStyle/>
          <a:p>
            <a:endParaRPr lang="en-US" altLang="ko-KR" sz="1800" dirty="0" smtClean="0"/>
          </a:p>
          <a:p>
            <a:r>
              <a:rPr lang="ko-KR" altLang="en-US" dirty="0" smtClean="0"/>
              <a:t>우선순위 큐의 삭제 는 가장 높은 우선순위의 데이터 삭제를 의미 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아래 그림과 같이 데이터가 삭제되면 다시 </a:t>
            </a:r>
            <a:r>
              <a:rPr lang="ko-KR" altLang="en-US" dirty="0" err="1" smtClean="0"/>
              <a:t>루트노드를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채워야한다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Title Placeholder 1"/>
          <p:cNvSpPr txBox="1">
            <a:spLocks/>
          </p:cNvSpPr>
          <p:nvPr/>
        </p:nvSpPr>
        <p:spPr>
          <a:xfrm>
            <a:off x="237070" y="29639"/>
            <a:ext cx="8906930" cy="787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b="1" kern="1200" baseline="0">
                <a:solidFill>
                  <a:schemeClr val="bg1"/>
                </a:solidFill>
                <a:latin typeface="+mj-ea"/>
                <a:ea typeface="+mj-ea"/>
                <a:cs typeface="+mj-cs"/>
              </a:defRPr>
            </a:lvl1pPr>
          </a:lstStyle>
          <a:p>
            <a:r>
              <a:rPr lang="en-US" dirty="0" smtClean="0"/>
              <a:t>Priority Queue(</a:t>
            </a:r>
            <a:r>
              <a:rPr lang="ko-KR" altLang="en-US" dirty="0" smtClean="0"/>
              <a:t>우선순위 큐</a:t>
            </a:r>
            <a:r>
              <a:rPr lang="en-US" altLang="ko-KR" dirty="0" smtClean="0"/>
              <a:t>)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00050" y="1092199"/>
            <a:ext cx="69675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0000FF"/>
                </a:solidFill>
                <a:latin typeface="+mj-ea"/>
                <a:ea typeface="+mj-ea"/>
              </a:rPr>
              <a:t>Heap Sorting</a:t>
            </a:r>
            <a:endParaRPr lang="en-US" sz="1400" b="1" dirty="0">
              <a:solidFill>
                <a:srgbClr val="0000FF"/>
              </a:solidFill>
              <a:latin typeface="+mj-ea"/>
              <a:ea typeface="+mj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453" y="2523070"/>
            <a:ext cx="4324350" cy="337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79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092199"/>
            <a:ext cx="8686800" cy="5223635"/>
          </a:xfrm>
        </p:spPr>
        <p:txBody>
          <a:bodyPr>
            <a:normAutofit/>
          </a:bodyPr>
          <a:lstStyle/>
          <a:p>
            <a:endParaRPr lang="en-US" altLang="ko-KR" sz="1800" dirty="0" smtClean="0"/>
          </a:p>
          <a:p>
            <a:r>
              <a:rPr lang="ko-KR" altLang="en-US" dirty="0" smtClean="0"/>
              <a:t>먼저 마지막 </a:t>
            </a:r>
            <a:r>
              <a:rPr lang="ko-KR" altLang="en-US" dirty="0" err="1" smtClean="0"/>
              <a:t>노드를</a:t>
            </a:r>
            <a:r>
              <a:rPr lang="ko-KR" altLang="en-US" dirty="0" smtClean="0"/>
              <a:t> 루트 </a:t>
            </a:r>
            <a:r>
              <a:rPr lang="ko-KR" altLang="en-US" dirty="0" err="1" smtClean="0"/>
              <a:t>노드로</a:t>
            </a:r>
            <a:r>
              <a:rPr lang="ko-KR" altLang="en-US" dirty="0" smtClean="0"/>
              <a:t> 이동 시킨 뒤 자식 </a:t>
            </a:r>
            <a:r>
              <a:rPr lang="ko-KR" altLang="en-US" dirty="0" err="1" smtClean="0"/>
              <a:t>노드와의</a:t>
            </a:r>
            <a:r>
              <a:rPr lang="ko-KR" altLang="en-US" dirty="0" smtClean="0"/>
              <a:t> 비교를 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계속해서 </a:t>
            </a:r>
            <a:r>
              <a:rPr lang="ko-KR" altLang="en-US" dirty="0" err="1" smtClean="0"/>
              <a:t>자식노드와</a:t>
            </a:r>
            <a:r>
              <a:rPr lang="ko-KR" altLang="en-US" dirty="0" smtClean="0"/>
              <a:t> 비교를 통해 제자리를 찾아가면 된다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Title Placeholder 1"/>
          <p:cNvSpPr txBox="1">
            <a:spLocks/>
          </p:cNvSpPr>
          <p:nvPr/>
        </p:nvSpPr>
        <p:spPr>
          <a:xfrm>
            <a:off x="237070" y="29639"/>
            <a:ext cx="8906930" cy="787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b="1" kern="1200" baseline="0">
                <a:solidFill>
                  <a:schemeClr val="bg1"/>
                </a:solidFill>
                <a:latin typeface="+mj-ea"/>
                <a:ea typeface="+mj-ea"/>
                <a:cs typeface="+mj-cs"/>
              </a:defRPr>
            </a:lvl1pPr>
          </a:lstStyle>
          <a:p>
            <a:r>
              <a:rPr lang="en-US" dirty="0" smtClean="0"/>
              <a:t>Priority Queue(</a:t>
            </a:r>
            <a:r>
              <a:rPr lang="ko-KR" altLang="en-US" dirty="0" smtClean="0"/>
              <a:t>우선순위 큐</a:t>
            </a:r>
            <a:r>
              <a:rPr lang="en-US" altLang="ko-KR" dirty="0" smtClean="0"/>
              <a:t>)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00050" y="1092199"/>
            <a:ext cx="69675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0000FF"/>
                </a:solidFill>
                <a:latin typeface="+mj-ea"/>
                <a:ea typeface="+mj-ea"/>
              </a:rPr>
              <a:t>Heap Sorting</a:t>
            </a:r>
            <a:endParaRPr lang="en-US" sz="1400" b="1" dirty="0">
              <a:solidFill>
                <a:srgbClr val="0000FF"/>
              </a:solidFill>
              <a:latin typeface="+mj-ea"/>
              <a:ea typeface="+mj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0459" y="2436892"/>
            <a:ext cx="4543425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893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092199"/>
            <a:ext cx="8686800" cy="5223635"/>
          </a:xfrm>
        </p:spPr>
        <p:txBody>
          <a:bodyPr>
            <a:normAutofit/>
          </a:bodyPr>
          <a:lstStyle/>
          <a:p>
            <a:endParaRPr lang="en-US" altLang="ko-KR" sz="1800" dirty="0" smtClean="0"/>
          </a:p>
          <a:p>
            <a:r>
              <a:rPr lang="ko-KR" altLang="en-US" dirty="0" smtClean="0"/>
              <a:t>자식 </a:t>
            </a:r>
            <a:r>
              <a:rPr lang="ko-KR" altLang="en-US" dirty="0" err="1" smtClean="0"/>
              <a:t>노드와</a:t>
            </a:r>
            <a:r>
              <a:rPr lang="ko-KR" altLang="en-US" dirty="0" smtClean="0"/>
              <a:t> 교환할 때 가장 높은 우선순위를 가지는 </a:t>
            </a:r>
            <a:r>
              <a:rPr lang="ko-KR" altLang="en-US" dirty="0" err="1" smtClean="0"/>
              <a:t>노드와</a:t>
            </a:r>
            <a:r>
              <a:rPr lang="ko-KR" altLang="en-US" dirty="0" smtClean="0"/>
              <a:t> 교환해야 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아래 그림과 같이 </a:t>
            </a:r>
            <a:r>
              <a:rPr lang="en-US" altLang="ko-KR" dirty="0" smtClean="0"/>
              <a:t>2, 6</a:t>
            </a:r>
            <a:r>
              <a:rPr lang="ko-KR" altLang="en-US" dirty="0" smtClean="0"/>
              <a:t>중 우선순위가 높은 </a:t>
            </a:r>
            <a:r>
              <a:rPr lang="en-US" altLang="ko-KR" dirty="0" smtClean="0"/>
              <a:t>2</a:t>
            </a:r>
            <a:r>
              <a:rPr lang="ko-KR" altLang="en-US" dirty="0" smtClean="0"/>
              <a:t>와 교환한다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계속해서 </a:t>
            </a:r>
            <a:r>
              <a:rPr lang="en-US" altLang="ko-KR" dirty="0" smtClean="0"/>
              <a:t>7</a:t>
            </a:r>
            <a:r>
              <a:rPr lang="ko-KR" altLang="en-US" dirty="0" smtClean="0"/>
              <a:t>을 </a:t>
            </a:r>
            <a:r>
              <a:rPr lang="en-US" altLang="ko-KR" dirty="0" smtClean="0"/>
              <a:t>3, 9</a:t>
            </a:r>
            <a:r>
              <a:rPr lang="ko-KR" altLang="en-US" dirty="0" smtClean="0"/>
              <a:t>와 비교하여 우선순위가 높은 </a:t>
            </a:r>
            <a:r>
              <a:rPr lang="en-US" altLang="ko-KR" dirty="0" smtClean="0"/>
              <a:t>3</a:t>
            </a:r>
            <a:r>
              <a:rPr lang="ko-KR" altLang="en-US" dirty="0" smtClean="0"/>
              <a:t>과 교환한다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Title Placeholder 1"/>
          <p:cNvSpPr txBox="1">
            <a:spLocks/>
          </p:cNvSpPr>
          <p:nvPr/>
        </p:nvSpPr>
        <p:spPr>
          <a:xfrm>
            <a:off x="237070" y="29639"/>
            <a:ext cx="8906930" cy="787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b="1" kern="1200" baseline="0">
                <a:solidFill>
                  <a:schemeClr val="bg1"/>
                </a:solidFill>
                <a:latin typeface="+mj-ea"/>
                <a:ea typeface="+mj-ea"/>
                <a:cs typeface="+mj-cs"/>
              </a:defRPr>
            </a:lvl1pPr>
          </a:lstStyle>
          <a:p>
            <a:r>
              <a:rPr lang="en-US" dirty="0" smtClean="0"/>
              <a:t>Priority Queue(</a:t>
            </a:r>
            <a:r>
              <a:rPr lang="ko-KR" altLang="en-US" dirty="0" smtClean="0"/>
              <a:t>우선순위 큐</a:t>
            </a:r>
            <a:r>
              <a:rPr lang="en-US" altLang="ko-KR" dirty="0" smtClean="0"/>
              <a:t>)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00050" y="1092199"/>
            <a:ext cx="69675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0000FF"/>
                </a:solidFill>
                <a:latin typeface="+mj-ea"/>
                <a:ea typeface="+mj-ea"/>
              </a:rPr>
              <a:t>Heap Sorting</a:t>
            </a:r>
            <a:endParaRPr lang="en-US" sz="1400" b="1" dirty="0">
              <a:solidFill>
                <a:srgbClr val="0000FF"/>
              </a:solidFill>
              <a:latin typeface="+mj-ea"/>
              <a:ea typeface="+mj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4519" y="2696334"/>
            <a:ext cx="4791075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966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28575"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16074</TotalTime>
  <Words>427</Words>
  <Application>Microsoft Office PowerPoint</Application>
  <PresentationFormat>화면 슬라이드 쇼(4:3)</PresentationFormat>
  <Paragraphs>67</Paragraphs>
  <Slides>10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맑은 고딕</vt:lpstr>
      <vt:lpstr>Arial</vt:lpstr>
      <vt:lpstr>Calibri</vt:lpstr>
      <vt:lpstr>Office Theme</vt:lpstr>
      <vt:lpstr>Priority Queue &amp; Heap Sorting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Vision Project on Android</dc:title>
  <dc:creator>안형학</dc:creator>
  <cp:lastModifiedBy>강 현민</cp:lastModifiedBy>
  <cp:revision>2410</cp:revision>
  <dcterms:created xsi:type="dcterms:W3CDTF">2015-10-15T00:09:48Z</dcterms:created>
  <dcterms:modified xsi:type="dcterms:W3CDTF">2018-05-02T06:33:22Z</dcterms:modified>
</cp:coreProperties>
</file>