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4" r:id="rId3"/>
    <p:sldId id="271" r:id="rId4"/>
    <p:sldId id="272" r:id="rId5"/>
    <p:sldId id="274" r:id="rId6"/>
    <p:sldId id="275" r:id="rId7"/>
    <p:sldId id="276" r:id="rId8"/>
    <p:sldId id="311" r:id="rId9"/>
    <p:sldId id="318" r:id="rId10"/>
    <p:sldId id="279" r:id="rId11"/>
    <p:sldId id="312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8" y="-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970BE-1C63-486E-9C00-8D2976676690}" type="datetimeFigureOut">
              <a:rPr lang="en-GB" smtClean="0"/>
              <a:t>13/03/17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48DD0E-D3CB-40A6-928A-047070AF6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1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9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  <a:defRPr lang="en-GB" sz="4400" kern="1200" dirty="0">
                <a:solidFill>
                  <a:prstClr val="black"/>
                </a:solidFill>
                <a:latin typeface="Open Sans Semibold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5767511"/>
            <a:ext cx="12043452" cy="1090489"/>
            <a:chOff x="0" y="5767511"/>
            <a:chExt cx="12043452" cy="109048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18" b="67132"/>
            <a:stretch/>
          </p:blipFill>
          <p:spPr>
            <a:xfrm>
              <a:off x="0" y="5810491"/>
              <a:ext cx="10741306" cy="10475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0202" y="5767511"/>
              <a:ext cx="1163250" cy="1038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5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91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91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859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9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09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2970BE-1C63-486E-9C00-8D2976676690}" type="datetimeFigureOut">
              <a:rPr lang="en-GB" smtClean="0"/>
              <a:t>13/03/17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48DD0E-D3CB-40A6-928A-047070AF6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1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075362" cy="4392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3932238" cy="37392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79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336" y="1825625"/>
            <a:ext cx="8017328" cy="359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767511"/>
            <a:ext cx="12043452" cy="1090489"/>
            <a:chOff x="0" y="5767511"/>
            <a:chExt cx="12043452" cy="109048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18" b="67132"/>
            <a:stretch/>
          </p:blipFill>
          <p:spPr>
            <a:xfrm>
              <a:off x="0" y="5810491"/>
              <a:ext cx="10741306" cy="10475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0202" y="5767511"/>
              <a:ext cx="1163250" cy="103840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0" y="5767511"/>
            <a:ext cx="12043452" cy="1090489"/>
            <a:chOff x="0" y="5767511"/>
            <a:chExt cx="12043452" cy="109048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18" b="67132"/>
            <a:stretch/>
          </p:blipFill>
          <p:spPr>
            <a:xfrm>
              <a:off x="0" y="5810491"/>
              <a:ext cx="10741306" cy="10475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0202" y="5767511"/>
              <a:ext cx="1163250" cy="1038406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0" y="5767511"/>
            <a:ext cx="12043452" cy="1090489"/>
            <a:chOff x="0" y="5767511"/>
            <a:chExt cx="12043452" cy="109048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18" b="67132"/>
            <a:stretch/>
          </p:blipFill>
          <p:spPr>
            <a:xfrm>
              <a:off x="0" y="5810491"/>
              <a:ext cx="10741306" cy="10475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0202" y="5767511"/>
              <a:ext cx="1163250" cy="1038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77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exampl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.scrapy.org/en/latest/intro/tutorial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bc.co.uk/robots.tx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rfc715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-requests.org/en/mas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/>
          <a:lstStyle/>
          <a:p>
            <a:r>
              <a:rPr lang="en-GB" sz="4400" dirty="0">
                <a:solidFill>
                  <a:prstClr val="black"/>
                </a:solidFill>
                <a:latin typeface="Open Sans Semibold"/>
                <a:sym typeface="Calibri"/>
              </a:rPr>
              <a:t>Fundamentals of Data Science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 and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5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1745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Page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scraping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HTML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tags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714500" y="1409700"/>
            <a:ext cx="8524875" cy="4787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HTML has a defined set of tags represented in the same format as XML, within a set of &lt;html&gt; tags.  For example</a:t>
            </a:r>
            <a:r>
              <a:rPr lang="en-GB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r>
              <a:rPr lang="en-GB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Links</a:t>
            </a:r>
            <a:r>
              <a:rPr lang="en-GB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&lt;a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href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=”</a:t>
            </a:r>
            <a:r>
              <a:rPr lang="en-GB" sz="20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hlinkClick r:id="rId2"/>
              </a:rPr>
              <a:t>http://example.com</a:t>
            </a:r>
            <a:r>
              <a:rPr lang="en-GB" sz="20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&gt;Click here&lt;/a&gt;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r>
              <a:rPr lang="en-GB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Paragraphs: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 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&lt;p&gt;Just some ordinary paragraph text&lt;/p&gt;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r>
              <a:rPr lang="en-GB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Image: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img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src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=“/picture.jpg” alt=“A picture” /&gt;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r>
              <a:rPr lang="en-GB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Table:</a:t>
            </a:r>
          </a:p>
          <a:p>
            <a:r>
              <a:rPr lang="en-GB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&lt;</a:t>
            </a:r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table&gt;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GB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GB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lang="en-GB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</a:t>
            </a:r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</a:t>
            </a:r>
            <a:r>
              <a:rPr lang="en-GB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&lt;</a:t>
            </a:r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td&gt;A table cell&lt;/td&gt;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</a:t>
            </a:r>
            <a:r>
              <a:rPr lang="en-GB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&lt;</a:t>
            </a:r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td&gt;And another on the same row&lt;/td&gt;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GB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&lt;/</a:t>
            </a:r>
            <a:r>
              <a:rPr lang="en-GB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</a:t>
            </a:r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&lt;/</a:t>
            </a:r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table&gt;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00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latin typeface="+mj-lt"/>
              </a:rPr>
              <a:t>Page Scraping with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0813" y="1690688"/>
            <a:ext cx="3354387" cy="823912"/>
          </a:xfrm>
        </p:spPr>
        <p:txBody>
          <a:bodyPr/>
          <a:lstStyle/>
          <a:p>
            <a:pPr marL="720">
              <a:buClr>
                <a:srgbClr val="000000"/>
              </a:buClr>
            </a:pPr>
            <a:r>
              <a:rPr lang="en-GB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Using Requests and Beautiful Soup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563" y="2800353"/>
            <a:ext cx="4873625" cy="2460625"/>
          </a:xfrm>
        </p:spPr>
        <p:txBody>
          <a:bodyPr/>
          <a:lstStyle/>
          <a:p>
            <a:pPr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html =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requests.get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(‘http://example.com/index.html’).text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soup =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BeautifulSoup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(html, ‘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lxml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’)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soup.find_all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(‘a’)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00" y="1370808"/>
            <a:ext cx="6869113" cy="823912"/>
          </a:xfrm>
        </p:spPr>
        <p:txBody>
          <a:bodyPr/>
          <a:lstStyle/>
          <a:p>
            <a:pPr marL="720">
              <a:buClr>
                <a:srgbClr val="000000"/>
              </a:buClr>
            </a:pPr>
            <a:r>
              <a:rPr lang="en-GB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Vs             Using </a:t>
            </a:r>
            <a:r>
              <a:rPr lang="en-GB" b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Scrapy</a:t>
            </a:r>
            <a:endParaRPr lang="en-GB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3325" y="2514600"/>
            <a:ext cx="4765675" cy="3248025"/>
          </a:xfrm>
        </p:spPr>
        <p:txBody>
          <a:bodyPr>
            <a:normAutofit/>
          </a:bodyPr>
          <a:lstStyle/>
          <a:p>
            <a:pPr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Scrapy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a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library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asynchronous scraping </a:t>
            </a: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automatisation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Create a class which inherits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scrapy.Spider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Give a list of URLs to start from and it will crawl from there!</a:t>
            </a:r>
          </a:p>
          <a:p>
            <a:pPr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 some instructions for how to use the responses </a:t>
            </a:r>
            <a:r>
              <a:rPr lang="en-GB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http://doc.scrapy.org/en/latest/intro/tutorial.html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0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Scraping – </a:t>
            </a:r>
            <a:r>
              <a:rPr lang="en-GB" dirty="0" smtClean="0"/>
              <a:t>robots.txt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720" indent="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Before scraping a website, a script should check for the file robots.txt inside the website root, e.g., </a:t>
            </a:r>
            <a:r>
              <a:rPr lang="en-GB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  <a:hlinkClick r:id="rId2"/>
              </a:rPr>
              <a:t>http://www.bbc.co.uk/robots.txt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A robots file will contain a series of rules for different bots saying where they are </a:t>
            </a:r>
            <a:r>
              <a:rPr lang="en-GB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not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 allowed to visit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Different bots might have different rules - * means all bots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If there is no robots.txt file, then it can be assumed that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/>
            </a:r>
            <a:b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</a:b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scraping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is allowed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720" indent="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The Robots protocol isn’t enforceable, so it is possible to just ignore it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This could get you blacklisted from a website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It is usually unethical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99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Scraping - </a:t>
            </a:r>
            <a:r>
              <a:rPr lang="en-GB" dirty="0" smtClean="0">
                <a:solidFill>
                  <a:srgbClr val="FF0000"/>
                </a:solidFill>
              </a:rPr>
              <a:t>Warning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may be legal consequences to scraping a website either with or without permission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of storing the information you scrape if you are not licensed to do so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should seek qualified legal advice before you use page scraping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Particularly if your business will rely up on the information gathered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1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collection and APIs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5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APIs - </a:t>
            </a:r>
            <a:r>
              <a:rPr lang="en-GB" dirty="0" smtClean="0"/>
              <a:t>Pitfalls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91" y="1825625"/>
            <a:ext cx="8053673" cy="3865874"/>
          </a:xfrm>
        </p:spPr>
        <p:txBody>
          <a:bodyPr>
            <a:normAutofit/>
          </a:bodyPr>
          <a:lstStyle/>
          <a:p>
            <a:pPr marL="720" indent="0">
              <a:lnSpc>
                <a:spcPts val="2300"/>
              </a:lnSpc>
              <a:spcAft>
                <a:spcPts val="1200"/>
              </a:spcAft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If available, an API should always be used,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/>
            </a:r>
            <a:b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</a:b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however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there are some disadvantages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lvl="1" indent="-227880">
              <a:lnSpc>
                <a:spcPts val="2300"/>
              </a:lnSpc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The data you want might not be available</a:t>
            </a: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ts val="2300"/>
              </a:lnSpc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Rate limits which make the data too slow to be useful</a:t>
            </a: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ts val="2300"/>
              </a:lnSpc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The cost of accessing the API can be prohibitive</a:t>
            </a: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ts val="2300"/>
              </a:lnSpc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The terms of use might not allow use of data for the purposes you want</a:t>
            </a: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ts val="2300"/>
              </a:lnSpc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The API might become obsolete</a:t>
            </a: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spcAft>
                <a:spcPts val="12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85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720" indent="0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JSON is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subset of JavaScript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, first defined by the Internet Engineering Task Force (IETF) in 2006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It is now a proposed standard, the current status of the document is at </a:t>
            </a:r>
            <a:r>
              <a:rPr lang="en-GB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  <a:hlinkClick r:id="rId2"/>
              </a:rPr>
              <a:t>https://tools.ietf.org/html/rfc7159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  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In addition to being commonly used for APIs, MongoDB (which we’ll look at later) uses BSON (Binary JSON) to store data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BSON is essentially JSON, but some extra features and optimisations to make access faster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None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JSON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represents data as unordered name/value pairs separated by colons.  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6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2613" y="225392"/>
            <a:ext cx="10515600" cy="1325563"/>
          </a:xfrm>
        </p:spPr>
        <p:txBody>
          <a:bodyPr/>
          <a:lstStyle/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JSON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syntax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0399" y="1295401"/>
            <a:ext cx="8017328" cy="4608480"/>
          </a:xfrm>
        </p:spPr>
        <p:txBody>
          <a:bodyPr>
            <a:normAutofit fontScale="77500" lnSpcReduction="20000"/>
          </a:bodyPr>
          <a:lstStyle/>
          <a:p>
            <a:pPr marL="720" indent="0">
              <a:lnSpc>
                <a:spcPct val="17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name and value are separated by colons “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ourier New"/>
              </a:rPr>
              <a:t>:”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6520" lvl="1" indent="0">
              <a:lnSpc>
                <a:spcPct val="17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{“key” : “value”}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17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Name/value pairs are separated by commas “,”</a:t>
            </a:r>
          </a:p>
          <a:p>
            <a:pPr marL="686520" lvl="1" indent="0">
              <a:lnSpc>
                <a:spcPct val="17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{“key” : “value”, “age” : 21}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17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Values can be a string, number,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boolean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null or array</a:t>
            </a:r>
          </a:p>
          <a:p>
            <a:pPr marL="686520" lvl="1" indent="0">
              <a:lnSpc>
                <a:spcPct val="17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{“age” : null, “info” : [1, 23.5, 7] }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17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include objects within an object e.g.,</a:t>
            </a:r>
          </a:p>
          <a:p>
            <a:pPr marL="686520" lvl="1" indent="0">
              <a:lnSpc>
                <a:spcPct val="170000"/>
              </a:lnSpc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  <a:ea typeface="Courier New"/>
              </a:rPr>
              <a:t>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{“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obj_key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” : {“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good_obj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” : true} }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29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1170" y="263440"/>
            <a:ext cx="111887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Example JSON </a:t>
            </a: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bject representing 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user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8080" y="1320800"/>
            <a:ext cx="10514880" cy="553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“user”: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{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“username”: “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bobbytables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”, “id”: 3452,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“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first_name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”: “Robert”,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“surname”: “Tables”,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“pets”: [“Callie”, “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Mittens”,“Ginger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”],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“over_18”: true,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“active”: false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}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},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19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288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XML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346200" y="1231900"/>
            <a:ext cx="9867900" cy="4791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XML represents data using a series of elements and attributes, often defined according to a schema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are placed between an opening and closing tag as follows: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charset="0"/>
                <a:ea typeface="Courier New" charset="0"/>
                <a:cs typeface="Courier New" charset="0"/>
              </a:rPr>
              <a:t>&lt;element1&gt;data goes here!&lt;/element1&gt;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charset="0"/>
              <a:ea typeface="Courier New" charset="0"/>
              <a:cs typeface="Courier New" charset="0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Alternatively, an item which is an attribute of another piece of data is stored like this: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charset="0"/>
                <a:ea typeface="Courier New" charset="0"/>
                <a:cs typeface="Courier New" charset="0"/>
              </a:rPr>
              <a:t>&lt;element2 id=“4455”&gt;More data!&lt;/element2&gt;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charset="0"/>
              <a:ea typeface="Courier New" charset="0"/>
              <a:cs typeface="Courier New" charset="0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Although usually data are enclosed by opening and closing tags, that is not essential, a tag can also be self-closing: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charset="0"/>
                <a:ea typeface="Courier New" charset="0"/>
                <a:cs typeface="Courier New" charset="0"/>
              </a:rPr>
              <a:t>&lt;element3 id=“9876” class=“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charset="0"/>
                <a:ea typeface="Courier New" charset="0"/>
                <a:cs typeface="Courier New" charset="0"/>
              </a:rPr>
              <a:t>simpleclass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charset="0"/>
                <a:ea typeface="Courier New" charset="0"/>
                <a:cs typeface="Courier New" charset="0"/>
              </a:rPr>
              <a:t>” value=“0” /&gt;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Example XML object representing a </a:t>
            </a:r>
            <a:r>
              <a:rPr lang="en-US" dirty="0" smtClean="0">
                <a:latin typeface="+mj-lt"/>
              </a:rPr>
              <a:t>user</a:t>
            </a:r>
            <a:br>
              <a:rPr lang="en-US" dirty="0" smtClean="0">
                <a:latin typeface="+mj-lt"/>
              </a:rPr>
            </a:br>
            <a:endParaRPr lang="en-GB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335" y="1276351"/>
            <a:ext cx="8742589" cy="41447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&lt;user id=“3452” username=“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bobbytables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”&gt;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&lt;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first_name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&gt;Robert&lt;/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first_name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&lt;surname&gt;Tables&lt;/surname&gt;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&lt;pets&gt;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&lt;pet&gt;Callie&lt;/pet&gt;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&lt;pet&gt;Mittens&lt;/pet&gt;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&lt;pet&gt;Ginger&lt;/pet&gt;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&lt;/pets&gt;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&lt;over_18&gt;true&lt;/over_18&gt;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&lt;active&gt;false&lt;/active&gt;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&lt;/user&gt;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91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</a:t>
            </a:r>
            <a:r>
              <a:rPr lang="en-GB" dirty="0" smtClean="0"/>
              <a:t>data </a:t>
            </a:r>
            <a:r>
              <a:rPr lang="en-GB" dirty="0"/>
              <a:t>– Page s</a:t>
            </a:r>
            <a:r>
              <a:rPr lang="en-GB" dirty="0" smtClean="0"/>
              <a:t>craping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20" indent="0">
              <a:lnSpc>
                <a:spcPct val="110000"/>
              </a:lnSpc>
              <a:spcAft>
                <a:spcPts val="600"/>
              </a:spcAft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Accessing a Web page is a form of RESTful API, in this case we are using GET to request a HTML Page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110000"/>
              </a:lnSpc>
              <a:spcAft>
                <a:spcPts val="600"/>
              </a:spcAft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HTML is a format similar to XML which browsers can understand so they know how to display the data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indent="0">
              <a:lnSpc>
                <a:spcPct val="110000"/>
              </a:lnSpc>
              <a:spcAft>
                <a:spcPts val="600"/>
              </a:spcAft>
              <a:buClr>
                <a:srgbClr val="000000"/>
              </a:buClr>
              <a:buNone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Visiting a Web page or series of pages can also be automated by a Web crawler or “bot”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A popular Python library for doing this is Python Requests, </a:t>
            </a:r>
            <a:r>
              <a:rPr lang="en-GB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  <a:hlinkClick r:id="rId2"/>
              </a:rPr>
              <a:t>http://docs.python-requests.org/en/master/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 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</a:rPr>
              <a:t>You would also need to use a similar library to access Web APIs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39185"/>
      </p:ext>
    </p:extLst>
  </p:cSld>
  <p:clrMapOvr>
    <a:masterClrMapping/>
  </p:clrMapOvr>
</p:sld>
</file>

<file path=ppt/theme/theme1.xml><?xml version="1.0" encoding="utf-8"?>
<a:theme xmlns:a="http://schemas.openxmlformats.org/drawingml/2006/main" name="D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S1" id="{374B59D9-63B7-447B-BCEC-079DDE09EED5}" vid="{FED66AB0-D8B5-435A-842F-46AB0F0CC5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DS1</Template>
  <TotalTime>4039</TotalTime>
  <Words>791</Words>
  <Application>Microsoft Macintosh PowerPoint</Application>
  <PresentationFormat>Custom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DS1</vt:lpstr>
      <vt:lpstr>Fundamentals of Data Science</vt:lpstr>
      <vt:lpstr>Data collection and APIs</vt:lpstr>
      <vt:lpstr>APIs - Pitfalls</vt:lpstr>
      <vt:lpstr>JSON</vt:lpstr>
      <vt:lpstr>JSON syntax</vt:lpstr>
      <vt:lpstr>PowerPoint Presentation</vt:lpstr>
      <vt:lpstr>PowerPoint Presentation</vt:lpstr>
      <vt:lpstr>Example XML object representing a user </vt:lpstr>
      <vt:lpstr>Getting data – Page scraping</vt:lpstr>
      <vt:lpstr>PowerPoint Presentation</vt:lpstr>
      <vt:lpstr>Page Scraping with Python</vt:lpstr>
      <vt:lpstr>Page Scraping – robots.txt</vt:lpstr>
      <vt:lpstr>Page Scraping - Warning</vt:lpstr>
    </vt:vector>
  </TitlesOfParts>
  <Company>SCCM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ml4c08</dc:creator>
  <cp:lastModifiedBy>Kate P Dickens</cp:lastModifiedBy>
  <cp:revision>55</cp:revision>
  <dcterms:created xsi:type="dcterms:W3CDTF">2016-09-23T08:26:56Z</dcterms:created>
  <dcterms:modified xsi:type="dcterms:W3CDTF">2017-03-13T09:21:35Z</dcterms:modified>
</cp:coreProperties>
</file>