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564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81" r:id="rId15"/>
    <p:sldId id="578" r:id="rId16"/>
    <p:sldId id="579" r:id="rId17"/>
    <p:sldId id="580" r:id="rId18"/>
  </p:sldIdLst>
  <p:sldSz cx="9906000" cy="6858000" type="A4"/>
  <p:notesSz cx="6797675" cy="9874250"/>
  <p:embeddedFontLst>
    <p:embeddedFont>
      <p:font typeface="맑은 고딕" pitchFamily="50" charset="-127"/>
      <p:regular r:id="rId21"/>
      <p:bold r:id="rId22"/>
    </p:embeddedFont>
    <p:embeddedFont>
      <p:font typeface="나눔고딕" charset="-127"/>
      <p:regular r:id="rId23"/>
      <p:bold r:id="rId24"/>
    </p:embeddedFont>
    <p:embeddedFont>
      <p:font typeface="Cambria Math" pitchFamily="18" charset="0"/>
      <p:regular r:id="rId25"/>
    </p:embeddedFont>
    <p:embeddedFont>
      <p:font typeface="HY각헤드라인M" charset="-127"/>
      <p:regular r:id="rId26"/>
    </p:embeddedFont>
    <p:embeddedFont>
      <p:font typeface="Palatino Linotype" pitchFamily="18" charset="0"/>
      <p:regular r:id="rId27"/>
      <p:bold r:id="rId28"/>
      <p:italic r:id="rId29"/>
      <p:boldItalic r:id="rId30"/>
    </p:embeddedFont>
    <p:embeddedFont>
      <p:font typeface="HY헤드라인M" pitchFamily="18" charset="-127"/>
      <p:regular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14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29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44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592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740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888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036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184" algn="l" defTabSz="914296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FF"/>
    <a:srgbClr val="FFFFFF"/>
    <a:srgbClr val="008000"/>
    <a:srgbClr val="993300"/>
    <a:srgbClr val="FF6600"/>
    <a:srgbClr val="FF3300"/>
    <a:srgbClr val="CC0000"/>
    <a:srgbClr val="EA157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1687" autoAdjust="0"/>
  </p:normalViewPr>
  <p:slideViewPr>
    <p:cSldViewPr showGuides="1">
      <p:cViewPr varScale="1">
        <p:scale>
          <a:sx n="116" d="100"/>
          <a:sy n="116" d="100"/>
        </p:scale>
        <p:origin x="-116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5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40"/>
    </p:cViewPr>
  </p:sorterViewPr>
  <p:notesViewPr>
    <p:cSldViewPr showGuides="1">
      <p:cViewPr varScale="1">
        <p:scale>
          <a:sx n="82" d="100"/>
          <a:sy n="82" d="100"/>
        </p:scale>
        <p:origin x="-391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57" cy="49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t" anchorCtr="0" compatLnSpc="1">
            <a:prstTxWarp prst="textNoShape">
              <a:avLst/>
            </a:prstTxWarp>
          </a:bodyPr>
          <a:lstStyle>
            <a:lvl1pPr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534" y="0"/>
            <a:ext cx="2946557" cy="49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t" anchorCtr="0" compatLnSpc="1">
            <a:prstTxWarp prst="textNoShape">
              <a:avLst/>
            </a:prstTxWarp>
          </a:bodyPr>
          <a:lstStyle>
            <a:lvl1pPr algn="r"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198"/>
            <a:ext cx="2946557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b" anchorCtr="0" compatLnSpc="1">
            <a:prstTxWarp prst="textNoShape">
              <a:avLst/>
            </a:prstTxWarp>
          </a:bodyPr>
          <a:lstStyle>
            <a:lvl1pPr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534" y="9379198"/>
            <a:ext cx="2946557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b" anchorCtr="0" compatLnSpc="1">
            <a:prstTxWarp prst="textNoShape">
              <a:avLst/>
            </a:prstTxWarp>
          </a:bodyPr>
          <a:lstStyle>
            <a:lvl1pPr algn="r"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F2EBE08-9205-400A-ACE3-C04C6AAD364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640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57" cy="49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t" anchorCtr="0" compatLnSpc="1">
            <a:prstTxWarp prst="textNoShape">
              <a:avLst/>
            </a:prstTxWarp>
          </a:bodyPr>
          <a:lstStyle>
            <a:lvl1pPr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534" y="0"/>
            <a:ext cx="2946557" cy="49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t" anchorCtr="0" compatLnSpc="1">
            <a:prstTxWarp prst="textNoShape">
              <a:avLst/>
            </a:prstTxWarp>
          </a:bodyPr>
          <a:lstStyle>
            <a:lvl1pPr algn="r"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2950"/>
            <a:ext cx="53482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10" y="4690388"/>
            <a:ext cx="5438456" cy="444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198"/>
            <a:ext cx="2946557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b" anchorCtr="0" compatLnSpc="1">
            <a:prstTxWarp prst="textNoShape">
              <a:avLst/>
            </a:prstTxWarp>
          </a:bodyPr>
          <a:lstStyle>
            <a:lvl1pPr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534" y="9379198"/>
            <a:ext cx="2946557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1" tIns="47456" rIns="94911" bIns="47456" numCol="1" anchor="b" anchorCtr="0" compatLnSpc="1">
            <a:prstTxWarp prst="textNoShape">
              <a:avLst/>
            </a:prstTxWarp>
          </a:bodyPr>
          <a:lstStyle>
            <a:lvl1pPr algn="r" defTabSz="950897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365CF0-C817-4367-95D3-5674AC8D9AE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416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14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29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44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59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>
            <a:spLocks noChangeArrowheads="1"/>
          </p:cNvSpPr>
          <p:nvPr userDrawn="1"/>
        </p:nvSpPr>
        <p:spPr bwMode="auto">
          <a:xfrm>
            <a:off x="200025" y="188640"/>
            <a:ext cx="7561288" cy="4464496"/>
          </a:xfrm>
          <a:prstGeom prst="rect">
            <a:avLst/>
          </a:prstGeom>
          <a:solidFill>
            <a:srgbClr val="26267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200026" y="6466215"/>
            <a:ext cx="9505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489" y="908720"/>
            <a:ext cx="6480720" cy="1325243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6497" y="2748161"/>
            <a:ext cx="6768752" cy="122413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부제목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"/>
            <a:ext cx="9361040" cy="54927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344489" y="620688"/>
            <a:ext cx="9361040" cy="5832501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309" y="2888177"/>
            <a:ext cx="9700692" cy="1362075"/>
          </a:xfrm>
        </p:spPr>
        <p:txBody>
          <a:bodyPr anchor="b"/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4528" y="4377085"/>
            <a:ext cx="9201472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 sz="1600" b="0"/>
            </a:lvl1pPr>
            <a:lvl2pPr marL="457148" indent="0">
              <a:buNone/>
              <a:defRPr sz="1800"/>
            </a:lvl2pPr>
            <a:lvl3pPr marL="914296" indent="0">
              <a:buNone/>
              <a:defRPr sz="1600"/>
            </a:lvl3pPr>
            <a:lvl4pPr marL="1371445" indent="0">
              <a:buNone/>
              <a:defRPr sz="1400"/>
            </a:lvl4pPr>
            <a:lvl5pPr marL="1828592" indent="0">
              <a:buNone/>
              <a:defRPr sz="1400"/>
            </a:lvl5pPr>
            <a:lvl6pPr marL="2285740" indent="0">
              <a:buNone/>
              <a:defRPr sz="1400"/>
            </a:lvl6pPr>
            <a:lvl7pPr marL="2742888" indent="0">
              <a:buNone/>
              <a:defRPr sz="1400"/>
            </a:lvl7pPr>
            <a:lvl8pPr marL="3200036" indent="0">
              <a:buNone/>
              <a:defRPr sz="1400"/>
            </a:lvl8pPr>
            <a:lvl9pPr marL="3657184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0" y="5589240"/>
            <a:ext cx="9906000" cy="126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990" tIns="46795" rIns="89990" bIns="4679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2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6"/>
          <a:stretch/>
        </p:blipFill>
        <p:spPr bwMode="auto">
          <a:xfrm>
            <a:off x="-3810" y="4301117"/>
            <a:ext cx="9906001" cy="7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52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011651" y="3075057"/>
            <a:ext cx="8523900" cy="707886"/>
            <a:chOff x="1188864" y="3316898"/>
            <a:chExt cx="8523900" cy="707886"/>
          </a:xfrm>
        </p:grpSpPr>
        <p:pic>
          <p:nvPicPr>
            <p:cNvPr id="3" name="Picture 4" descr="C:\Users\Jake\Desktop\dd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864" y="3336945"/>
              <a:ext cx="667792" cy="66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 userDrawn="1"/>
          </p:nvSpPr>
          <p:spPr>
            <a:xfrm>
              <a:off x="1602709" y="3386148"/>
              <a:ext cx="3525324" cy="5693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</a:rPr>
                <a:t>Dept. of Naval Architecture &amp; Ocean Engineering</a:t>
              </a:r>
            </a:p>
            <a:p>
              <a:pPr algn="ctr"/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</a:rPr>
                <a:t>Seoul National University</a:t>
              </a:r>
              <a:endParaRPr lang="ko-KR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880992" y="3316898"/>
              <a:ext cx="48317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C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omputer-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A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ided 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S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ystems and</a:t>
              </a:r>
              <a:b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</a:b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P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roduction 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E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ngineering 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R</a:t>
              </a:r>
              <a:r>
                <a:rPr kumimoji="1" lang="en-US" altLang="ko-KR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/>
                  <a:cs typeface="+mn-cs"/>
                </a:rPr>
                <a:t>esearch Lab.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모서리가 둥근 직사각형 5"/>
            <p:cNvSpPr/>
            <p:nvPr userDrawn="1"/>
          </p:nvSpPr>
          <p:spPr bwMode="auto">
            <a:xfrm>
              <a:off x="4866465" y="3386147"/>
              <a:ext cx="18000" cy="569388"/>
            </a:xfrm>
            <a:prstGeom prst="roundRect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  <a:alpha val="20000"/>
                  </a:schemeClr>
                </a:gs>
                <a:gs pos="0">
                  <a:schemeClr val="bg1">
                    <a:lumMod val="95000"/>
                    <a:alpha val="2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300" b="0" i="0" u="none" strike="noStrike" cap="none" normalizeH="0" baseline="0" dirty="0" smtClean="0">
                <a:ln>
                  <a:noFill/>
                </a:ln>
                <a:effectLst/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6"/>
          <a:stretch/>
        </p:blipFill>
        <p:spPr bwMode="auto">
          <a:xfrm>
            <a:off x="0" y="1"/>
            <a:ext cx="990600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"/>
            <a:ext cx="9361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747338" y="6576603"/>
            <a:ext cx="9652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6CA36C66-7C24-469E-B48E-304B572583A6}" type="slidenum">
              <a:rPr lang="en-US" altLang="ko-KR" sz="1200" b="1">
                <a:latin typeface="+mj-ea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12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344488" y="620688"/>
            <a:ext cx="9361040" cy="5760640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00026" y="6466215"/>
            <a:ext cx="9505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07" r:id="rId2"/>
    <p:sldLayoutId id="2147484519" r:id="rId3"/>
    <p:sldLayoutId id="214748451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500" b="1">
          <a:solidFill>
            <a:schemeClr val="bg1"/>
          </a:solidFill>
          <a:latin typeface="+mj-ea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148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각헤드라인M" pitchFamily="18" charset="-127"/>
          <a:ea typeface="HY각헤드라인M" pitchFamily="18" charset="-127"/>
        </a:defRPr>
      </a:lvl6pPr>
      <a:lvl7pPr marL="914296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각헤드라인M" pitchFamily="18" charset="-127"/>
          <a:ea typeface="HY각헤드라인M" pitchFamily="18" charset="-127"/>
        </a:defRPr>
      </a:lvl7pPr>
      <a:lvl8pPr marL="1371445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각헤드라인M" pitchFamily="18" charset="-127"/>
          <a:ea typeface="HY각헤드라인M" pitchFamily="18" charset="-127"/>
        </a:defRPr>
      </a:lvl8pPr>
      <a:lvl9pPr marL="1828592" algn="r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각헤드라인M" pitchFamily="18" charset="-127"/>
          <a:ea typeface="HY각헤드라인M" pitchFamily="18" charset="-127"/>
        </a:defRPr>
      </a:lvl9pPr>
    </p:titleStyle>
    <p:bodyStyle>
      <a:lvl1pPr marL="341274" indent="-341274" algn="l" rtl="0" eaLnBrk="0" fontAlgn="base" latinLnBrk="1" hangingPunct="0">
        <a:lnSpc>
          <a:spcPct val="120000"/>
        </a:lnSpc>
        <a:spcBef>
          <a:spcPts val="524"/>
        </a:spcBef>
        <a:spcAft>
          <a:spcPct val="0"/>
        </a:spcAft>
        <a:buClr>
          <a:srgbClr val="3333CC"/>
        </a:buClr>
        <a:buSzPct val="80000"/>
        <a:buFont typeface="Wingdings" panose="05000000000000000000" pitchFamily="2" charset="2"/>
        <a:buChar char="l"/>
        <a:defRPr kumimoji="1" lang="ko-KR" altLang="en-US" sz="2000" b="1" dirty="0" smtClean="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j-ea"/>
          <a:ea typeface="+mj-ea"/>
          <a:cs typeface="맑은 고딕" panose="020B0503020000020004" pitchFamily="50" charset="-127"/>
        </a:defRPr>
      </a:lvl1pPr>
      <a:lvl2pPr marL="539939" indent="-284131" algn="l" rtl="0" eaLnBrk="0" fontAlgn="base" latinLnBrk="1" hangingPunct="0">
        <a:lnSpc>
          <a:spcPct val="120000"/>
        </a:lnSpc>
        <a:spcBef>
          <a:spcPts val="438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u"/>
        <a:defRPr kumimoji="1" lang="ko-KR" altLang="en-US" sz="1600" b="0" dirty="0" smtClean="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j-ea"/>
          <a:ea typeface="+mj-ea"/>
          <a:cs typeface="맑은 고딕" panose="020B0503020000020004" pitchFamily="50" charset="-127"/>
        </a:defRPr>
      </a:lvl2pPr>
      <a:lvl3pPr marL="719918" indent="-230162" algn="l" rtl="0" eaLnBrk="0" fontAlgn="base" latinLnBrk="1" hangingPunct="0">
        <a:lnSpc>
          <a:spcPct val="120000"/>
        </a:lnSpc>
        <a:spcBef>
          <a:spcPts val="388"/>
        </a:spcBef>
        <a:spcAft>
          <a:spcPct val="0"/>
        </a:spcAft>
        <a:buFont typeface="Arial" charset="0"/>
        <a:buChar char="−"/>
        <a:defRPr kumimoji="1" lang="ko-KR" altLang="en-US" sz="1400" b="0" dirty="0" smtClean="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j-ea"/>
          <a:ea typeface="+mj-ea"/>
          <a:cs typeface="맑은 고딕" panose="020B0503020000020004" pitchFamily="50" charset="-127"/>
        </a:defRPr>
      </a:lvl3pPr>
      <a:lvl4pPr marL="899898" indent="-230162" algn="l" rtl="0" eaLnBrk="0" fontAlgn="base" latinLnBrk="1" hangingPunct="0">
        <a:lnSpc>
          <a:spcPct val="120000"/>
        </a:lnSpc>
        <a:spcBef>
          <a:spcPts val="338"/>
        </a:spcBef>
        <a:spcAft>
          <a:spcPct val="0"/>
        </a:spcAft>
        <a:buFont typeface="Arial" charset="0"/>
        <a:buChar char="»"/>
        <a:defRPr kumimoji="1" lang="ko-KR" altLang="en-US" sz="1200" b="0" dirty="0" smtClean="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j-ea"/>
          <a:ea typeface="+mj-ea"/>
          <a:cs typeface="맑은 고딕" panose="020B0503020000020004" pitchFamily="50" charset="-127"/>
        </a:defRPr>
      </a:lvl4pPr>
      <a:lvl5pPr marL="1079877" indent="-122224" algn="l" rtl="0" eaLnBrk="0" fontAlgn="base" latinLnBrk="1" hangingPunct="0">
        <a:lnSpc>
          <a:spcPct val="120000"/>
        </a:lnSpc>
        <a:spcBef>
          <a:spcPts val="338"/>
        </a:spcBef>
        <a:spcAft>
          <a:spcPct val="0"/>
        </a:spcAft>
        <a:buChar char="»"/>
        <a:defRPr kumimoji="1" lang="ko-KR" altLang="en-US" sz="1100" b="0" dirty="0" smtClean="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j-ea"/>
          <a:ea typeface="+mj-ea"/>
          <a:cs typeface="맑은 고딕" panose="020B0503020000020004" pitchFamily="50" charset="-127"/>
        </a:defRPr>
      </a:lvl5pPr>
      <a:lvl6pPr marL="2068278" indent="-88890" algn="l" rtl="0" fontAlgn="base" latinLnBrk="1">
        <a:spcBef>
          <a:spcPct val="1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525426" indent="-88890" algn="l" rtl="0" fontAlgn="base" latinLnBrk="1">
        <a:spcBef>
          <a:spcPct val="1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2982573" indent="-88890" algn="l" rtl="0" fontAlgn="base" latinLnBrk="1">
        <a:spcBef>
          <a:spcPct val="1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439721" indent="-88890" algn="l" rtl="0" fontAlgn="base" latinLnBrk="1">
        <a:spcBef>
          <a:spcPct val="1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4489" y="908720"/>
            <a:ext cx="6480720" cy="1325243"/>
          </a:xfrm>
        </p:spPr>
        <p:txBody>
          <a:bodyPr/>
          <a:lstStyle/>
          <a:p>
            <a:r>
              <a:rPr lang="en-US" altLang="ko-KR" sz="3200" dirty="0" smtClean="0">
                <a:latin typeface="맑은 고딕" panose="020B0503020000020004" pitchFamily="50" charset="-127"/>
              </a:rPr>
              <a:t>Hello! </a:t>
            </a:r>
            <a:r>
              <a:rPr lang="en-US" altLang="ko-KR" sz="3200" dirty="0" err="1" smtClean="0">
                <a:latin typeface="맑은 고딕" panose="020B0503020000020004" pitchFamily="50" charset="-127"/>
              </a:rPr>
              <a:t>Tensorflow</a:t>
            </a:r>
            <a:endParaRPr lang="ko-KR" altLang="en-US" sz="3200" dirty="0">
              <a:effectLst/>
              <a:latin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497" y="2420888"/>
            <a:ext cx="6768752" cy="824855"/>
          </a:xfrm>
        </p:spPr>
        <p:txBody>
          <a:bodyPr>
            <a:noAutofit/>
          </a:bodyPr>
          <a:lstStyle/>
          <a:p>
            <a:pPr marL="342861" indent="-342861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발표자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석영수 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707450" y="4301564"/>
            <a:ext cx="989351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algn="r"/>
            <a:r>
              <a:rPr lang="en-US" altLang="ko-KR" sz="1200" kern="0" dirty="0" smtClean="0">
                <a:solidFill>
                  <a:prstClr val="white"/>
                </a:solidFill>
                <a:latin typeface="+mj-ea"/>
                <a:ea typeface="+mj-ea"/>
              </a:rPr>
              <a:t>2017-12-09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72480" y="4725144"/>
            <a:ext cx="7488831" cy="612068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>
            <a:lvl1pPr marL="0" indent="0" algn="l" rtl="0" eaLnBrk="0" fontAlgn="base" latinLnBrk="1" hangingPunct="0">
              <a:lnSpc>
                <a:spcPct val="114000"/>
              </a:lnSpc>
              <a:spcBef>
                <a:spcPts val="525"/>
              </a:spcBef>
              <a:spcAft>
                <a:spcPct val="0"/>
              </a:spcAft>
              <a:buClr>
                <a:srgbClr val="3333CC"/>
              </a:buClr>
              <a:buSzPct val="80000"/>
              <a:buFontTx/>
              <a:buNone/>
              <a:defRPr kumimoji="1" lang="ko-KR" altLang="en-US" sz="2000" b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defRPr>
            </a:lvl1pPr>
            <a:lvl2pPr marL="540000" indent="-284163" algn="l" rtl="0" eaLnBrk="0" fontAlgn="base" latinLnBrk="1" hangingPunct="0">
              <a:lnSpc>
                <a:spcPct val="114000"/>
              </a:lnSpc>
              <a:spcBef>
                <a:spcPts val="438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 kumimoji="1" lang="ko-KR" altLang="en-US" sz="2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2pPr>
            <a:lvl3pPr marL="720000" indent="-230188" algn="l" rtl="0" eaLnBrk="0" fontAlgn="base" latinLnBrk="1" hangingPunct="0">
              <a:lnSpc>
                <a:spcPct val="114000"/>
              </a:lnSpc>
              <a:spcBef>
                <a:spcPts val="388"/>
              </a:spcBef>
              <a:spcAft>
                <a:spcPct val="0"/>
              </a:spcAft>
              <a:buFont typeface="Arial" charset="0"/>
              <a:buChar char="−"/>
              <a:defRPr kumimoji="1" lang="ko-KR" altLang="en-US" sz="18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3pPr>
            <a:lvl4pPr marL="900000" indent="-230188" algn="l" rtl="0" eaLnBrk="0" fontAlgn="base" latinLnBrk="1" hangingPunct="0">
              <a:lnSpc>
                <a:spcPct val="114000"/>
              </a:lnSpc>
              <a:spcBef>
                <a:spcPts val="338"/>
              </a:spcBef>
              <a:spcAft>
                <a:spcPct val="0"/>
              </a:spcAft>
              <a:buFont typeface="Arial" charset="0"/>
              <a:buChar char="»"/>
              <a:defRPr kumimoji="1" lang="ko-KR" altLang="en-US" sz="16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4pPr>
            <a:lvl5pPr marL="1080000" indent="-122238" algn="l" rtl="0" eaLnBrk="0" fontAlgn="base" latinLnBrk="1" hangingPunct="0">
              <a:lnSpc>
                <a:spcPct val="114000"/>
              </a:lnSpc>
              <a:spcBef>
                <a:spcPts val="338"/>
              </a:spcBef>
              <a:spcAft>
                <a:spcPct val="0"/>
              </a:spcAft>
              <a:buChar char="»"/>
              <a:defRPr kumimoji="1" lang="ko-KR" altLang="en-US" sz="14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5pPr>
            <a:lvl6pPr marL="20685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57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29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01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Clr>
                <a:schemeClr val="bg1"/>
              </a:buClr>
            </a:pPr>
            <a:endParaRPr lang="en-US" altLang="ko-KR" sz="1050" b="1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272480" y="5436312"/>
            <a:ext cx="7488831" cy="864096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>
            <a:lvl1pPr marL="0" indent="0" algn="l" rtl="0" eaLnBrk="0" fontAlgn="base" latinLnBrk="1" hangingPunct="0">
              <a:lnSpc>
                <a:spcPct val="114000"/>
              </a:lnSpc>
              <a:spcBef>
                <a:spcPts val="525"/>
              </a:spcBef>
              <a:spcAft>
                <a:spcPct val="0"/>
              </a:spcAft>
              <a:buClr>
                <a:srgbClr val="3333CC"/>
              </a:buClr>
              <a:buSzPct val="80000"/>
              <a:buFontTx/>
              <a:buNone/>
              <a:defRPr kumimoji="1" lang="ko-KR" altLang="en-US" sz="2000" b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defRPr>
            </a:lvl1pPr>
            <a:lvl2pPr marL="540000" indent="-284163" algn="l" rtl="0" eaLnBrk="0" fontAlgn="base" latinLnBrk="1" hangingPunct="0">
              <a:lnSpc>
                <a:spcPct val="114000"/>
              </a:lnSpc>
              <a:spcBef>
                <a:spcPts val="438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 kumimoji="1" lang="ko-KR" altLang="en-US" sz="2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2pPr>
            <a:lvl3pPr marL="720000" indent="-230188" algn="l" rtl="0" eaLnBrk="0" fontAlgn="base" latinLnBrk="1" hangingPunct="0">
              <a:lnSpc>
                <a:spcPct val="114000"/>
              </a:lnSpc>
              <a:spcBef>
                <a:spcPts val="388"/>
              </a:spcBef>
              <a:spcAft>
                <a:spcPct val="0"/>
              </a:spcAft>
              <a:buFont typeface="Arial" charset="0"/>
              <a:buChar char="−"/>
              <a:defRPr kumimoji="1" lang="ko-KR" altLang="en-US" sz="18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3pPr>
            <a:lvl4pPr marL="900000" indent="-230188" algn="l" rtl="0" eaLnBrk="0" fontAlgn="base" latinLnBrk="1" hangingPunct="0">
              <a:lnSpc>
                <a:spcPct val="114000"/>
              </a:lnSpc>
              <a:spcBef>
                <a:spcPts val="338"/>
              </a:spcBef>
              <a:spcAft>
                <a:spcPct val="0"/>
              </a:spcAft>
              <a:buFont typeface="Arial" charset="0"/>
              <a:buChar char="»"/>
              <a:defRPr kumimoji="1" lang="ko-KR" altLang="en-US" sz="16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4pPr>
            <a:lvl5pPr marL="1080000" indent="-122238" algn="l" rtl="0" eaLnBrk="0" fontAlgn="base" latinLnBrk="1" hangingPunct="0">
              <a:lnSpc>
                <a:spcPct val="114000"/>
              </a:lnSpc>
              <a:spcBef>
                <a:spcPts val="338"/>
              </a:spcBef>
              <a:spcAft>
                <a:spcPct val="0"/>
              </a:spcAft>
              <a:buChar char="»"/>
              <a:defRPr kumimoji="1" lang="ko-KR" altLang="en-US" sz="14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</a:defRPr>
            </a:lvl5pPr>
            <a:lvl6pPr marL="20685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257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9829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440113" indent="-88900" algn="l" rtl="0" fontAlgn="base" latinLnBrk="1">
              <a:spcBef>
                <a:spcPct val="1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Clr>
                <a:schemeClr val="bg1"/>
              </a:buClr>
            </a:pPr>
            <a:endParaRPr lang="en-US" altLang="ko-KR" sz="14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5991" y="188640"/>
            <a:ext cx="2371140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algn="r"/>
            <a:r>
              <a:rPr lang="ko-KR" altLang="en-US" sz="1200" kern="0" dirty="0" smtClean="0">
                <a:solidFill>
                  <a:prstClr val="white"/>
                </a:solidFill>
                <a:latin typeface="+mj-ea"/>
                <a:ea typeface="+mj-ea"/>
              </a:rPr>
              <a:t>모두의 연구소 풀잎스쿨 </a:t>
            </a:r>
            <a:r>
              <a:rPr lang="en-US" altLang="ko-KR" sz="1200" kern="0" dirty="0" smtClean="0">
                <a:solidFill>
                  <a:prstClr val="white"/>
                </a:solidFill>
                <a:latin typeface="+mj-ea"/>
                <a:ea typeface="+mj-ea"/>
              </a:rPr>
              <a:t>cs231n</a:t>
            </a:r>
            <a:endParaRPr lang="ko-KR" altLang="en-US" sz="12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3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MNIST with </a:t>
            </a:r>
            <a:r>
              <a:rPr lang="en-US" altLang="ko-KR" dirty="0"/>
              <a:t>Softmax Logistic regression</a:t>
            </a:r>
          </a:p>
          <a:p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25580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/>
              <a:t>Accuracy: 91% Not bad!</a:t>
            </a:r>
            <a:endParaRPr lang="ko-KR" altLang="en-US" dirty="0"/>
          </a:p>
        </p:txBody>
      </p:sp>
      <p:pic>
        <p:nvPicPr>
          <p:cNvPr id="7170" name="Picture 2" descr="C:\Users\SeokYoungSoo\Desktop\모두연\2017-12-04 20;42;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" y="1115995"/>
            <a:ext cx="4396620" cy="346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6936" y="951687"/>
            <a:ext cx="5385048" cy="466281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크기는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batch size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변수로 넣어줄 수 있도록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[None, 784]</a:t>
            </a: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크기는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행렬곱을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위해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[784, 10] 10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OUTPUT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개수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Activation function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Softmax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적용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Softmax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default axis = -1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므로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즉 마지막 차원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행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열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열을 기준으로 계산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y_label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*log(y)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최대우도법이므로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음수로 만든 뒤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Minimize</a:t>
            </a: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번은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tf.nn.softmax_cross_entropy_with_logits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대체 가능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y_label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역시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batch size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따라 달라지므로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[None, 10]</a:t>
            </a: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learning_rate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= 0.01,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경사하강법으로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cecf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minimize</a:t>
            </a: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batch size = 100</a:t>
            </a: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tf.argmax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tensor</a:t>
            </a:r>
            <a:r>
              <a: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중 최댓값을 반환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두 번째 인자는 행을 의미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각 정답은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행벡터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tf.equal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예측과 정답의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argmax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</a:t>
            </a: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대한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true/false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배열을 반환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tf.cast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true/false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배열을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과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변환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228600" indent="-228600" algn="just">
              <a:buAutoNum type="arabicPeriod"/>
            </a:pPr>
            <a:r>
              <a:rPr lang="en-US" altLang="ko-KR" sz="11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tf.reduce_mean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0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과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들의 평균을 반환함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이는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accuracy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동일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algn="just"/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4780" y="5610726"/>
            <a:ext cx="5220276" cy="33855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Tensor</a:t>
            </a:r>
            <a:r>
              <a:rPr lang="ko-KR" altLang="en-US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흐르는 그래프를 머릿속에 그리는 것이 중요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ko-KR" altLang="en-US" sz="16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83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MNIST with CNN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25580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026" name="Picture 2" descr="C:\Users\SeokYoungSoo\Desktop\모두연\2017-12-04 23;58;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1196752"/>
            <a:ext cx="59117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2000672" y="1844824"/>
            <a:ext cx="1152128" cy="129614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400" i="0" u="none" strike="noStrike" cap="none" normalizeH="0" baseline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effectLst/>
                <a:latin typeface="+mj-ea"/>
                <a:ea typeface="+mj-ea"/>
              </a:rPr>
              <a:t>3</a:t>
            </a:r>
            <a:endParaRPr kumimoji="1" lang="ko-KR" altLang="en-US" sz="44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61419"/>
              </p:ext>
            </p:extLst>
          </p:nvPr>
        </p:nvGraphicFramePr>
        <p:xfrm>
          <a:off x="776536" y="1196752"/>
          <a:ext cx="349672" cy="30258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6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0.3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429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 bwMode="auto">
          <a:xfrm>
            <a:off x="1350850" y="2384884"/>
            <a:ext cx="504056" cy="216024"/>
          </a:xfrm>
          <a:prstGeom prst="rightArrow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3368824" y="2384884"/>
            <a:ext cx="504056" cy="216024"/>
          </a:xfrm>
          <a:prstGeom prst="rightArrow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pic>
        <p:nvPicPr>
          <p:cNvPr id="1030" name="Picture 6" descr="C:\Users\SeokYoungSoo\Desktop\모두연\2017-12-05 00;07;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8" y="4293096"/>
            <a:ext cx="39624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1178" y="5046275"/>
            <a:ext cx="4829399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reshape(x, [-1, 28, 28, 1])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통해 이미지 형태로 값을 전처리 해줌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-1: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모든 데이터에 대해서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배치 사이즈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28, 28: width, height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1: one channel(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mnist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흑백으로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1channel)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61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MNIST with CNN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25580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026" name="Picture 2" descr="C:\Users\SeokYoungSoo\Desktop\모두연\2017-12-04 23;58;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74390"/>
            <a:ext cx="59117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eokYoungSoo\Desktop\모두연\2017-12-05 00;33;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1" y="3795962"/>
            <a:ext cx="543877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80" y="4892967"/>
            <a:ext cx="9432903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padding = ‘SAME’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은 입력 이미지와 출력 이미지의 차원을 동일하게 유지하기 위해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패딩을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넣어준다는 의미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하지만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stride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아닌 경우에는 무효가 됨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경우 위 공식에 따라 출력 이미지의 차원을 계산함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en-US" altLang="ko-KR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ksize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strides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두 번째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세 번째 인자는 각각 가로 세로 방향의 크기를 의미함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첫 번째 네 번째 인자는 일반적으로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두는 값으로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각각 배치와 채널에 관련된 인자임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1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둔다는 것은 하나의 이미지에 대해 하나의 채널에 대해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convolution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과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pooling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적용한다는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뜻으로 특별한 경우가 아니라면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두자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</a:p>
        </p:txBody>
      </p:sp>
      <p:pic>
        <p:nvPicPr>
          <p:cNvPr id="1027" name="Picture 3" descr="C:\Users\SeokYoungSoo\Desktop\모두연\2017-12-05 00;00;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1786187"/>
            <a:ext cx="3067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MNIST with CNN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25580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026" name="Picture 2" descr="C:\Users\SeokYoungSoo\Desktop\모두연\2017-12-04 23;58;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174390"/>
            <a:ext cx="59117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eokYoungSoo\Desktop\모두연\2017-12-05 00;11;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1386636"/>
            <a:ext cx="3276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520" y="4160112"/>
            <a:ext cx="6552728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첫 번째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convolution(conv2d+max_pool_2x2): 28x28 =&gt; 28x28x32 =&gt; 14x14x32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두 번째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convolution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(conv2d+max_pool_2x2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): 14x14x32 =&gt; 14x14x64 =&gt; 7x7x64</a:t>
            </a:r>
          </a:p>
          <a:p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bias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각 채널마다 같은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공유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[64]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브로드캐스팅을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통해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[5, 5, 64]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확장 </a:t>
            </a:r>
          </a:p>
        </p:txBody>
      </p:sp>
    </p:spTree>
    <p:extLst>
      <p:ext uri="{BB962C8B-B14F-4D97-AF65-F5344CB8AC3E}">
        <p14:creationId xmlns:p14="http://schemas.microsoft.com/office/powerpoint/2010/main" val="9314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MNIST with CNN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25580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3074" name="Picture 2" descr="C:\Users\SeokYoungSoo\Desktop\모두연\2017-12-04 23;58;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179368"/>
            <a:ext cx="3962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okYoungSoo\Desktop\모두연\2017-12-05 00;14;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412776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079" y="4396462"/>
            <a:ext cx="831436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Convolution layer output [7,7,64] tensor =&gt; Fully connected layer input ([7,7,64] 3d data =&gt; [7x7x64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 flat!) 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Fully connected layer 1: 7x7x64(3136) =&gt; 1024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Fully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connected layer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2: 1024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=&gt;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86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MNIST with CNN </a:t>
            </a:r>
            <a:r>
              <a:rPr lang="ko-KR" altLang="en-US" dirty="0" smtClean="0"/>
              <a:t>전체 코드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4099" name="Picture 3" descr="C:\Users\SeokYoungSoo\Desktop\모두연\2017-12-05 00;22;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0" y="1340768"/>
            <a:ext cx="384662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eokYoungSoo\Desktop\모두연\2017-12-05 00;22;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0" y="4653136"/>
            <a:ext cx="4752528" cy="18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77335" y="2215897"/>
            <a:ext cx="274435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7335" y="4952201"/>
            <a:ext cx="274435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4101" name="Picture 5" descr="C:\Users\SeokYoungSoo\Desktop\모두연\2017-12-05 00;28;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4" y="1340768"/>
            <a:ext cx="4485516" cy="45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6888" y="2215897"/>
            <a:ext cx="274435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472" y="5954796"/>
            <a:ext cx="1877437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Accuracy: 99.2% Good!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50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</a:t>
            </a:r>
            <a:r>
              <a:rPr lang="ko-KR" altLang="en-US" dirty="0" err="1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상수형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tf.constant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플레이스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tf.placeholder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변수형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tf.Variable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코드 흐름</a:t>
            </a: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가져와서 </a:t>
            </a:r>
            <a:r>
              <a:rPr lang="en-US" altLang="ko-KR" dirty="0" err="1" smtClean="0"/>
              <a:t>tf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r>
              <a:rPr lang="ko-KR" altLang="en-US" dirty="0" err="1" smtClean="0"/>
              <a:t>플레이스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저장하는 </a:t>
            </a:r>
            <a:r>
              <a:rPr lang="ko-KR" altLang="en-US" dirty="0" err="1" smtClean="0"/>
              <a:t>버킷</a:t>
            </a: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W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학습을 통해 구해야 하는 값을 변수로 선언</a:t>
            </a: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r>
              <a:rPr lang="ko-KR" altLang="en-US" dirty="0" smtClean="0"/>
              <a:t>상수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말 그대로 상수 선언</a:t>
            </a: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r>
              <a:rPr lang="en-US" altLang="ko-KR" dirty="0" smtClean="0"/>
              <a:t>Y = W*x + b ???? </a:t>
            </a:r>
            <a:r>
              <a:rPr lang="ko-KR" altLang="en-US" dirty="0" err="1" smtClean="0"/>
              <a:t>계산값이</a:t>
            </a:r>
            <a:r>
              <a:rPr lang="ko-KR" altLang="en-US" dirty="0" smtClean="0"/>
              <a:t> 담긴다</a:t>
            </a:r>
            <a:r>
              <a:rPr lang="en-US" altLang="ko-KR" dirty="0" smtClean="0"/>
              <a:t>? NO!</a:t>
            </a:r>
          </a:p>
          <a:p>
            <a:pPr marL="198665" lvl="1" indent="0">
              <a:buNone/>
            </a:pP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Picture 2" descr="C:\Users\SeokYoungSoo\Desktop\모두연\2017-12-04 15;20;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836712"/>
            <a:ext cx="2924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코드 흐름</a:t>
            </a:r>
            <a:endParaRPr lang="en-US" altLang="ko-KR" dirty="0" smtClean="0"/>
          </a:p>
          <a:p>
            <a:pPr marL="198665" lvl="1" indent="0">
              <a:buNone/>
            </a:pPr>
            <a:r>
              <a:rPr lang="en-US" altLang="ko-KR" dirty="0" smtClean="0"/>
              <a:t> Y = W*x + b</a:t>
            </a:r>
            <a:r>
              <a:rPr lang="ko-KR" altLang="en-US" dirty="0" smtClean="0"/>
              <a:t>는 계산 그래프를 만드는 과정</a:t>
            </a:r>
            <a:endParaRPr lang="en-US" altLang="ko-KR" dirty="0" smtClean="0"/>
          </a:p>
          <a:p>
            <a:pPr marL="198665" lvl="1" indent="0">
              <a:buNone/>
            </a:pP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198665" lvl="1" indent="0">
              <a:buNone/>
            </a:pP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198665" lvl="1" indent="0">
              <a:buNone/>
            </a:pPr>
            <a:endParaRPr lang="en-US" altLang="ko-KR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98665" lvl="1" indent="0">
              <a:buNone/>
            </a:pPr>
            <a:endParaRPr lang="en-US" altLang="ko-KR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98665" lvl="1" indent="0">
              <a:buNone/>
            </a:pPr>
            <a:endParaRPr lang="en-US" altLang="ko-KR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98665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98665" lvl="1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Picture 2" descr="C:\Users\SeokYoungSoo\Desktop\모두연\2017-12-04 15;20;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52" y="867371"/>
            <a:ext cx="2924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1496616" y="1908687"/>
            <a:ext cx="864096" cy="347663"/>
          </a:xfrm>
          <a:prstGeom prst="rect">
            <a:avLst/>
          </a:prstGeom>
          <a:solidFill>
            <a:srgbClr val="FFFFFF">
              <a:alpha val="85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effectLst/>
                <a:latin typeface="+mj-ea"/>
                <a:ea typeface="+mj-ea"/>
              </a:rPr>
              <a:t>*</a:t>
            </a: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029" y="1952146"/>
            <a:ext cx="268023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960" y="2492896"/>
            <a:ext cx="340158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615" y="3081785"/>
            <a:ext cx="280847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cxnSp>
        <p:nvCxnSpPr>
          <p:cNvPr id="33" name="꺾인 연결선 32"/>
          <p:cNvCxnSpPr>
            <a:endCxn id="5" idx="2"/>
          </p:cNvCxnSpPr>
          <p:nvPr/>
        </p:nvCxnSpPr>
        <p:spPr bwMode="auto">
          <a:xfrm flipV="1">
            <a:off x="1064568" y="2256350"/>
            <a:ext cx="864096" cy="375045"/>
          </a:xfrm>
          <a:prstGeom prst="bentConnector2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1019052" y="2082518"/>
            <a:ext cx="477564" cy="0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2720752" y="1908686"/>
            <a:ext cx="864096" cy="347663"/>
          </a:xfrm>
          <a:prstGeom prst="rect">
            <a:avLst/>
          </a:prstGeom>
          <a:solidFill>
            <a:srgbClr val="FFFFFF">
              <a:alpha val="85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+</a:t>
            </a: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cxnSp>
        <p:nvCxnSpPr>
          <p:cNvPr id="38" name="꺾인 연결선 37"/>
          <p:cNvCxnSpPr>
            <a:stCxn id="10" idx="3"/>
            <a:endCxn id="36" idx="2"/>
          </p:cNvCxnSpPr>
          <p:nvPr/>
        </p:nvCxnSpPr>
        <p:spPr bwMode="auto">
          <a:xfrm flipV="1">
            <a:off x="1025462" y="2256349"/>
            <a:ext cx="2127338" cy="963936"/>
          </a:xfrm>
          <a:prstGeom prst="bentConnector2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stCxn id="5" idx="3"/>
            <a:endCxn id="36" idx="1"/>
          </p:cNvCxnSpPr>
          <p:nvPr/>
        </p:nvCxnSpPr>
        <p:spPr bwMode="auto">
          <a:xfrm flipV="1">
            <a:off x="2360712" y="2082518"/>
            <a:ext cx="360040" cy="1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8504" y="4077072"/>
            <a:ext cx="8908657" cy="33855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Tensorflow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계산 그래프를 만들어 준 뒤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버킷에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텐서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(tensor)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흘려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(flow)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주는 프레임워크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!!</a:t>
            </a:r>
            <a:endParaRPr lang="ko-KR" altLang="en-US" sz="16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72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코드 흐름</a:t>
            </a:r>
            <a:endParaRPr lang="en-US" altLang="ko-KR" dirty="0" smtClean="0"/>
          </a:p>
          <a:p>
            <a:pPr marL="198665" lvl="1" indent="0">
              <a:buNone/>
            </a:pPr>
            <a:r>
              <a:rPr lang="en-US" altLang="ko-KR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6. 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을 통해 </a:t>
            </a:r>
            <a:r>
              <a:rPr lang="en-US" altLang="ko-KR" sz="1400" dirty="0" smtClean="0"/>
              <a:t>CPU, GPU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Device</a:t>
            </a:r>
            <a:r>
              <a:rPr lang="ko-KR" altLang="en-US" sz="1400" dirty="0" smtClean="0"/>
              <a:t>에 그래프 연산을 올려 실행</a:t>
            </a:r>
            <a:r>
              <a:rPr lang="en-US" altLang="ko-KR" sz="1400" dirty="0" smtClean="0"/>
              <a:t>(run)</a:t>
            </a:r>
          </a:p>
          <a:p>
            <a:pPr marL="198665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7.  </a:t>
            </a:r>
            <a:r>
              <a:rPr lang="ko-KR" altLang="en-US" sz="1400" dirty="0" smtClean="0"/>
              <a:t>변수형 </a:t>
            </a:r>
            <a:r>
              <a:rPr lang="en-US" altLang="ko-KR" sz="1400" dirty="0" smtClean="0"/>
              <a:t>W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Initialize </a:t>
            </a:r>
            <a:r>
              <a:rPr lang="ko-KR" altLang="en-US" sz="1400" dirty="0" smtClean="0"/>
              <a:t>작업이 필요</a:t>
            </a:r>
            <a:endParaRPr lang="en-US" altLang="ko-KR" sz="1400" dirty="0" smtClean="0"/>
          </a:p>
          <a:p>
            <a:pPr marL="198665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8.  </a:t>
            </a:r>
            <a:r>
              <a:rPr lang="ko-KR" altLang="en-US" sz="1400" dirty="0" err="1" smtClean="0"/>
              <a:t>플레이스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홀더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x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경우 </a:t>
            </a:r>
            <a:r>
              <a:rPr lang="en-US" altLang="ko-KR" sz="1400" dirty="0" smtClean="0"/>
              <a:t>Feeding </a:t>
            </a:r>
            <a:r>
              <a:rPr lang="ko-KR" altLang="en-US" sz="1400" dirty="0"/>
              <a:t>작업이 </a:t>
            </a:r>
            <a:r>
              <a:rPr lang="ko-KR" altLang="en-US" sz="1400" dirty="0" smtClean="0"/>
              <a:t>필요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상수는 추가 작업 필요 </a:t>
            </a:r>
            <a:r>
              <a:rPr lang="en-US" altLang="ko-KR" sz="1400" dirty="0" smtClean="0"/>
              <a:t>x</a:t>
            </a:r>
            <a:endParaRPr lang="en-US" altLang="ko-KR" sz="1400" dirty="0"/>
          </a:p>
          <a:p>
            <a:pPr marL="198665" lvl="1" indent="0">
              <a:buNone/>
            </a:pPr>
            <a:endParaRPr lang="en-US" altLang="ko-KR" sz="1400" dirty="0" smtClean="0"/>
          </a:p>
          <a:p>
            <a:pPr marL="198665" lvl="1" indent="0">
              <a:buNone/>
            </a:pPr>
            <a:endParaRPr lang="en-US" altLang="ko-KR" sz="1400" dirty="0" smtClean="0"/>
          </a:p>
          <a:p>
            <a:pPr marL="198665" lvl="1" indent="0">
              <a:buNone/>
            </a:pPr>
            <a:endParaRPr lang="en-US" altLang="ko-KR" sz="1400" dirty="0" smtClean="0"/>
          </a:p>
          <a:p>
            <a:pPr marL="198665" lvl="1" indent="0">
              <a:buNone/>
            </a:pP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198665" lvl="1" indent="0">
              <a:buNone/>
            </a:pPr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0" lvl="1" indent="0">
              <a:spcBef>
                <a:spcPts val="524"/>
              </a:spcBef>
              <a:buClr>
                <a:srgbClr val="3333CC"/>
              </a:buCl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    9. </a:t>
            </a:r>
            <a:r>
              <a:rPr lang="en-US" altLang="ko-KR" sz="1400" dirty="0" smtClean="0"/>
              <a:t> result = [5, 7, 9, 11, 13] (type = </a:t>
            </a:r>
            <a:r>
              <a:rPr lang="en-US" altLang="ko-KR" sz="1400" dirty="0" err="1" smtClean="0"/>
              <a:t>np.array</a:t>
            </a:r>
            <a:r>
              <a:rPr lang="en-US" altLang="ko-KR" sz="1400" dirty="0" smtClean="0"/>
              <a:t>) =&gt; </a:t>
            </a:r>
            <a:r>
              <a:rPr lang="ko-KR" altLang="en-US" sz="1400" dirty="0" smtClean="0"/>
              <a:t>내부 연산 라이브러리는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를 쓰는 것을 확인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98665" lvl="1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Picture 2" descr="C:\Users\SeokYoungSoo\Desktop\모두연\2017-12-04 15;20;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45" y="867371"/>
            <a:ext cx="2924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1496616" y="2577281"/>
            <a:ext cx="864096" cy="347663"/>
          </a:xfrm>
          <a:prstGeom prst="rect">
            <a:avLst/>
          </a:prstGeom>
          <a:solidFill>
            <a:srgbClr val="FFFFFF">
              <a:alpha val="85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effectLst/>
                <a:latin typeface="+mj-ea"/>
                <a:ea typeface="+mj-ea"/>
              </a:rPr>
              <a:t>*</a:t>
            </a: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029" y="2647945"/>
            <a:ext cx="268023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960" y="3152001"/>
            <a:ext cx="340158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615" y="4160113"/>
            <a:ext cx="280847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b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cxnSp>
        <p:nvCxnSpPr>
          <p:cNvPr id="33" name="꺾인 연결선 32"/>
          <p:cNvCxnSpPr>
            <a:endCxn id="5" idx="2"/>
          </p:cNvCxnSpPr>
          <p:nvPr/>
        </p:nvCxnSpPr>
        <p:spPr bwMode="auto">
          <a:xfrm flipV="1">
            <a:off x="1064568" y="2924944"/>
            <a:ext cx="864096" cy="375045"/>
          </a:xfrm>
          <a:prstGeom prst="bentConnector2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1019052" y="2780928"/>
            <a:ext cx="477564" cy="0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2720752" y="2577281"/>
            <a:ext cx="864096" cy="347663"/>
          </a:xfrm>
          <a:prstGeom prst="rect">
            <a:avLst/>
          </a:prstGeom>
          <a:solidFill>
            <a:srgbClr val="FFFFFF">
              <a:alpha val="85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+</a:t>
            </a: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cxnSp>
        <p:nvCxnSpPr>
          <p:cNvPr id="38" name="꺾인 연결선 37"/>
          <p:cNvCxnSpPr>
            <a:stCxn id="10" idx="3"/>
            <a:endCxn id="36" idx="2"/>
          </p:cNvCxnSpPr>
          <p:nvPr/>
        </p:nvCxnSpPr>
        <p:spPr bwMode="auto">
          <a:xfrm flipV="1">
            <a:off x="1025462" y="2924944"/>
            <a:ext cx="2127338" cy="1373669"/>
          </a:xfrm>
          <a:prstGeom prst="bentConnector2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stCxn id="5" idx="3"/>
            <a:endCxn id="36" idx="1"/>
          </p:cNvCxnSpPr>
          <p:nvPr/>
        </p:nvCxnSpPr>
        <p:spPr bwMode="auto">
          <a:xfrm>
            <a:off x="2360712" y="2751113"/>
            <a:ext cx="360040" cy="0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24628" y="2153850"/>
            <a:ext cx="1120820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[1, 2, 3, 4, 5]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 bwMode="auto">
          <a:xfrm>
            <a:off x="885038" y="2430849"/>
            <a:ext cx="3" cy="217096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1500" y="3728065"/>
            <a:ext cx="1047082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[2] Initialize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cxnSp>
        <p:nvCxnSpPr>
          <p:cNvPr id="18" name="직선 화살표 연결선 17"/>
          <p:cNvCxnSpPr>
            <a:stCxn id="16" idx="0"/>
            <a:endCxn id="9" idx="2"/>
          </p:cNvCxnSpPr>
          <p:nvPr/>
        </p:nvCxnSpPr>
        <p:spPr bwMode="auto">
          <a:xfrm flipH="1" flipV="1">
            <a:off x="885039" y="3429000"/>
            <a:ext cx="2" cy="299065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04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정육면체 48"/>
          <p:cNvSpPr/>
          <p:nvPr/>
        </p:nvSpPr>
        <p:spPr bwMode="auto">
          <a:xfrm>
            <a:off x="1886086" y="5265204"/>
            <a:ext cx="576064" cy="653589"/>
          </a:xfrm>
          <a:prstGeom prst="cube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47" name="정육면체 46"/>
          <p:cNvSpPr/>
          <p:nvPr/>
        </p:nvSpPr>
        <p:spPr bwMode="auto">
          <a:xfrm>
            <a:off x="1724648" y="5434191"/>
            <a:ext cx="576064" cy="653589"/>
          </a:xfrm>
          <a:prstGeom prst="cube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37" name="정육면체 36"/>
          <p:cNvSpPr/>
          <p:nvPr/>
        </p:nvSpPr>
        <p:spPr bwMode="auto">
          <a:xfrm>
            <a:off x="7676376" y="4365104"/>
            <a:ext cx="432048" cy="1224136"/>
          </a:xfrm>
          <a:prstGeom prst="cube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30" name="정육면체 29"/>
          <p:cNvSpPr/>
          <p:nvPr/>
        </p:nvSpPr>
        <p:spPr bwMode="auto">
          <a:xfrm>
            <a:off x="7460352" y="4509120"/>
            <a:ext cx="432048" cy="1224136"/>
          </a:xfrm>
          <a:prstGeom prst="cube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Tensor Rank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주의</a:t>
            </a:r>
            <a:r>
              <a:rPr lang="en-US" altLang="ko-KR" dirty="0" smtClean="0"/>
              <a:t>! </a:t>
            </a:r>
            <a:r>
              <a:rPr lang="ko-KR" altLang="en-US" dirty="0" smtClean="0"/>
              <a:t>선형대수학의 </a:t>
            </a:r>
            <a:r>
              <a:rPr lang="en-US" altLang="ko-KR" dirty="0" smtClean="0"/>
              <a:t>Rank</a:t>
            </a:r>
            <a:r>
              <a:rPr lang="ko-KR" altLang="en-US" dirty="0" smtClean="0"/>
              <a:t>와는 다름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Tensor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Rank</a:t>
            </a:r>
            <a:r>
              <a:rPr lang="ko-KR" altLang="en-US" dirty="0" smtClean="0"/>
              <a:t>는 차원 단위를 의미함</a:t>
            </a:r>
            <a:r>
              <a:rPr lang="en-US" altLang="ko-KR" dirty="0" smtClean="0"/>
              <a:t>. =&gt; tensor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n-rank </a:t>
            </a:r>
            <a:r>
              <a:rPr lang="ko-KR" altLang="en-US" dirty="0" smtClean="0"/>
              <a:t>배열 또는 리스트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Rank 1 tensor: 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, Rank 2 tensor: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Rank 3 tensor: </a:t>
            </a:r>
            <a:r>
              <a:rPr lang="ko-KR" altLang="en-US" dirty="0" smtClean="0"/>
              <a:t>행렬 여러 개</a:t>
            </a:r>
            <a:r>
              <a:rPr lang="en-US" altLang="ko-KR" dirty="0" smtClean="0"/>
              <a:t>…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Row vector </a:t>
            </a:r>
            <a:r>
              <a:rPr lang="ko-KR" altLang="en-US" dirty="0" smtClean="0"/>
              <a:t>기준으로 생각하면 아래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이해하기 편함 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: [[r1], [r2], [r3]]…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98665" lvl="1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2050" name="Picture 2" descr="C:\Users\SeokYoungSoo\Desktop\모두연\2017-12-04 16;39;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564904"/>
            <a:ext cx="582780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42997"/>
              </p:ext>
            </p:extLst>
          </p:nvPr>
        </p:nvGraphicFramePr>
        <p:xfrm>
          <a:off x="7617296" y="3132388"/>
          <a:ext cx="1296144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2048"/>
                <a:gridCol w="432048"/>
                <a:gridCol w="43204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정육면체 13"/>
          <p:cNvSpPr/>
          <p:nvPr/>
        </p:nvSpPr>
        <p:spPr bwMode="auto">
          <a:xfrm>
            <a:off x="7257256" y="4653136"/>
            <a:ext cx="432048" cy="1224136"/>
          </a:xfrm>
          <a:prstGeom prst="cube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264" y="4802669"/>
            <a:ext cx="14401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9264" y="5168225"/>
            <a:ext cx="14401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4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264" y="5517232"/>
            <a:ext cx="14401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6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1239" y="4880193"/>
            <a:ext cx="386195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 = [[[1,2], [3,4]], [[7,8], [9,10]], [[13,14], [15,16]]]?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1562050" y="5639273"/>
            <a:ext cx="576064" cy="653589"/>
          </a:xfrm>
          <a:prstGeom prst="cube">
            <a:avLst/>
          </a:prstGeom>
          <a:solidFill>
            <a:srgbClr val="FF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2050" y="5794231"/>
            <a:ext cx="216024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78074" y="5794230"/>
            <a:ext cx="21346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62050" y="6032321"/>
            <a:ext cx="216024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78074" y="6032321"/>
            <a:ext cx="213466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4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20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/>
              <a:t> </a:t>
            </a:r>
            <a:r>
              <a:rPr lang="ko-KR" altLang="en-US" dirty="0" err="1" smtClean="0"/>
              <a:t>행렬</a:t>
            </a:r>
            <a:r>
              <a:rPr lang="ko-KR" altLang="en-US" dirty="0" err="1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딥</a:t>
            </a:r>
            <a:r>
              <a:rPr lang="ko-KR" altLang="en-US" dirty="0" err="1" smtClean="0"/>
              <a:t>러닝의</a:t>
            </a:r>
            <a:r>
              <a:rPr lang="ko-KR" altLang="en-US" dirty="0" smtClean="0"/>
              <a:t> 대부분은 행렬 연산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7767" y="2040554"/>
                <a:ext cx="1391022" cy="57951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  <a:sym typeface="Wingdings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  <a:sym typeface="Wingdings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𝟐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𝟑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𝟒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𝟓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𝟔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𝟕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𝟖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𝟗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7" y="2040554"/>
                <a:ext cx="1391022" cy="5795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0350" y="2050203"/>
                <a:ext cx="602344" cy="57951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  <a:sym typeface="Wingdings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  <a:sym typeface="Wingdings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𝟐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𝟑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.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0" y="2050203"/>
                <a:ext cx="602344" cy="579518"/>
              </a:xfrm>
              <a:prstGeom prst="rect">
                <a:avLst/>
              </a:prstGeom>
              <a:blipFill rotWithShape="1">
                <a:blip r:embed="rId3"/>
                <a:stretch>
                  <a:fillRect b="-2105"/>
                </a:stretch>
              </a:blipFill>
              <a:ln w="31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C:\Users\SeokYoungSoo\Desktop\모두연\2017-12-04 17;11;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17" y="2098933"/>
            <a:ext cx="37909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98951" y="4283538"/>
            <a:ext cx="1008112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*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cxnSp>
        <p:nvCxnSpPr>
          <p:cNvPr id="15" name="직선 화살표 연결선 14"/>
          <p:cNvCxnSpPr>
            <a:stCxn id="6" idx="2"/>
          </p:cNvCxnSpPr>
          <p:nvPr/>
        </p:nvCxnSpPr>
        <p:spPr bwMode="auto">
          <a:xfrm>
            <a:off x="1193278" y="2620072"/>
            <a:ext cx="0" cy="799672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03440" y="3543885"/>
            <a:ext cx="1008112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x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7466" y="3544766"/>
            <a:ext cx="1008112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</a:t>
            </a:r>
            <a:endParaRPr lang="ko-KR" altLang="en-US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2551522" y="2629721"/>
            <a:ext cx="0" cy="799279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20" idx="2"/>
            <a:endCxn id="13" idx="0"/>
          </p:cNvCxnSpPr>
          <p:nvPr/>
        </p:nvCxnSpPr>
        <p:spPr bwMode="auto">
          <a:xfrm>
            <a:off x="1107496" y="3820884"/>
            <a:ext cx="695511" cy="462654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21" idx="2"/>
            <a:endCxn id="13" idx="0"/>
          </p:cNvCxnSpPr>
          <p:nvPr/>
        </p:nvCxnSpPr>
        <p:spPr bwMode="auto">
          <a:xfrm flipH="1">
            <a:off x="1803007" y="3821765"/>
            <a:ext cx="748515" cy="461773"/>
          </a:xfrm>
          <a:prstGeom prst="straightConnector1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98951" y="1540157"/>
            <a:ext cx="1239442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y :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계산 그래프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80144" y="5079095"/>
                <a:ext cx="1245726" cy="5807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  <a:sym typeface="Wingdings" pitchFamily="2" charset="2"/>
                        </a:rPr>
                        <m:t>𝒓𝒆𝒔𝒖𝒍𝒕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  <a:sym typeface="Wingdings" pitchFamily="2" charset="2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  <a:sym typeface="Wingdings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  <a:sym typeface="Wingdings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𝟑𝟐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144" y="5079095"/>
                <a:ext cx="1245726" cy="580736"/>
              </a:xfrm>
              <a:prstGeom prst="rect">
                <a:avLst/>
              </a:prstGeom>
              <a:blipFill rotWithShape="1">
                <a:blip r:embed="rId5"/>
                <a:stretch>
                  <a:fillRect b="-2083"/>
                </a:stretch>
              </a:blipFill>
              <a:ln w="31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48943" y="4389683"/>
                <a:ext cx="3789123" cy="830997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주의</a:t>
                </a:r>
                <a:r>
                  <a:rPr lang="en-US" altLang="ko-KR" sz="1200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!</a:t>
                </a:r>
              </a:p>
              <a:p>
                <a:pPr algn="ctr"/>
                <a:r>
                  <a:rPr lang="en-US" altLang="ko-KR" sz="12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Ttf.matmul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≠  </m:t>
                    </m:r>
                  </m:oMath>
                </a14:m>
                <a:r>
                  <a:rPr lang="en-US" altLang="ko-KR" sz="12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tf.mul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과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*</a:t>
                </a:r>
              </a:p>
              <a:p>
                <a:pPr algn="ctr"/>
                <a:r>
                  <a:rPr lang="en-US" altLang="ko-KR" sz="12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Ttf.matmul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ko-KR" altLang="en-US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행렬곱</a:t>
                </a:r>
                <a:endParaRPr lang="en-US" altLang="ko-KR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endParaRPr>
              </a:p>
              <a:p>
                <a:pPr algn="ctr"/>
                <a:r>
                  <a:rPr lang="en-US" altLang="ko-KR" sz="12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tf.mul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과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altLang="ko-KR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</a:t>
                </a:r>
                <a:r>
                  <a:rPr lang="en-US" altLang="ko-KR" sz="12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elementwise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sym typeface="Wingdings" pitchFamily="2" charset="2"/>
                  </a:rPr>
                  <a:t> product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43" y="4389683"/>
                <a:ext cx="3789123" cy="830997"/>
              </a:xfrm>
              <a:prstGeom prst="rect">
                <a:avLst/>
              </a:prstGeom>
              <a:blipFill rotWithShape="1">
                <a:blip r:embed="rId6"/>
                <a:stretch>
                  <a:fillRect b="-5147"/>
                </a:stretch>
              </a:blipFill>
              <a:ln w="31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4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ko-KR" altLang="en-US" dirty="0" err="1" smtClean="0"/>
              <a:t>행렬합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: A + B = C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dim(A) = dim(B) 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차원이 같은 것 기준으로 차원이 다른 쪽으로 확장 </a:t>
            </a:r>
            <a:r>
              <a:rPr lang="en-US" altLang="ko-KR" dirty="0" smtClean="0"/>
              <a:t>ex. (3x3)+(1x3)=&gt;(3x3)+(3x3)=(3x3) 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차원이 같은 것이 없다면 서로 차원을 확장해서 맞춤  </a:t>
            </a:r>
            <a:r>
              <a:rPr lang="en-US" altLang="ko-KR" dirty="0" smtClean="0"/>
              <a:t>ex. (3x1)+(1x3)=&gt;(3x3)+(3x3)=(3x3)</a:t>
            </a:r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098" name="Picture 2" descr="C:\Users\SeokYoungSoo\Desktop\모두연\2017-12-04 17;22;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92" y="2209641"/>
            <a:ext cx="5417668" cy="36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xw+b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ko-KR" dirty="0" err="1" smtClean="0"/>
              <a:t>xw</a:t>
            </a:r>
            <a:r>
              <a:rPr lang="en-US" altLang="ko-KR" dirty="0" smtClean="0"/>
              <a:t> = (3, 1) b = (1) =&gt; </a:t>
            </a:r>
            <a:r>
              <a:rPr lang="ko-KR" altLang="en-US" dirty="0" err="1" smtClean="0"/>
              <a:t>행렬합</a:t>
            </a:r>
            <a:r>
              <a:rPr lang="ko-KR" altLang="en-US" dirty="0" smtClean="0"/>
              <a:t> 규칙에 어긋남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ko-KR" dirty="0" smtClean="0"/>
              <a:t>But </a:t>
            </a:r>
            <a:r>
              <a:rPr lang="ko-KR" altLang="en-US" dirty="0" smtClean="0"/>
              <a:t>에러 </a:t>
            </a:r>
            <a:r>
              <a:rPr lang="en-US" altLang="ko-KR" smtClean="0"/>
              <a:t>X why?</a:t>
            </a:r>
            <a:endParaRPr lang="en-US" altLang="ko-KR" dirty="0" smtClean="0"/>
          </a:p>
          <a:p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541565" lvl="1" indent="-342900">
              <a:buFont typeface="+mj-lt"/>
              <a:buAutoNum type="arabicPeriod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 err="1" smtClean="0"/>
              <a:t>xw</a:t>
            </a:r>
            <a:r>
              <a:rPr lang="en-US" altLang="ko-KR" dirty="0" smtClean="0"/>
              <a:t> = (3, 1) b = (3, 1)</a:t>
            </a:r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122" name="Picture 2" descr="C:\Users\SeokYoungSoo\Desktop\모두연\2017-12-04 17;42;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764704"/>
            <a:ext cx="37338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56394"/>
              </p:ext>
            </p:extLst>
          </p:nvPr>
        </p:nvGraphicFramePr>
        <p:xfrm>
          <a:off x="632520" y="4714344"/>
          <a:ext cx="43204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20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 bwMode="auto">
          <a:xfrm>
            <a:off x="1267551" y="4725144"/>
            <a:ext cx="864096" cy="288032"/>
          </a:xfrm>
          <a:prstGeom prst="rightArrow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solidFill>
                  <a:schemeClr val="tx1">
                    <a:alpha val="0"/>
                  </a:schemeClr>
                </a:solidFill>
              </a:ln>
              <a:effectLst/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48059"/>
              </p:ext>
            </p:extLst>
          </p:nvPr>
        </p:nvGraphicFramePr>
        <p:xfrm>
          <a:off x="2295534" y="4404712"/>
          <a:ext cx="425218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2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50296" y="4648464"/>
                <a:ext cx="1245726" cy="5807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  <a:sym typeface="Wingdings" pitchFamily="2" charset="2"/>
                        </a:rPr>
                        <m:t>𝒓𝒆𝒔𝒖𝒍𝒕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/>
                          <a:ea typeface="맑은 고딕" pitchFamily="50" charset="-127"/>
                          <a:sym typeface="Wingdings" pitchFamily="2" charset="2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  <a:sym typeface="Wingdings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맑은 고딕" pitchFamily="50" charset="-127"/>
                                  <a:sym typeface="Wingdings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𝟑𝟓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맑은 고딕" pitchFamily="50" charset="-127"/>
                                    <a:sym typeface="Wingdings" pitchFamily="2" charset="2"/>
                                  </a:rPr>
                                  <m:t>𝟓𝟑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296" y="4648464"/>
                <a:ext cx="1245726" cy="580736"/>
              </a:xfrm>
              <a:prstGeom prst="rect">
                <a:avLst/>
              </a:prstGeom>
              <a:blipFill rotWithShape="1">
                <a:blip r:embed="rId3"/>
                <a:stretch>
                  <a:fillRect b="-1042"/>
                </a:stretch>
              </a:blipFill>
              <a:ln w="3175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MNIST</a:t>
            </a:r>
          </a:p>
          <a:p>
            <a:pPr lvl="1">
              <a:buFont typeface="Wingdings" pitchFamily="2" charset="2"/>
              <a:buChar char="l"/>
            </a:pPr>
            <a:r>
              <a:rPr lang="en-US" altLang="ko-KR" dirty="0" smtClean="0"/>
              <a:t>55,000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28x28 </a:t>
            </a:r>
            <a:r>
              <a:rPr lang="ko-KR" altLang="en-US" dirty="0" smtClean="0"/>
              <a:t>숫자 이미지 분류 문제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전체 데이터 셋 </a:t>
            </a:r>
            <a:r>
              <a:rPr lang="en-US" altLang="ko-KR" dirty="0" smtClean="0"/>
              <a:t>55,000 x 784 (</a:t>
            </a:r>
            <a:r>
              <a:rPr lang="ko-KR" altLang="en-US" dirty="0" smtClean="0"/>
              <a:t>첫 번째 차원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차원</a:t>
            </a:r>
            <a:r>
              <a:rPr lang="en-US" altLang="ko-KR" dirty="0" smtClean="0"/>
              <a:t>: 28x28 </a:t>
            </a:r>
            <a:r>
              <a:rPr lang="ko-KR" altLang="en-US" dirty="0" smtClean="0"/>
              <a:t>이미지 픽셀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ko-KR" altLang="en-US" dirty="0" err="1" smtClean="0"/>
              <a:t>텐서플로우</a:t>
            </a:r>
            <a:r>
              <a:rPr lang="ko-KR" altLang="en-US" dirty="0" smtClean="0"/>
              <a:t> 코드베이스에 포함된 </a:t>
            </a:r>
            <a:r>
              <a:rPr lang="en-US" altLang="ko-KR" dirty="0" smtClean="0"/>
              <a:t>input_data.py</a:t>
            </a:r>
            <a:r>
              <a:rPr lang="ko-KR" altLang="en-US" dirty="0" smtClean="0"/>
              <a:t>로 손쉽게 다운 가능 </a:t>
            </a: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코드 실행 시 스크립트 포함된 디렉터리 하위에 </a:t>
            </a:r>
            <a:r>
              <a:rPr lang="en-US" altLang="ko-KR" dirty="0" err="1" smtClean="0"/>
              <a:t>MNIST_data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데이터가 다운됨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훈련 이미지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mnist.train.image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훈련 레이블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mnist.train.labels</a:t>
            </a:r>
            <a:r>
              <a:rPr lang="en-US" altLang="ko-KR" dirty="0" smtClean="0"/>
              <a:t> 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각 이미지 픽셀은 </a:t>
            </a:r>
            <a:r>
              <a:rPr lang="en-US" altLang="ko-KR" dirty="0" smtClean="0"/>
              <a:t>[0,1]</a:t>
            </a:r>
            <a:r>
              <a:rPr lang="ko-KR" altLang="en-US" dirty="0" smtClean="0"/>
              <a:t>의 값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에 가까울수록 검은색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에 가까울수록 흰색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255808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xW+b</a:t>
            </a:r>
            <a:r>
              <a:rPr lang="en-US" altLang="ko-KR" dirty="0" smtClean="0"/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 smtClean="0"/>
              <a:t>입력 데이터 하나의 크기 </a:t>
            </a:r>
            <a:r>
              <a:rPr lang="en-US" altLang="ko-KR" dirty="0" smtClean="0"/>
              <a:t>[1, 784] batch size = N =&gt; [N, 784]</a:t>
            </a:r>
          </a:p>
          <a:p>
            <a:pPr lvl="1">
              <a:buFont typeface="Wingdings" pitchFamily="2" charset="2"/>
              <a:buChar char="l"/>
            </a:pPr>
            <a:r>
              <a:rPr lang="en-US" altLang="ko-KR" dirty="0" smtClean="0"/>
              <a:t>W</a:t>
            </a:r>
            <a:r>
              <a:rPr lang="ko-KR" altLang="en-US" dirty="0" smtClean="0"/>
              <a:t>는 입력 </a:t>
            </a:r>
            <a:r>
              <a:rPr lang="en-US" altLang="ko-KR" dirty="0" smtClean="0"/>
              <a:t>784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10(1~10)</a:t>
            </a:r>
            <a:r>
              <a:rPr lang="ko-KR" altLang="en-US" dirty="0" smtClean="0"/>
              <a:t>의 크기를 가져야 함 </a:t>
            </a:r>
            <a:r>
              <a:rPr lang="en-US" altLang="ko-KR" dirty="0" smtClean="0"/>
              <a:t>[784, 10]</a:t>
            </a:r>
          </a:p>
          <a:p>
            <a:pPr lvl="1">
              <a:buFont typeface="Wingdings" pitchFamily="2" charset="2"/>
              <a:buChar char="l"/>
            </a:pPr>
            <a:r>
              <a:rPr lang="en-US" altLang="ko-KR" dirty="0" smtClean="0"/>
              <a:t>b</a:t>
            </a:r>
            <a:r>
              <a:rPr lang="ko-KR" altLang="en-US" dirty="0" smtClean="0"/>
              <a:t>는 각 출력 </a:t>
            </a:r>
            <a:r>
              <a:rPr lang="ko-KR" altLang="en-US" dirty="0" err="1" smtClean="0"/>
              <a:t>노드에서</a:t>
            </a:r>
            <a:r>
              <a:rPr lang="ko-KR" altLang="en-US" dirty="0" smtClean="0"/>
              <a:t> 더해지는 것이므로 출력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수만큼 </a:t>
            </a:r>
            <a:r>
              <a:rPr lang="en-US" altLang="ko-KR" dirty="0" smtClean="0"/>
              <a:t>[1, 10]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ko-KR" dirty="0" err="1" smtClean="0"/>
              <a:t>xW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[N, 10],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[1, 10]</a:t>
            </a:r>
            <a:r>
              <a:rPr lang="ko-KR" altLang="en-US" dirty="0" smtClean="0"/>
              <a:t>이므로 열 방향으로 </a:t>
            </a:r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ko-KR" dirty="0" err="1" smtClean="0"/>
              <a:t>xW+b</a:t>
            </a:r>
            <a:r>
              <a:rPr lang="ko-KR" altLang="en-US" dirty="0" smtClean="0"/>
              <a:t>에 대해 각 열 방향 값들을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적용</a:t>
            </a:r>
            <a:endParaRPr lang="en-US" altLang="ko-KR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xW+b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[N, 1]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 smtClean="0"/>
          </a:p>
          <a:p>
            <a:pPr marL="198665" lvl="1" indent="0">
              <a:buNone/>
            </a:pPr>
            <a:endParaRPr lang="en-US" altLang="ko-KR" dirty="0" smtClean="0"/>
          </a:p>
          <a:p>
            <a:pPr marL="198665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6146" name="Picture 2" descr="C:\Users\SeokYoungSoo\Desktop\모두연\2017-12-04 19;39;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564904"/>
            <a:ext cx="3657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요소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cap="none" normalizeH="0" baseline="0" dirty="0" smtClean="0">
            <a:ln>
              <a:solidFill>
                <a:schemeClr val="tx1">
                  <a:alpha val="0"/>
                </a:schemeClr>
              </a:solidFill>
            </a:ln>
            <a:effectLst/>
            <a:latin typeface="+mj-ea"/>
            <a:ea typeface="+mj-ea"/>
          </a:defRPr>
        </a:defPPr>
      </a:lstStyle>
    </a:spDef>
    <a:lnDef>
      <a:spPr bwMode="auto">
        <a:solidFill>
          <a:srgbClr val="3366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solidFill>
          <a:schemeClr val="bg1"/>
        </a:solidFill>
        <a:ln w="3175">
          <a:solidFill>
            <a:schemeClr val="tx1"/>
          </a:solidFill>
        </a:ln>
        <a:effectLst/>
      </a:spPr>
      <a:bodyPr wrap="none" rtlCol="0" anchor="ctr" anchorCtr="0">
        <a:spAutoFit/>
      </a:bodyPr>
      <a:lstStyle>
        <a:defPPr algn="ctr">
          <a:defRPr sz="1200" b="1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  <a:sym typeface="Wingdings" pitchFamily="2" charset="2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 xsi:nil="true"/>
    <_SourceUrl xmlns="http://schemas.microsoft.com/sharepoint/v3" xsi:nil="true"/>
    <AutoVersionDisabled xmlns="http://schemas.microsoft.com/sharepoint/v3" xsi:nil="true"/>
    <ItemType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7B32E27322CBC84BB3D303A2D023357B" ma:contentTypeVersion="" ma:contentTypeDescription="" ma:contentTypeScope="" ma:versionID="138e45a6733cd1b8b25964c72dc3814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578A1E7-236A-41A2-8231-E97A0F111CF9}">
  <ds:schemaRefs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00ECE20-BC30-4E1F-8DD8-A264EB1E9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66406</TotalTime>
  <Words>1120</Words>
  <Application>Microsoft Office PowerPoint</Application>
  <PresentationFormat>A4 용지(210x297mm)</PresentationFormat>
  <Paragraphs>273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맑은 고딕</vt:lpstr>
      <vt:lpstr>Wingdings</vt:lpstr>
      <vt:lpstr>나눔고딕</vt:lpstr>
      <vt:lpstr>Cambria Math</vt:lpstr>
      <vt:lpstr>HY각헤드라인M</vt:lpstr>
      <vt:lpstr>Palatino Linotype</vt:lpstr>
      <vt:lpstr>HY헤드라인M</vt:lpstr>
      <vt:lpstr>기본 디자인</vt:lpstr>
      <vt:lpstr>Hello! Tensorflow</vt:lpstr>
      <vt:lpstr>Tensorflow 자료형</vt:lpstr>
      <vt:lpstr>Tensorflow 계산 그래프</vt:lpstr>
      <vt:lpstr>Tensorflow 기본 예제</vt:lpstr>
      <vt:lpstr>Tensor</vt:lpstr>
      <vt:lpstr>Tensorflow 행렬곱</vt:lpstr>
      <vt:lpstr>Broadcasting</vt:lpstr>
      <vt:lpstr>Broadcasting</vt:lpstr>
      <vt:lpstr>MNIST</vt:lpstr>
      <vt:lpstr>MNIST</vt:lpstr>
      <vt:lpstr>MNIST</vt:lpstr>
      <vt:lpstr>MNIST</vt:lpstr>
      <vt:lpstr>MNIST</vt:lpstr>
      <vt:lpstr>MNIST</vt:lpstr>
      <vt:lpstr>MNIST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skunkworks_070312</dc:creator>
  <cp:lastModifiedBy>Windows 사용자</cp:lastModifiedBy>
  <cp:revision>4781</cp:revision>
  <dcterms:created xsi:type="dcterms:W3CDTF">2006-05-11T02:45:30Z</dcterms:created>
  <dcterms:modified xsi:type="dcterms:W3CDTF">2017-12-04T15:43:41Z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FirstTime">
    <vt:lpwstr>True</vt:lpwstr>
  </property>
  <property fmtid="{D5CDD505-2E9C-101B-9397-08002B2CF9AE}" pid="3" name="AddDocumentEventProcessedFileUniqueId">
    <vt:lpwstr>f625deb7-8e9a-467e-9ce6-c7a5518cf703</vt:lpwstr>
  </property>
  <property fmtid="{D5CDD505-2E9C-101B-9397-08002B2CF9AE}" pid="4" name="LastObjectUpdateEventProcessedVersion">
    <vt:lpwstr>2.0</vt:lpwstr>
  </property>
  <property fmtid="{D5CDD505-2E9C-101B-9397-08002B2CF9AE}" pid="5" name="AddDocumentEventProcessedId">
    <vt:lpwstr>0df09154-a908-499a-a629-112250023151</vt:lpwstr>
  </property>
</Properties>
</file>