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handoutMasterIdLst>
    <p:handoutMasterId r:id="rId97"/>
  </p:handoutMasterIdLst>
  <p:sldIdLst>
    <p:sldId id="261" r:id="rId2"/>
    <p:sldId id="262" r:id="rId3"/>
    <p:sldId id="263" r:id="rId4"/>
    <p:sldId id="273" r:id="rId5"/>
    <p:sldId id="274" r:id="rId6"/>
    <p:sldId id="275" r:id="rId7"/>
    <p:sldId id="276" r:id="rId8"/>
    <p:sldId id="299" r:id="rId9"/>
    <p:sldId id="312" r:id="rId10"/>
    <p:sldId id="264" r:id="rId11"/>
    <p:sldId id="355" r:id="rId12"/>
    <p:sldId id="265" r:id="rId13"/>
    <p:sldId id="258" r:id="rId14"/>
    <p:sldId id="260" r:id="rId15"/>
    <p:sldId id="269" r:id="rId16"/>
    <p:sldId id="267" r:id="rId17"/>
    <p:sldId id="268" r:id="rId18"/>
    <p:sldId id="270" r:id="rId19"/>
    <p:sldId id="271" r:id="rId20"/>
    <p:sldId id="272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300" r:id="rId43"/>
    <p:sldId id="302" r:id="rId44"/>
    <p:sldId id="305" r:id="rId45"/>
    <p:sldId id="306" r:id="rId46"/>
    <p:sldId id="307" r:id="rId47"/>
    <p:sldId id="309" r:id="rId48"/>
    <p:sldId id="308" r:id="rId49"/>
    <p:sldId id="310" r:id="rId50"/>
    <p:sldId id="311" r:id="rId51"/>
    <p:sldId id="313" r:id="rId52"/>
    <p:sldId id="314" r:id="rId53"/>
    <p:sldId id="315" r:id="rId54"/>
    <p:sldId id="316" r:id="rId55"/>
    <p:sldId id="317" r:id="rId56"/>
    <p:sldId id="346" r:id="rId57"/>
    <p:sldId id="301" r:id="rId58"/>
    <p:sldId id="318" r:id="rId59"/>
    <p:sldId id="319" r:id="rId60"/>
    <p:sldId id="320" r:id="rId61"/>
    <p:sldId id="351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52" r:id="rId87"/>
    <p:sldId id="353" r:id="rId88"/>
    <p:sldId id="354" r:id="rId89"/>
    <p:sldId id="347" r:id="rId90"/>
    <p:sldId id="356" r:id="rId91"/>
    <p:sldId id="348" r:id="rId92"/>
    <p:sldId id="349" r:id="rId93"/>
    <p:sldId id="350" r:id="rId94"/>
    <p:sldId id="345" r:id="rId9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BE41E-0954-CC46-8CB1-FD98042C9B78}" type="datetimeFigureOut">
              <a:rPr kumimoji="1" lang="ko-KR" altLang="en-US" smtClean="0"/>
              <a:t>2017-09-15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BC1F7-B59B-F24D-B470-FC023521DA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4936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D360E-5F84-294A-931B-7571AF6D51B3}" type="datetimeFigureOut">
              <a:rPr kumimoji="1" lang="ko-KR" altLang="en-US" smtClean="0"/>
              <a:t>2017-09-15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B38D1-C37F-984F-91A0-2C278D3058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4219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{\partial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|\pi, \mu,\Sigma)  + \lambda\left(\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sum_{k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=1}^K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pi_k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-1\right)}{\partial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pi_k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}&amp;=&amp;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CC9FD-ED4F-F243-B01F-ADE6282A6D9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0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p(x|\mu_k,\Sigma_k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\frac{1}{(2\pi\epsilon)^{M/2}}\exp\left\{-\frac{1}{2\epsilon}\lVert x-\mu_k\rVert^2\right\}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CC9FD-ED4F-F243-B01F-ADE6282A6D9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629B2-691B-4394-9F8D-BF4321D7A5A3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9E76-7E75-4046-AF53-81F63F649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25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629B2-691B-4394-9F8D-BF4321D7A5A3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9E76-7E75-4046-AF53-81F63F649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4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629B2-691B-4394-9F8D-BF4321D7A5A3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9E76-7E75-4046-AF53-81F63F649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14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629B2-691B-4394-9F8D-BF4321D7A5A3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9E76-7E75-4046-AF53-81F63F649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33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629B2-691B-4394-9F8D-BF4321D7A5A3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9E76-7E75-4046-AF53-81F63F649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40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629B2-691B-4394-9F8D-BF4321D7A5A3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9E76-7E75-4046-AF53-81F63F649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50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629B2-691B-4394-9F8D-BF4321D7A5A3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9E76-7E75-4046-AF53-81F63F649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83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629B2-691B-4394-9F8D-BF4321D7A5A3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9E76-7E75-4046-AF53-81F63F649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35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629B2-691B-4394-9F8D-BF4321D7A5A3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9E76-7E75-4046-AF53-81F63F649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1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629B2-691B-4394-9F8D-BF4321D7A5A3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9E76-7E75-4046-AF53-81F63F649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95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629B2-691B-4394-9F8D-BF4321D7A5A3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9E76-7E75-4046-AF53-81F63F649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629B2-691B-4394-9F8D-BF4321D7A5A3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59E76-7E75-4046-AF53-81F63F649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74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eniac.cs.qc.cuny.edu/andrew/ml/syllabu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cs.umass.edu/~mccallum/courses/inlp2004a/lect10-hmm2.pdf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diana.edu/~iulg/moss/hmmcalculations.pdf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if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6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9.png"/><Relationship Id="rId4" Type="http://schemas.openxmlformats.org/officeDocument/2006/relationships/image" Target="../media/image48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3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5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56.w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50887"/>
            <a:ext cx="10515600" cy="1325563"/>
          </a:xfrm>
        </p:spPr>
        <p:txBody>
          <a:bodyPr/>
          <a:lstStyle/>
          <a:p>
            <a:pPr algn="ctr"/>
            <a:r>
              <a:rPr kumimoji="1" lang="en-US" altLang="ko-KR" b="1" dirty="0" smtClean="0"/>
              <a:t>EM: </a:t>
            </a:r>
            <a:r>
              <a:rPr kumimoji="1" lang="en-US" altLang="ko-KR" b="1" dirty="0" smtClean="0">
                <a:solidFill>
                  <a:srgbClr val="FF0000"/>
                </a:solidFill>
              </a:rPr>
              <a:t>Expectation</a:t>
            </a:r>
            <a:r>
              <a:rPr kumimoji="1" lang="en-US" altLang="ko-KR" b="1" dirty="0" smtClean="0"/>
              <a:t> </a:t>
            </a:r>
            <a:r>
              <a:rPr kumimoji="1" lang="en-US" altLang="ko-KR" b="1" dirty="0" smtClean="0">
                <a:solidFill>
                  <a:schemeClr val="accent1"/>
                </a:solidFill>
              </a:rPr>
              <a:t>Maximization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897187"/>
            <a:ext cx="10515600" cy="4351338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Sun Kim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 smtClean="0"/>
          </a:p>
          <a:p>
            <a:pPr marL="0" indent="0" algn="ctr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dirty="0"/>
              <a:t>Computer Science and Engineering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Bioinformatics Institute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Seoul National University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5484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Three Problems to be reviewed today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Gaussian Mixture</a:t>
            </a:r>
          </a:p>
          <a:p>
            <a:r>
              <a:rPr kumimoji="1" lang="en-US" altLang="ko-KR" dirty="0" smtClean="0"/>
              <a:t>Baum-Welch algorithm for HMM model parameter estimation</a:t>
            </a:r>
          </a:p>
          <a:p>
            <a:r>
              <a:rPr kumimoji="1" lang="en-US" altLang="ko-KR" dirty="0"/>
              <a:t>Motif prediction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73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kumimoji="1" lang="en-US" altLang="ko-KR" b="1" dirty="0" smtClean="0"/>
              <a:t>Problem 1: </a:t>
            </a:r>
            <a:r>
              <a:rPr kumimoji="1" lang="en-US" altLang="ko-KR" b="1" dirty="0"/>
              <a:t>K Clustering </a:t>
            </a:r>
            <a:r>
              <a:rPr kumimoji="1" lang="en-US" altLang="ko-KR" b="1" dirty="0" smtClean="0"/>
              <a:t>Algorithms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6787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K Clustering Algorithms and EM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 smtClean="0"/>
          </a:p>
          <a:p>
            <a:r>
              <a:rPr kumimoji="1" lang="en-US" altLang="ko-KR" dirty="0" smtClean="0"/>
              <a:t>K means clustering algorithm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A probabilistic version of </a:t>
            </a:r>
            <a:r>
              <a:rPr kumimoji="1" lang="en-US" altLang="ko-KR" dirty="0"/>
              <a:t>K means clustering algorithm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K Gaussian mixtures algorithm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00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Arrow 25"/>
          <p:cNvSpPr/>
          <p:nvPr/>
        </p:nvSpPr>
        <p:spPr>
          <a:xfrm>
            <a:off x="5698413" y="3211211"/>
            <a:ext cx="771551" cy="5624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6525387" y="1768174"/>
            <a:ext cx="5518023" cy="346824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524637" y="1768174"/>
            <a:ext cx="5518023" cy="346824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791337" y="2072973"/>
            <a:ext cx="4949571" cy="2861251"/>
            <a:chOff x="791337" y="2072973"/>
            <a:chExt cx="4949571" cy="2861251"/>
          </a:xfrm>
        </p:grpSpPr>
        <p:sp>
          <p:nvSpPr>
            <p:cNvPr id="5" name="TextBox 4"/>
            <p:cNvSpPr txBox="1"/>
            <p:nvPr/>
          </p:nvSpPr>
          <p:spPr>
            <a:xfrm>
              <a:off x="791337" y="2072974"/>
              <a:ext cx="69494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200" b="1" i="1" dirty="0" smtClean="0"/>
                <a:t>D</a:t>
              </a:r>
              <a:r>
                <a:rPr lang="en-US" altLang="ko-KR" sz="3200" b="1" i="1" baseline="-25000" dirty="0" smtClean="0"/>
                <a:t>1</a:t>
              </a:r>
              <a:endParaRPr lang="ko-KR" altLang="en-US" sz="3200" b="1" i="1" baseline="-25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45964" y="2072973"/>
              <a:ext cx="69494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200" b="1" i="1" dirty="0" smtClean="0"/>
                <a:t>D</a:t>
              </a:r>
              <a:r>
                <a:rPr lang="en-US" altLang="ko-KR" sz="3200" b="1" i="1" baseline="-25000" dirty="0" smtClean="0"/>
                <a:t>2</a:t>
              </a:r>
              <a:endParaRPr lang="ko-KR" altLang="en-US" sz="3200" b="1" i="1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91337" y="4349449"/>
              <a:ext cx="69494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200" b="1" i="1" dirty="0" smtClean="0"/>
                <a:t>D</a:t>
              </a:r>
              <a:r>
                <a:rPr lang="en-US" altLang="ko-KR" sz="3200" b="1" i="1" baseline="-25000" dirty="0" smtClean="0"/>
                <a:t>4</a:t>
              </a:r>
              <a:endParaRPr lang="ko-KR" altLang="en-US" sz="3200" b="1" i="1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45964" y="4349448"/>
              <a:ext cx="69494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200" b="1" i="1" dirty="0" smtClean="0"/>
                <a:t>D</a:t>
              </a:r>
              <a:r>
                <a:rPr lang="en-US" altLang="ko-KR" sz="3200" b="1" i="1" baseline="-25000" dirty="0" smtClean="0"/>
                <a:t>3</a:t>
              </a:r>
              <a:endParaRPr lang="ko-KR" altLang="en-US" sz="3200" b="1" i="1" baseline="-25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809612" y="2071669"/>
            <a:ext cx="4949571" cy="2861251"/>
            <a:chOff x="791337" y="2072973"/>
            <a:chExt cx="4949571" cy="2861251"/>
          </a:xfrm>
        </p:grpSpPr>
        <p:sp>
          <p:nvSpPr>
            <p:cNvPr id="12" name="TextBox 11"/>
            <p:cNvSpPr txBox="1"/>
            <p:nvPr/>
          </p:nvSpPr>
          <p:spPr>
            <a:xfrm>
              <a:off x="791337" y="2072974"/>
              <a:ext cx="69494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200" b="1" i="1" dirty="0" smtClean="0"/>
                <a:t>D</a:t>
              </a:r>
              <a:r>
                <a:rPr lang="en-US" altLang="ko-KR" sz="3200" b="1" i="1" baseline="-25000" dirty="0" smtClean="0"/>
                <a:t>1</a:t>
              </a:r>
              <a:endParaRPr lang="ko-KR" altLang="en-US" sz="3200" b="1" i="1" baseline="-25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45964" y="2072973"/>
              <a:ext cx="69494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200" b="1" i="1" dirty="0" smtClean="0"/>
                <a:t>D</a:t>
              </a:r>
              <a:r>
                <a:rPr lang="en-US" altLang="ko-KR" sz="3200" b="1" i="1" baseline="-25000" dirty="0" smtClean="0"/>
                <a:t>2</a:t>
              </a:r>
              <a:endParaRPr lang="ko-KR" altLang="en-US" sz="3200" b="1" i="1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1337" y="4349449"/>
              <a:ext cx="69494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200" b="1" i="1" dirty="0" smtClean="0"/>
                <a:t>D</a:t>
              </a:r>
              <a:r>
                <a:rPr lang="en-US" altLang="ko-KR" sz="3200" b="1" i="1" baseline="-25000" dirty="0" smtClean="0"/>
                <a:t>4</a:t>
              </a:r>
              <a:endParaRPr lang="ko-KR" altLang="en-US" sz="3200" b="1" i="1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45964" y="4349448"/>
              <a:ext cx="69494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200" b="1" i="1" dirty="0" smtClean="0"/>
                <a:t>D</a:t>
              </a:r>
              <a:r>
                <a:rPr lang="en-US" altLang="ko-KR" sz="3200" b="1" i="1" baseline="-25000" dirty="0" smtClean="0"/>
                <a:t>3</a:t>
              </a:r>
              <a:endParaRPr lang="ko-KR" altLang="en-US" sz="3200" b="1" i="1" baseline="-250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91337" y="3268361"/>
            <a:ext cx="69494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i="1" dirty="0" smtClean="0">
                <a:solidFill>
                  <a:srgbClr val="E60000"/>
                </a:solidFill>
              </a:rPr>
              <a:t>C</a:t>
            </a:r>
            <a:r>
              <a:rPr lang="en-US" altLang="ko-KR" sz="3200" b="1" i="1" baseline="-25000" dirty="0" smtClean="0">
                <a:solidFill>
                  <a:srgbClr val="E60000"/>
                </a:solidFill>
              </a:rPr>
              <a:t>1</a:t>
            </a:r>
            <a:endParaRPr lang="ko-KR" altLang="en-US" sz="3200" b="1" i="1" baseline="-25000" dirty="0">
              <a:solidFill>
                <a:srgbClr val="E6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45964" y="3235102"/>
            <a:ext cx="69494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i="1" dirty="0" smtClean="0">
                <a:solidFill>
                  <a:srgbClr val="E60000"/>
                </a:solidFill>
              </a:rPr>
              <a:t>C</a:t>
            </a:r>
            <a:r>
              <a:rPr lang="en-US" altLang="ko-KR" sz="3200" b="1" i="1" baseline="-25000" dirty="0" smtClean="0">
                <a:solidFill>
                  <a:srgbClr val="E60000"/>
                </a:solidFill>
              </a:rPr>
              <a:t>2</a:t>
            </a:r>
            <a:endParaRPr lang="ko-KR" altLang="en-US" sz="3200" b="1" i="1" baseline="-25000" dirty="0">
              <a:solidFill>
                <a:srgbClr val="E6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091184" y="2723119"/>
            <a:ext cx="0" cy="554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85178" y="2656522"/>
            <a:ext cx="3213471" cy="6879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09612" y="3239886"/>
            <a:ext cx="69494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i="1" dirty="0" smtClean="0">
                <a:solidFill>
                  <a:srgbClr val="E60000"/>
                </a:solidFill>
              </a:rPr>
              <a:t>C</a:t>
            </a:r>
            <a:r>
              <a:rPr lang="en-US" altLang="ko-KR" sz="3200" b="1" i="1" baseline="-25000" dirty="0" smtClean="0">
                <a:solidFill>
                  <a:srgbClr val="E60000"/>
                </a:solidFill>
              </a:rPr>
              <a:t>1</a:t>
            </a:r>
            <a:endParaRPr lang="ko-KR" altLang="en-US" sz="3200" b="1" i="1" baseline="-25000" dirty="0">
              <a:solidFill>
                <a:srgbClr val="E6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64239" y="3206627"/>
            <a:ext cx="69494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i="1" dirty="0" smtClean="0">
                <a:solidFill>
                  <a:srgbClr val="E60000"/>
                </a:solidFill>
              </a:rPr>
              <a:t>C</a:t>
            </a:r>
            <a:r>
              <a:rPr lang="en-US" altLang="ko-KR" sz="3200" b="1" i="1" baseline="-25000" dirty="0" smtClean="0">
                <a:solidFill>
                  <a:srgbClr val="E60000"/>
                </a:solidFill>
              </a:rPr>
              <a:t>2</a:t>
            </a:r>
            <a:endParaRPr lang="ko-KR" altLang="en-US" sz="3200" b="1" i="1" baseline="-25000" dirty="0">
              <a:solidFill>
                <a:srgbClr val="E6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7133843" y="2685146"/>
            <a:ext cx="0" cy="554767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상자 3"/>
          <p:cNvSpPr txBox="1"/>
          <p:nvPr/>
        </p:nvSpPr>
        <p:spPr>
          <a:xfrm>
            <a:off x="2442210" y="518066"/>
            <a:ext cx="72009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dirty="0"/>
              <a:t>K means clustering algorithm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10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Arrow 25"/>
          <p:cNvSpPr/>
          <p:nvPr/>
        </p:nvSpPr>
        <p:spPr>
          <a:xfrm>
            <a:off x="5698413" y="3211211"/>
            <a:ext cx="771551" cy="5624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6525387" y="1768174"/>
            <a:ext cx="5518023" cy="346824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524637" y="1768174"/>
            <a:ext cx="5518023" cy="346824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791337" y="2072973"/>
            <a:ext cx="4949571" cy="2861251"/>
            <a:chOff x="791337" y="2072973"/>
            <a:chExt cx="4949571" cy="2861251"/>
          </a:xfrm>
        </p:grpSpPr>
        <p:sp>
          <p:nvSpPr>
            <p:cNvPr id="5" name="TextBox 4"/>
            <p:cNvSpPr txBox="1"/>
            <p:nvPr/>
          </p:nvSpPr>
          <p:spPr>
            <a:xfrm>
              <a:off x="791337" y="2072974"/>
              <a:ext cx="69494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200" b="1" i="1" dirty="0" smtClean="0"/>
                <a:t>D</a:t>
              </a:r>
              <a:r>
                <a:rPr lang="en-US" altLang="ko-KR" sz="3200" b="1" i="1" baseline="-25000" dirty="0" smtClean="0"/>
                <a:t>1</a:t>
              </a:r>
              <a:endParaRPr lang="ko-KR" altLang="en-US" sz="3200" b="1" i="1" baseline="-25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45964" y="2072973"/>
              <a:ext cx="69494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200" b="1" i="1" dirty="0" smtClean="0"/>
                <a:t>D</a:t>
              </a:r>
              <a:r>
                <a:rPr lang="en-US" altLang="ko-KR" sz="3200" b="1" i="1" baseline="-25000" dirty="0" smtClean="0"/>
                <a:t>2</a:t>
              </a:r>
              <a:endParaRPr lang="ko-KR" altLang="en-US" sz="3200" b="1" i="1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91337" y="4349449"/>
              <a:ext cx="69494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200" b="1" i="1" dirty="0" smtClean="0"/>
                <a:t>D</a:t>
              </a:r>
              <a:r>
                <a:rPr lang="en-US" altLang="ko-KR" sz="3200" b="1" i="1" baseline="-25000" dirty="0" smtClean="0"/>
                <a:t>4</a:t>
              </a:r>
              <a:endParaRPr lang="ko-KR" altLang="en-US" sz="3200" b="1" i="1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45964" y="4349448"/>
              <a:ext cx="69494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200" b="1" i="1" dirty="0" smtClean="0"/>
                <a:t>D</a:t>
              </a:r>
              <a:r>
                <a:rPr lang="en-US" altLang="ko-KR" sz="3200" b="1" i="1" baseline="-25000" dirty="0" smtClean="0"/>
                <a:t>3</a:t>
              </a:r>
              <a:endParaRPr lang="ko-KR" altLang="en-US" sz="3200" b="1" i="1" baseline="-25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809612" y="2071669"/>
            <a:ext cx="4949571" cy="2861251"/>
            <a:chOff x="791337" y="2072973"/>
            <a:chExt cx="4949571" cy="2861251"/>
          </a:xfrm>
        </p:grpSpPr>
        <p:sp>
          <p:nvSpPr>
            <p:cNvPr id="12" name="TextBox 11"/>
            <p:cNvSpPr txBox="1"/>
            <p:nvPr/>
          </p:nvSpPr>
          <p:spPr>
            <a:xfrm>
              <a:off x="791337" y="2072974"/>
              <a:ext cx="69494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200" b="1" i="1" dirty="0" smtClean="0"/>
                <a:t>D</a:t>
              </a:r>
              <a:r>
                <a:rPr lang="en-US" altLang="ko-KR" sz="3200" b="1" i="1" baseline="-25000" dirty="0" smtClean="0"/>
                <a:t>1</a:t>
              </a:r>
              <a:endParaRPr lang="ko-KR" altLang="en-US" sz="3200" b="1" i="1" baseline="-25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45964" y="2072973"/>
              <a:ext cx="69494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200" b="1" i="1" dirty="0" smtClean="0"/>
                <a:t>D</a:t>
              </a:r>
              <a:r>
                <a:rPr lang="en-US" altLang="ko-KR" sz="3200" b="1" i="1" baseline="-25000" dirty="0" smtClean="0"/>
                <a:t>2</a:t>
              </a:r>
              <a:endParaRPr lang="ko-KR" altLang="en-US" sz="3200" b="1" i="1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1337" y="4349449"/>
              <a:ext cx="69494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200" b="1" i="1" dirty="0" smtClean="0"/>
                <a:t>D</a:t>
              </a:r>
              <a:r>
                <a:rPr lang="en-US" altLang="ko-KR" sz="3200" b="1" i="1" baseline="-25000" dirty="0" smtClean="0"/>
                <a:t>4</a:t>
              </a:r>
              <a:endParaRPr lang="ko-KR" altLang="en-US" sz="3200" b="1" i="1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45964" y="4349448"/>
              <a:ext cx="69494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200" b="1" i="1" dirty="0" smtClean="0"/>
                <a:t>D</a:t>
              </a:r>
              <a:r>
                <a:rPr lang="en-US" altLang="ko-KR" sz="3200" b="1" i="1" baseline="-25000" dirty="0" smtClean="0"/>
                <a:t>3</a:t>
              </a:r>
              <a:endParaRPr lang="ko-KR" altLang="en-US" sz="3200" b="1" i="1" baseline="-250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91337" y="3268361"/>
            <a:ext cx="69494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i="1" dirty="0" smtClean="0">
                <a:solidFill>
                  <a:srgbClr val="E60000"/>
                </a:solidFill>
              </a:rPr>
              <a:t>C</a:t>
            </a:r>
            <a:r>
              <a:rPr lang="en-US" altLang="ko-KR" sz="3200" b="1" i="1" baseline="-25000" dirty="0" smtClean="0">
                <a:solidFill>
                  <a:srgbClr val="E60000"/>
                </a:solidFill>
              </a:rPr>
              <a:t>1</a:t>
            </a:r>
            <a:endParaRPr lang="ko-KR" altLang="en-US" sz="3200" b="1" i="1" baseline="-25000" dirty="0">
              <a:solidFill>
                <a:srgbClr val="E6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45964" y="3235102"/>
            <a:ext cx="69494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i="1" dirty="0" smtClean="0">
                <a:solidFill>
                  <a:srgbClr val="E60000"/>
                </a:solidFill>
              </a:rPr>
              <a:t>C</a:t>
            </a:r>
            <a:r>
              <a:rPr lang="en-US" altLang="ko-KR" sz="3200" b="1" i="1" baseline="-25000" dirty="0" smtClean="0">
                <a:solidFill>
                  <a:srgbClr val="E60000"/>
                </a:solidFill>
              </a:rPr>
              <a:t>2</a:t>
            </a:r>
            <a:endParaRPr lang="ko-KR" altLang="en-US" sz="3200" b="1" i="1" baseline="-25000" dirty="0">
              <a:solidFill>
                <a:srgbClr val="E6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091184" y="2723119"/>
            <a:ext cx="0" cy="554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43193" y="2653146"/>
            <a:ext cx="3213471" cy="6879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09612" y="3239886"/>
            <a:ext cx="69494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i="1" dirty="0" smtClean="0">
                <a:solidFill>
                  <a:srgbClr val="E60000"/>
                </a:solidFill>
              </a:rPr>
              <a:t>C</a:t>
            </a:r>
            <a:r>
              <a:rPr lang="en-US" altLang="ko-KR" sz="3200" b="1" i="1" baseline="-25000" dirty="0" smtClean="0">
                <a:solidFill>
                  <a:srgbClr val="E60000"/>
                </a:solidFill>
              </a:rPr>
              <a:t>1</a:t>
            </a:r>
            <a:endParaRPr lang="ko-KR" altLang="en-US" sz="3200" b="1" i="1" baseline="-25000" dirty="0">
              <a:solidFill>
                <a:srgbClr val="E6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64239" y="3206627"/>
            <a:ext cx="69494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i="1" dirty="0" smtClean="0">
                <a:solidFill>
                  <a:srgbClr val="E60000"/>
                </a:solidFill>
              </a:rPr>
              <a:t>C</a:t>
            </a:r>
            <a:r>
              <a:rPr lang="en-US" altLang="ko-KR" sz="3200" b="1" i="1" baseline="-25000" dirty="0" smtClean="0">
                <a:solidFill>
                  <a:srgbClr val="E60000"/>
                </a:solidFill>
              </a:rPr>
              <a:t>2</a:t>
            </a:r>
            <a:endParaRPr lang="ko-KR" altLang="en-US" sz="3200" b="1" i="1" baseline="-25000" dirty="0">
              <a:solidFill>
                <a:srgbClr val="E6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7133843" y="2685146"/>
            <a:ext cx="0" cy="554767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702484" y="2618549"/>
            <a:ext cx="3213471" cy="687959"/>
          </a:xfrm>
          <a:prstGeom prst="line">
            <a:avLst/>
          </a:prstGeom>
          <a:ln w="9525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157084" y="268514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0.7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039779" y="2547279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0.3</a:t>
            </a:r>
            <a:endParaRPr lang="ko-KR" altLang="en-US" b="1" dirty="0"/>
          </a:p>
        </p:txBody>
      </p:sp>
      <p:sp>
        <p:nvSpPr>
          <p:cNvPr id="28" name="텍스트 상자 27"/>
          <p:cNvSpPr txBox="1"/>
          <p:nvPr/>
        </p:nvSpPr>
        <p:spPr>
          <a:xfrm>
            <a:off x="1792986" y="179882"/>
            <a:ext cx="72009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 smtClean="0"/>
              <a:t>A </a:t>
            </a:r>
            <a:r>
              <a:rPr kumimoji="1" lang="en-US" altLang="ko-KR" sz="4000" dirty="0"/>
              <a:t>p</a:t>
            </a:r>
            <a:r>
              <a:rPr kumimoji="1" lang="en-US" altLang="ko-KR" sz="4000" dirty="0" smtClean="0"/>
              <a:t>robabilistic version of </a:t>
            </a:r>
          </a:p>
          <a:p>
            <a:pPr algn="ctr"/>
            <a:r>
              <a:rPr kumimoji="1" lang="en-US" altLang="ko-KR" sz="4000" dirty="0" smtClean="0"/>
              <a:t>K </a:t>
            </a:r>
            <a:r>
              <a:rPr kumimoji="1" lang="en-US" altLang="ko-KR" sz="4000" dirty="0"/>
              <a:t>means clustering algorithm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2481943" y="5522026"/>
            <a:ext cx="6657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/>
              <a:t>민주적인 결정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모든 데이터가 참여해서 </a:t>
            </a:r>
            <a:r>
              <a:rPr kumimoji="1" lang="en-US" altLang="ko-KR" dirty="0" smtClean="0"/>
              <a:t>cluster center</a:t>
            </a:r>
            <a:r>
              <a:rPr kumimoji="1" lang="ko-KR" altLang="en-US" dirty="0" smtClean="0"/>
              <a:t>를 정함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/>
              <a:t>	</a:t>
            </a:r>
            <a:r>
              <a:rPr kumimoji="1" lang="en-US" altLang="ko-KR" dirty="0" smtClean="0"/>
              <a:t>	</a:t>
            </a:r>
            <a:r>
              <a:rPr kumimoji="1" lang="en-US" altLang="ko-KR" dirty="0" smtClean="0">
                <a:sym typeface="Wingdings"/>
              </a:rPr>
              <a:t></a:t>
            </a:r>
            <a:r>
              <a:rPr kumimoji="1" lang="ko-KR" altLang="en-US" dirty="0" smtClean="0">
                <a:sym typeface="Wingdings"/>
              </a:rPr>
              <a:t> </a:t>
            </a:r>
            <a:r>
              <a:rPr kumimoji="1" lang="en-US" altLang="ko-KR" dirty="0" smtClean="0">
                <a:sym typeface="Wingdings"/>
              </a:rPr>
              <a:t>model parameter</a:t>
            </a:r>
            <a:r>
              <a:rPr kumimoji="1" lang="ko-KR" altLang="en-US" dirty="0" smtClean="0">
                <a:sym typeface="Wingdings"/>
              </a:rPr>
              <a:t>수가 증가함</a:t>
            </a:r>
            <a:r>
              <a:rPr kumimoji="1" lang="en-US" altLang="ko-KR" dirty="0" smtClean="0">
                <a:sym typeface="Wingdings"/>
              </a:rPr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08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	</a:t>
            </a:r>
            <a:r>
              <a:rPr kumimoji="1" lang="en-US" altLang="ko-KR" dirty="0" smtClean="0"/>
              <a:t>Two Gaussian Mixture EM Clustering 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 smtClean="0"/>
              <a:t>아래 숫자들이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개의 </a:t>
            </a:r>
            <a:r>
              <a:rPr kumimoji="1" lang="en-US" altLang="ko-KR" dirty="0" smtClean="0"/>
              <a:t>Gaussian distribution</a:t>
            </a:r>
            <a:r>
              <a:rPr kumimoji="1" lang="ko-KR" altLang="en-US" dirty="0" smtClean="0"/>
              <a:t>에 의해 생성이 되었는데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개의 그룹으로 클러스링을 하고자 한다</a:t>
            </a:r>
            <a:r>
              <a:rPr kumimoji="1" lang="en-US" altLang="ko-KR" dirty="0" smtClean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 algn="ctr">
              <a:buNone/>
            </a:pP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4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6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8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9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11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12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13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14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15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17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59830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573168" y="2437355"/>
            <a:ext cx="7241067" cy="3343219"/>
            <a:chOff x="2391368" y="1237833"/>
            <a:chExt cx="6254427" cy="2803767"/>
          </a:xfrm>
        </p:grpSpPr>
        <p:sp>
          <p:nvSpPr>
            <p:cNvPr id="4" name="자유형 3"/>
            <p:cNvSpPr/>
            <p:nvPr/>
          </p:nvSpPr>
          <p:spPr>
            <a:xfrm>
              <a:off x="2391368" y="1270949"/>
              <a:ext cx="2673457" cy="2317145"/>
            </a:xfrm>
            <a:custGeom>
              <a:avLst/>
              <a:gdLst>
                <a:gd name="connsiteX0" fmla="*/ 0 w 2673457"/>
                <a:gd name="connsiteY0" fmla="*/ 2224075 h 2317145"/>
                <a:gd name="connsiteX1" fmla="*/ 875654 w 2673457"/>
                <a:gd name="connsiteY1" fmla="*/ 1805621 h 2317145"/>
                <a:gd name="connsiteX2" fmla="*/ 1371600 w 2673457"/>
                <a:gd name="connsiteY2" fmla="*/ 69 h 2317145"/>
                <a:gd name="connsiteX3" fmla="*/ 1921790 w 2673457"/>
                <a:gd name="connsiteY3" fmla="*/ 1875363 h 2317145"/>
                <a:gd name="connsiteX4" fmla="*/ 2673457 w 2673457"/>
                <a:gd name="connsiteY4" fmla="*/ 2317065 h 23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3457" h="2317145">
                  <a:moveTo>
                    <a:pt x="0" y="2224075"/>
                  </a:moveTo>
                  <a:cubicBezTo>
                    <a:pt x="323527" y="2200182"/>
                    <a:pt x="647054" y="2176289"/>
                    <a:pt x="875654" y="1805621"/>
                  </a:cubicBezTo>
                  <a:cubicBezTo>
                    <a:pt x="1104254" y="1434953"/>
                    <a:pt x="1197244" y="-11555"/>
                    <a:pt x="1371600" y="69"/>
                  </a:cubicBezTo>
                  <a:cubicBezTo>
                    <a:pt x="1545956" y="11693"/>
                    <a:pt x="1704814" y="1489197"/>
                    <a:pt x="1921790" y="1875363"/>
                  </a:cubicBezTo>
                  <a:cubicBezTo>
                    <a:pt x="2138766" y="2261529"/>
                    <a:pt x="2431942" y="2319648"/>
                    <a:pt x="2673457" y="231706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>
              <a:off x="5972338" y="1237833"/>
              <a:ext cx="2673457" cy="2317145"/>
            </a:xfrm>
            <a:custGeom>
              <a:avLst/>
              <a:gdLst>
                <a:gd name="connsiteX0" fmla="*/ 0 w 2673457"/>
                <a:gd name="connsiteY0" fmla="*/ 2224075 h 2317145"/>
                <a:gd name="connsiteX1" fmla="*/ 875654 w 2673457"/>
                <a:gd name="connsiteY1" fmla="*/ 1805621 h 2317145"/>
                <a:gd name="connsiteX2" fmla="*/ 1371600 w 2673457"/>
                <a:gd name="connsiteY2" fmla="*/ 69 h 2317145"/>
                <a:gd name="connsiteX3" fmla="*/ 1921790 w 2673457"/>
                <a:gd name="connsiteY3" fmla="*/ 1875363 h 2317145"/>
                <a:gd name="connsiteX4" fmla="*/ 2673457 w 2673457"/>
                <a:gd name="connsiteY4" fmla="*/ 2317065 h 23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3457" h="2317145">
                  <a:moveTo>
                    <a:pt x="0" y="2224075"/>
                  </a:moveTo>
                  <a:cubicBezTo>
                    <a:pt x="323527" y="2200182"/>
                    <a:pt x="647054" y="2176289"/>
                    <a:pt x="875654" y="1805621"/>
                  </a:cubicBezTo>
                  <a:cubicBezTo>
                    <a:pt x="1104254" y="1434953"/>
                    <a:pt x="1197244" y="-11555"/>
                    <a:pt x="1371600" y="69"/>
                  </a:cubicBezTo>
                  <a:cubicBezTo>
                    <a:pt x="1545956" y="11693"/>
                    <a:pt x="1704814" y="1489197"/>
                    <a:pt x="1921790" y="1875363"/>
                  </a:cubicBezTo>
                  <a:cubicBezTo>
                    <a:pt x="2138766" y="2261529"/>
                    <a:pt x="2431942" y="2319648"/>
                    <a:pt x="2673457" y="2317065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 flipV="1">
              <a:off x="3735202" y="3780184"/>
              <a:ext cx="0" cy="245968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 flipV="1">
              <a:off x="7430228" y="3795628"/>
              <a:ext cx="0" cy="24597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3128717" y="3657678"/>
              <a:ext cx="4961399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텍스트 상자 1"/>
          <p:cNvSpPr txBox="1"/>
          <p:nvPr/>
        </p:nvSpPr>
        <p:spPr>
          <a:xfrm>
            <a:off x="1876468" y="1314505"/>
            <a:ext cx="7944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 smtClean="0"/>
              <a:t>ESTIMATION1: </a:t>
            </a:r>
            <a:r>
              <a:rPr kumimoji="1" lang="ko-KR" altLang="en-US" sz="2800" dirty="0" smtClean="0"/>
              <a:t>아래 </a:t>
            </a:r>
            <a:r>
              <a:rPr kumimoji="1" lang="en-US" altLang="ko-KR" sz="2800" dirty="0" smtClean="0"/>
              <a:t>2</a:t>
            </a:r>
            <a:r>
              <a:rPr kumimoji="1" lang="ko-KR" altLang="en-US" sz="2800" dirty="0"/>
              <a:t>개의 </a:t>
            </a:r>
            <a:r>
              <a:rPr kumimoji="1" lang="en-US" altLang="ko-KR" sz="2800" dirty="0"/>
              <a:t>Gaussian distribution</a:t>
            </a:r>
            <a:endParaRPr kumimoji="1"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8"/>
              <p:cNvSpPr txBox="1"/>
              <p:nvPr/>
            </p:nvSpPr>
            <p:spPr>
              <a:xfrm>
                <a:off x="3719668" y="5878931"/>
                <a:ext cx="80219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3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668" y="5878931"/>
                <a:ext cx="802196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8"/>
              <p:cNvSpPr txBox="1"/>
              <p:nvPr/>
            </p:nvSpPr>
            <p:spPr>
              <a:xfrm>
                <a:off x="8045724" y="5798499"/>
                <a:ext cx="80219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4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724" y="5798499"/>
                <a:ext cx="80219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5"/>
          <p:cNvSpPr txBox="1"/>
          <p:nvPr/>
        </p:nvSpPr>
        <p:spPr>
          <a:xfrm>
            <a:off x="4182718" y="5356590"/>
            <a:ext cx="4611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20" dirty="0" smtClean="0">
                <a:solidFill>
                  <a:schemeClr val="bg2">
                    <a:lumMod val="10000"/>
                  </a:schemeClr>
                </a:solidFill>
              </a:rPr>
              <a:t>1  </a:t>
            </a:r>
            <a:r>
              <a:rPr lang="en-US" altLang="ko-KR" sz="1200" spc="20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en-US" altLang="ko-KR" sz="1200" spc="20" dirty="0" smtClean="0">
                <a:solidFill>
                  <a:schemeClr val="bg2">
                    <a:lumMod val="10000"/>
                  </a:schemeClr>
                </a:solidFill>
              </a:rPr>
              <a:t>  3  4  5  6  </a:t>
            </a:r>
            <a:r>
              <a:rPr lang="en-US" altLang="ko-KR" sz="1200" spc="20" dirty="0" smtClean="0">
                <a:solidFill>
                  <a:schemeClr val="bg1">
                    <a:lumMod val="85000"/>
                  </a:schemeClr>
                </a:solidFill>
              </a:rPr>
              <a:t>7</a:t>
            </a:r>
            <a:r>
              <a:rPr lang="en-US" altLang="ko-KR" sz="1200" spc="20" dirty="0" smtClean="0">
                <a:solidFill>
                  <a:schemeClr val="bg2">
                    <a:lumMod val="10000"/>
                  </a:schemeClr>
                </a:solidFill>
              </a:rPr>
              <a:t>  8 </a:t>
            </a:r>
            <a:r>
              <a:rPr lang="en-US" altLang="ko-KR" sz="1200" spc="20" dirty="0" smtClean="0">
                <a:solidFill>
                  <a:schemeClr val="bg1">
                    <a:lumMod val="85000"/>
                  </a:schemeClr>
                </a:solidFill>
              </a:rPr>
              <a:t>9 10</a:t>
            </a:r>
            <a:r>
              <a:rPr lang="en-US" altLang="ko-KR" sz="1200" spc="20" dirty="0" smtClean="0">
                <a:solidFill>
                  <a:schemeClr val="bg2">
                    <a:lumMod val="10000"/>
                  </a:schemeClr>
                </a:solidFill>
              </a:rPr>
              <a:t> 11 </a:t>
            </a:r>
            <a:r>
              <a:rPr lang="en-US" altLang="ko-KR" sz="1200" spc="20" dirty="0" smtClean="0">
                <a:solidFill>
                  <a:schemeClr val="bg1">
                    <a:lumMod val="85000"/>
                  </a:schemeClr>
                </a:solidFill>
              </a:rPr>
              <a:t>12</a:t>
            </a:r>
            <a:r>
              <a:rPr lang="en-US" altLang="ko-KR" sz="1200" spc="2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spc="20" dirty="0">
                <a:solidFill>
                  <a:schemeClr val="bg2">
                    <a:lumMod val="10000"/>
                  </a:schemeClr>
                </a:solidFill>
              </a:rPr>
              <a:t>13 </a:t>
            </a:r>
            <a:r>
              <a:rPr lang="en-US" altLang="ko-KR" sz="1200" spc="20" dirty="0" smtClean="0">
                <a:solidFill>
                  <a:schemeClr val="bg2">
                    <a:lumMod val="10000"/>
                  </a:schemeClr>
                </a:solidFill>
              </a:rPr>
              <a:t>14 15 </a:t>
            </a:r>
            <a:r>
              <a:rPr lang="en-US" altLang="ko-KR" sz="1200" spc="20" dirty="0" smtClean="0">
                <a:solidFill>
                  <a:schemeClr val="bg1">
                    <a:lumMod val="85000"/>
                  </a:schemeClr>
                </a:solidFill>
              </a:rPr>
              <a:t>16</a:t>
            </a:r>
            <a:r>
              <a:rPr lang="en-US" altLang="ko-KR" sz="1200" spc="20" dirty="0" smtClean="0">
                <a:solidFill>
                  <a:schemeClr val="bg2">
                    <a:lumMod val="10000"/>
                  </a:schemeClr>
                </a:solidFill>
              </a:rPr>
              <a:t> 17 </a:t>
            </a:r>
            <a:endParaRPr lang="ko-KR" altLang="en-US" sz="1200" spc="2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86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106730" y="2386896"/>
            <a:ext cx="5744063" cy="3764063"/>
            <a:chOff x="3120721" y="1272099"/>
            <a:chExt cx="4961399" cy="3156705"/>
          </a:xfrm>
        </p:grpSpPr>
        <p:sp>
          <p:nvSpPr>
            <p:cNvPr id="4" name="자유형 3"/>
            <p:cNvSpPr/>
            <p:nvPr/>
          </p:nvSpPr>
          <p:spPr>
            <a:xfrm>
              <a:off x="3268932" y="1272099"/>
              <a:ext cx="2673457" cy="2317145"/>
            </a:xfrm>
            <a:custGeom>
              <a:avLst/>
              <a:gdLst>
                <a:gd name="connsiteX0" fmla="*/ 0 w 2673457"/>
                <a:gd name="connsiteY0" fmla="*/ 2224075 h 2317145"/>
                <a:gd name="connsiteX1" fmla="*/ 875654 w 2673457"/>
                <a:gd name="connsiteY1" fmla="*/ 1805621 h 2317145"/>
                <a:gd name="connsiteX2" fmla="*/ 1371600 w 2673457"/>
                <a:gd name="connsiteY2" fmla="*/ 69 h 2317145"/>
                <a:gd name="connsiteX3" fmla="*/ 1921790 w 2673457"/>
                <a:gd name="connsiteY3" fmla="*/ 1875363 h 2317145"/>
                <a:gd name="connsiteX4" fmla="*/ 2673457 w 2673457"/>
                <a:gd name="connsiteY4" fmla="*/ 2317065 h 23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3457" h="2317145">
                  <a:moveTo>
                    <a:pt x="0" y="2224075"/>
                  </a:moveTo>
                  <a:cubicBezTo>
                    <a:pt x="323527" y="2200182"/>
                    <a:pt x="647054" y="2176289"/>
                    <a:pt x="875654" y="1805621"/>
                  </a:cubicBezTo>
                  <a:cubicBezTo>
                    <a:pt x="1104254" y="1434953"/>
                    <a:pt x="1197244" y="-11555"/>
                    <a:pt x="1371600" y="69"/>
                  </a:cubicBezTo>
                  <a:cubicBezTo>
                    <a:pt x="1545956" y="11693"/>
                    <a:pt x="1704814" y="1489197"/>
                    <a:pt x="1921790" y="1875363"/>
                  </a:cubicBezTo>
                  <a:cubicBezTo>
                    <a:pt x="2138766" y="2261529"/>
                    <a:pt x="2431942" y="2319648"/>
                    <a:pt x="2673457" y="231706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>
              <a:off x="4678775" y="1309536"/>
              <a:ext cx="2673457" cy="2317145"/>
            </a:xfrm>
            <a:custGeom>
              <a:avLst/>
              <a:gdLst>
                <a:gd name="connsiteX0" fmla="*/ 0 w 2673457"/>
                <a:gd name="connsiteY0" fmla="*/ 2224075 h 2317145"/>
                <a:gd name="connsiteX1" fmla="*/ 875654 w 2673457"/>
                <a:gd name="connsiteY1" fmla="*/ 1805621 h 2317145"/>
                <a:gd name="connsiteX2" fmla="*/ 1371600 w 2673457"/>
                <a:gd name="connsiteY2" fmla="*/ 69 h 2317145"/>
                <a:gd name="connsiteX3" fmla="*/ 1921790 w 2673457"/>
                <a:gd name="connsiteY3" fmla="*/ 1875363 h 2317145"/>
                <a:gd name="connsiteX4" fmla="*/ 2673457 w 2673457"/>
                <a:gd name="connsiteY4" fmla="*/ 2317065 h 23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3457" h="2317145">
                  <a:moveTo>
                    <a:pt x="0" y="2224075"/>
                  </a:moveTo>
                  <a:cubicBezTo>
                    <a:pt x="323527" y="2200182"/>
                    <a:pt x="647054" y="2176289"/>
                    <a:pt x="875654" y="1805621"/>
                  </a:cubicBezTo>
                  <a:cubicBezTo>
                    <a:pt x="1104254" y="1434953"/>
                    <a:pt x="1197244" y="-11555"/>
                    <a:pt x="1371600" y="69"/>
                  </a:cubicBezTo>
                  <a:cubicBezTo>
                    <a:pt x="1545956" y="11693"/>
                    <a:pt x="1704814" y="1489197"/>
                    <a:pt x="1921790" y="1875363"/>
                  </a:cubicBezTo>
                  <a:cubicBezTo>
                    <a:pt x="2138766" y="2261529"/>
                    <a:pt x="2431942" y="2319648"/>
                    <a:pt x="2673457" y="2317065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8083" y="3641685"/>
              <a:ext cx="3983063" cy="232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pc="20" dirty="0" smtClean="0">
                  <a:solidFill>
                    <a:schemeClr val="bg2">
                      <a:lumMod val="10000"/>
                    </a:schemeClr>
                  </a:solidFill>
                </a:rPr>
                <a:t>1  </a:t>
              </a:r>
              <a:r>
                <a:rPr lang="en-US" altLang="ko-KR" sz="1200" spc="20" dirty="0" smtClean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r>
                <a:rPr lang="en-US" altLang="ko-KR" sz="1200" spc="20" dirty="0" smtClean="0">
                  <a:solidFill>
                    <a:schemeClr val="bg2">
                      <a:lumMod val="10000"/>
                    </a:schemeClr>
                  </a:solidFill>
                </a:rPr>
                <a:t>  3  4  5  6  </a:t>
              </a:r>
              <a:r>
                <a:rPr lang="en-US" altLang="ko-KR" sz="1200" spc="20" dirty="0" smtClean="0">
                  <a:solidFill>
                    <a:schemeClr val="bg1">
                      <a:lumMod val="85000"/>
                    </a:schemeClr>
                  </a:solidFill>
                </a:rPr>
                <a:t>7</a:t>
              </a:r>
              <a:r>
                <a:rPr lang="en-US" altLang="ko-KR" sz="1200" spc="20" dirty="0" smtClean="0">
                  <a:solidFill>
                    <a:schemeClr val="bg2">
                      <a:lumMod val="10000"/>
                    </a:schemeClr>
                  </a:solidFill>
                </a:rPr>
                <a:t>  8 </a:t>
              </a:r>
              <a:r>
                <a:rPr lang="en-US" altLang="ko-KR" sz="1200" spc="20" dirty="0" smtClean="0">
                  <a:solidFill>
                    <a:schemeClr val="bg1">
                      <a:lumMod val="85000"/>
                    </a:schemeClr>
                  </a:solidFill>
                </a:rPr>
                <a:t>9 10</a:t>
              </a:r>
              <a:r>
                <a:rPr lang="en-US" altLang="ko-KR" sz="1200" spc="20" dirty="0" smtClean="0">
                  <a:solidFill>
                    <a:schemeClr val="bg2">
                      <a:lumMod val="10000"/>
                    </a:schemeClr>
                  </a:solidFill>
                </a:rPr>
                <a:t> 11 </a:t>
              </a:r>
              <a:r>
                <a:rPr lang="en-US" altLang="ko-KR" sz="1200" spc="20" dirty="0" smtClean="0">
                  <a:solidFill>
                    <a:schemeClr val="bg1">
                      <a:lumMod val="85000"/>
                    </a:schemeClr>
                  </a:solidFill>
                </a:rPr>
                <a:t>12</a:t>
              </a:r>
              <a:r>
                <a:rPr lang="en-US" altLang="ko-KR" sz="1200" spc="20" dirty="0" smtClean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spc="20" dirty="0">
                  <a:solidFill>
                    <a:schemeClr val="bg2">
                      <a:lumMod val="10000"/>
                    </a:schemeClr>
                  </a:solidFill>
                </a:rPr>
                <a:t>13 </a:t>
              </a:r>
              <a:r>
                <a:rPr lang="en-US" altLang="ko-KR" sz="1200" spc="20" dirty="0" smtClean="0">
                  <a:solidFill>
                    <a:schemeClr val="bg2">
                      <a:lumMod val="10000"/>
                    </a:schemeClr>
                  </a:solidFill>
                </a:rPr>
                <a:t>14 15 </a:t>
              </a:r>
              <a:r>
                <a:rPr lang="en-US" altLang="ko-KR" sz="1200" spc="20" dirty="0" smtClean="0">
                  <a:solidFill>
                    <a:schemeClr val="bg1">
                      <a:lumMod val="85000"/>
                    </a:schemeClr>
                  </a:solidFill>
                </a:rPr>
                <a:t>16</a:t>
              </a:r>
              <a:r>
                <a:rPr lang="en-US" altLang="ko-KR" sz="1200" spc="20" dirty="0" smtClean="0">
                  <a:solidFill>
                    <a:schemeClr val="bg2">
                      <a:lumMod val="10000"/>
                    </a:schemeClr>
                  </a:solidFill>
                </a:rPr>
                <a:t> 17 </a:t>
              </a:r>
              <a:endParaRPr lang="ko-KR" altLang="en-US" sz="1200" spc="2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 flipV="1">
              <a:off x="4626941" y="3831093"/>
              <a:ext cx="0" cy="245968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 flipV="1">
              <a:off x="6265104" y="3831093"/>
              <a:ext cx="0" cy="24597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525566" y="4057854"/>
                  <a:ext cx="416926" cy="361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566" y="4057854"/>
                  <a:ext cx="416926" cy="36136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053069" y="4067444"/>
                  <a:ext cx="424071" cy="361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3069" y="4067444"/>
                  <a:ext cx="424071" cy="36136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직선 화살표 연결선 10"/>
            <p:cNvCxnSpPr/>
            <p:nvPr/>
          </p:nvCxnSpPr>
          <p:spPr>
            <a:xfrm>
              <a:off x="3120721" y="3641685"/>
              <a:ext cx="4961399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텍스트 상자 12"/>
          <p:cNvSpPr txBox="1"/>
          <p:nvPr/>
        </p:nvSpPr>
        <p:spPr>
          <a:xfrm>
            <a:off x="1876468" y="1314505"/>
            <a:ext cx="7944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 smtClean="0"/>
              <a:t>ESTIMATION2: </a:t>
            </a:r>
            <a:r>
              <a:rPr kumimoji="1" lang="ko-KR" altLang="en-US" sz="2800" dirty="0" smtClean="0"/>
              <a:t>아래 </a:t>
            </a:r>
            <a:r>
              <a:rPr kumimoji="1" lang="en-US" altLang="ko-KR" sz="2800" dirty="0" smtClean="0"/>
              <a:t>2</a:t>
            </a:r>
            <a:r>
              <a:rPr kumimoji="1" lang="ko-KR" altLang="en-US" sz="2800" dirty="0"/>
              <a:t>개의 </a:t>
            </a:r>
            <a:r>
              <a:rPr kumimoji="1" lang="en-US" altLang="ko-KR" sz="2800" dirty="0"/>
              <a:t>Gaussian distribution</a:t>
            </a:r>
            <a:endParaRPr kumimoji="1" lang="ko-KR" altLang="en-US" sz="2800" dirty="0"/>
          </a:p>
        </p:txBody>
      </p:sp>
      <p:sp>
        <p:nvSpPr>
          <p:cNvPr id="2" name="텍스트 상자 1"/>
          <p:cNvSpPr txBox="1"/>
          <p:nvPr/>
        </p:nvSpPr>
        <p:spPr>
          <a:xfrm>
            <a:off x="1531917" y="6234545"/>
            <a:ext cx="397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rgbClr val="FF0000"/>
                </a:solidFill>
              </a:rPr>
              <a:t>이 </a:t>
            </a:r>
            <a:r>
              <a:rPr kumimoji="1" lang="en-US" altLang="ko-KR" b="1" dirty="0" smtClean="0">
                <a:solidFill>
                  <a:srgbClr val="FF0000"/>
                </a:solidFill>
              </a:rPr>
              <a:t>estimation </a:t>
            </a:r>
            <a:r>
              <a:rPr kumimoji="1" lang="ko-KR" altLang="en-US" b="1" dirty="0" smtClean="0">
                <a:solidFill>
                  <a:srgbClr val="FF0000"/>
                </a:solidFill>
              </a:rPr>
              <a:t>이 더 좋은가요</a:t>
            </a:r>
            <a:r>
              <a:rPr kumimoji="1" lang="en-US" altLang="ko-KR" b="1" dirty="0" smtClean="0">
                <a:solidFill>
                  <a:srgbClr val="FF0000"/>
                </a:solidFill>
              </a:rPr>
              <a:t>?</a:t>
            </a:r>
            <a:r>
              <a:rPr kumimoji="1" lang="ko-KR" altLang="en-US" b="1" dirty="0" smtClean="0">
                <a:solidFill>
                  <a:srgbClr val="FF0000"/>
                </a:solidFill>
              </a:rPr>
              <a:t>   왜</a:t>
            </a:r>
            <a:r>
              <a:rPr kumimoji="1" lang="en-US" altLang="ko-KR" b="1" dirty="0" smtClean="0">
                <a:solidFill>
                  <a:srgbClr val="FF0000"/>
                </a:solidFill>
              </a:rPr>
              <a:t>?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28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dirty="0" smtClean="0"/>
              <a:t>If we know which distribution the number are from.</a:t>
            </a:r>
            <a:endParaRPr kumimoji="1"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8"/>
              <p:cNvSpPr txBox="1"/>
              <p:nvPr/>
            </p:nvSpPr>
            <p:spPr>
              <a:xfrm>
                <a:off x="2119467" y="4794103"/>
                <a:ext cx="86084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800" dirty="0" smtClean="0"/>
                  <a:t> = (1 + 3 + 4 + 5 + 6 + 8 ) / 6 = 4.5 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5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467" y="4794103"/>
                <a:ext cx="8608403" cy="430887"/>
              </a:xfrm>
              <a:prstGeom prst="rect">
                <a:avLst/>
              </a:prstGeom>
              <a:blipFill rotWithShape="0">
                <a:blip r:embed="rId2"/>
                <a:stretch>
                  <a:fillRect t="-25352" b="-49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8"/>
              <p:cNvSpPr txBox="1"/>
              <p:nvPr/>
            </p:nvSpPr>
            <p:spPr>
              <a:xfrm>
                <a:off x="2119467" y="5721587"/>
                <a:ext cx="749806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800" dirty="0" smtClean="0"/>
                  <a:t> = (11 + 13 + 14 + 15 +17 )/ 5 = 14 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6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467" y="5721587"/>
                <a:ext cx="7498060" cy="430887"/>
              </a:xfrm>
              <a:prstGeom prst="rect">
                <a:avLst/>
              </a:prstGeom>
              <a:blipFill rotWithShape="0">
                <a:blip r:embed="rId3"/>
                <a:stretch>
                  <a:fillRect t="-25714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959375"/>
              </p:ext>
            </p:extLst>
          </p:nvPr>
        </p:nvGraphicFramePr>
        <p:xfrm>
          <a:off x="1737370" y="2646506"/>
          <a:ext cx="8262254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G1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G1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G1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G2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G2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G2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G2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G2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83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Of course, we do </a:t>
            </a:r>
            <a:r>
              <a:rPr kumimoji="1" lang="en-US" altLang="ko-KR" u="sng" dirty="0" smtClean="0"/>
              <a:t>not</a:t>
            </a:r>
            <a:r>
              <a:rPr kumimoji="1" lang="en-US" altLang="ko-KR" dirty="0" smtClean="0"/>
              <a:t> know which distribution the numbers are from.</a:t>
            </a:r>
            <a:endParaRPr kumimoji="1"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875745"/>
              </p:ext>
            </p:extLst>
          </p:nvPr>
        </p:nvGraphicFramePr>
        <p:xfrm>
          <a:off x="1258789" y="2600697"/>
          <a:ext cx="8233555" cy="16849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8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G1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G1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G1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G1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G1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G2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G2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G2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G2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G2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G2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G2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G2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G2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G2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G2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73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EM?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Many people say “I know EM is used in many applications but I do not know what it is.”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I hope I can help you understand EM today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4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7577" y="816387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solidFill>
                  <a:srgbClr val="FF0000"/>
                </a:solidFill>
              </a:rPr>
              <a:t>Democracy again using latent variables: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 smtClean="0"/>
              <a:t>Of course, we do </a:t>
            </a:r>
            <a:r>
              <a:rPr kumimoji="1" lang="en-US" altLang="ko-KR" u="sng" dirty="0" smtClean="0"/>
              <a:t>not</a:t>
            </a:r>
            <a:r>
              <a:rPr kumimoji="1" lang="en-US" altLang="ko-KR" dirty="0" smtClean="0"/>
              <a:t> know which distribution the numbers are from.</a:t>
            </a:r>
            <a:endParaRPr kumimoji="1" lang="ko-KR" altLang="en-US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051169"/>
              </p:ext>
            </p:extLst>
          </p:nvPr>
        </p:nvGraphicFramePr>
        <p:xfrm>
          <a:off x="1009408" y="3336967"/>
          <a:ext cx="8233555" cy="16849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8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P[G1]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P[G1]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P[G1]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P[G1]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P[G1]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P[G1]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P[G1]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P[G1]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P[G1]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P[G1]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P[G1]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P[G2]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P[G2]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P[G2]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P[G2]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P[G2]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P[G2]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P[G2]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P[G2]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P[G2]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P[G2]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P[G2]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8"/>
              <p:cNvSpPr txBox="1"/>
              <p:nvPr/>
            </p:nvSpPr>
            <p:spPr>
              <a:xfrm>
                <a:off x="1009408" y="6001474"/>
                <a:ext cx="10403769" cy="800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𝐒𝐓𝐄𝐏</m:t>
                        </m:r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2: </m:t>
                        </m:r>
                        <m:r>
                          <a:rPr lang="en-US" altLang="ko-KR" sz="28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ko-KR" alt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800" dirty="0" smtClean="0"/>
                  <a:t> </a:t>
                </a:r>
                <a:r>
                  <a:rPr lang="en-US" altLang="ko-KR" sz="2400" dirty="0" smtClean="0"/>
                  <a:t>= (P[1 from G1] * 1 </a:t>
                </a:r>
                <a:r>
                  <a:rPr lang="en-US" altLang="ko-KR" sz="2400" dirty="0"/>
                  <a:t>+ </a:t>
                </a:r>
                <a:r>
                  <a:rPr lang="en-US" altLang="ko-KR" sz="2400" dirty="0" smtClean="0"/>
                  <a:t>P[3 </a:t>
                </a:r>
                <a:r>
                  <a:rPr lang="en-US" altLang="ko-KR" sz="2400" dirty="0"/>
                  <a:t>from G1] * </a:t>
                </a:r>
                <a:r>
                  <a:rPr lang="en-US" altLang="ko-KR" sz="2400" dirty="0" smtClean="0"/>
                  <a:t>3 + </a:t>
                </a:r>
                <a:r>
                  <a:rPr lang="mr-IN" altLang="ko-KR" sz="2400" dirty="0" smtClean="0"/>
                  <a:t>…</a:t>
                </a:r>
                <a:r>
                  <a:rPr lang="en-US" altLang="ko-KR" sz="2400" dirty="0" smtClean="0"/>
                  <a:t>) </a:t>
                </a:r>
                <a:r>
                  <a:rPr lang="en-US" altLang="ko-KR" sz="2400" dirty="0"/>
                  <a:t>/ (P[1 from G1] </a:t>
                </a:r>
                <a:r>
                  <a:rPr lang="en-US" altLang="ko-KR" sz="2400" dirty="0" smtClean="0"/>
                  <a:t>+</a:t>
                </a:r>
                <a:r>
                  <a:rPr lang="ko-KR" altLang="en-US" sz="2400" dirty="0" smtClean="0"/>
                  <a:t> </a:t>
                </a:r>
                <a:r>
                  <a:rPr lang="en-US" altLang="ko-KR" sz="2400" dirty="0"/>
                  <a:t>P[3 from G1</a:t>
                </a:r>
                <a:r>
                  <a:rPr lang="en-US" altLang="ko-KR" sz="2400" dirty="0" smtClean="0"/>
                  <a:t>]</a:t>
                </a:r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+</a:t>
                </a:r>
                <a:r>
                  <a:rPr lang="ko-KR" altLang="en-US" sz="2400" dirty="0" smtClean="0"/>
                  <a:t> </a:t>
                </a:r>
                <a:r>
                  <a:rPr lang="mr-IN" altLang="ko-KR" sz="2400" dirty="0" smtClean="0"/>
                  <a:t>…</a:t>
                </a:r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+</a:t>
                </a:r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P[17 </a:t>
                </a:r>
                <a:r>
                  <a:rPr lang="en-US" altLang="ko-KR" sz="2400" dirty="0"/>
                  <a:t>from G1] </a:t>
                </a:r>
                <a:r>
                  <a:rPr lang="en-US" altLang="ko-KR" sz="2400" dirty="0" smtClean="0"/>
                  <a:t>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08" y="6001474"/>
                <a:ext cx="10403769" cy="800219"/>
              </a:xfrm>
              <a:prstGeom prst="rect">
                <a:avLst/>
              </a:prstGeom>
              <a:blipFill rotWithShape="0">
                <a:blip r:embed="rId2"/>
                <a:stretch>
                  <a:fillRect l="-1817" t="-5303" r="-1934" b="-21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8"/>
              <p:cNvSpPr txBox="1"/>
              <p:nvPr/>
            </p:nvSpPr>
            <p:spPr>
              <a:xfrm>
                <a:off x="1009408" y="5465105"/>
                <a:ext cx="1040376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𝐒𝐓𝐄𝐏</m:t>
                        </m:r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1: </m:t>
                        </m:r>
                      </m:e>
                      <m:sub/>
                    </m:sSub>
                  </m:oMath>
                </a14:m>
                <a:r>
                  <a:rPr lang="en-US" altLang="ko-KR" sz="2400" dirty="0" smtClean="0"/>
                  <a:t>Estimate P[1 from G1], P[3 </a:t>
                </a:r>
                <a:r>
                  <a:rPr lang="en-US" altLang="ko-KR" sz="2400" dirty="0"/>
                  <a:t>from G1</a:t>
                </a:r>
                <a:r>
                  <a:rPr lang="en-US" altLang="ko-KR" sz="2400" dirty="0" smtClean="0"/>
                  <a:t>], </a:t>
                </a:r>
                <a:r>
                  <a:rPr lang="mr-IN" altLang="ko-KR" sz="2400" dirty="0" smtClean="0"/>
                  <a:t>…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08" y="5465105"/>
                <a:ext cx="10403769" cy="430887"/>
              </a:xfrm>
              <a:prstGeom prst="rect">
                <a:avLst/>
              </a:prstGeom>
              <a:blipFill rotWithShape="0">
                <a:blip r:embed="rId3"/>
                <a:stretch>
                  <a:fillRect t="-14286" b="-3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94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23317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 smtClean="0"/>
              <a:t>개념을 이해 하셨으면 이제 구체적인 계산 방법을 논의 합니다</a:t>
            </a:r>
            <a:r>
              <a:rPr kumimoji="1" lang="en-US" altLang="ko-KR" dirty="0" smtClean="0"/>
              <a:t>.</a:t>
            </a:r>
            <a:br>
              <a:rPr kumimoji="1" lang="en-US" altLang="ko-KR" dirty="0" smtClean="0"/>
            </a:b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sz="3600" dirty="0" smtClean="0"/>
              <a:t>The material is from</a:t>
            </a:r>
            <a:br>
              <a:rPr kumimoji="1" lang="en-US" altLang="ko-KR" sz="3600" dirty="0" smtClean="0"/>
            </a:br>
            <a:r>
              <a:rPr lang="en-US" altLang="ko-KR" sz="3600" dirty="0"/>
              <a:t>Andrew Rosenberg at Queens College / CUNY</a:t>
            </a:r>
            <a:r>
              <a:rPr lang="ko-KR" altLang="ko-KR" sz="3600" dirty="0"/>
              <a:t/>
            </a:r>
            <a:br>
              <a:rPr lang="ko-KR" altLang="ko-KR" sz="3600" dirty="0"/>
            </a:br>
            <a:r>
              <a:rPr lang="en-US" altLang="ko-KR" sz="3600" u="sng" dirty="0">
                <a:hlinkClick r:id="rId2"/>
              </a:rPr>
              <a:t>http://eniac.cs.qc.cuny.edu/andrew/ml/syllabus.html</a:t>
            </a:r>
            <a:r>
              <a:rPr lang="ko-KR" altLang="ko-KR" dirty="0"/>
              <a:t/>
            </a:r>
            <a:br>
              <a:rPr lang="ko-KR" altLang="ko-KR" dirty="0"/>
            </a:b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3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Mixture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504490"/>
          </a:xfrm>
        </p:spPr>
        <p:txBody>
          <a:bodyPr>
            <a:normAutofit/>
          </a:bodyPr>
          <a:lstStyle/>
          <a:p>
            <a:r>
              <a:rPr lang="en-US" dirty="0" smtClean="0"/>
              <a:t>Formally a Mixture Model is the weighted sum of a number of </a:t>
            </a:r>
            <a:r>
              <a:rPr lang="en-US" dirty="0" err="1" smtClean="0"/>
              <a:t>pdfs</a:t>
            </a:r>
            <a:r>
              <a:rPr lang="en-US" dirty="0" smtClean="0"/>
              <a:t> where the weights are determined by a distribution,  </a:t>
            </a:r>
          </a:p>
          <a:p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075" y="3116325"/>
            <a:ext cx="6832600" cy="3175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3432238"/>
            <a:ext cx="2222500" cy="9017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325" y="2668588"/>
            <a:ext cx="215900" cy="1778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/>
          <a:srcRect l="-3077" t="-8182" r="-3077" b="-8182"/>
          <a:stretch>
            <a:fillRect/>
          </a:stretch>
        </p:blipFill>
        <p:spPr>
          <a:xfrm>
            <a:off x="4461511" y="4361561"/>
            <a:ext cx="3154679" cy="13004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786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Mixture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504490"/>
          </a:xfrm>
        </p:spPr>
        <p:txBody>
          <a:bodyPr>
            <a:normAutofit/>
          </a:bodyPr>
          <a:lstStyle/>
          <a:p>
            <a:r>
              <a:rPr lang="en-US" dirty="0" smtClean="0"/>
              <a:t>Formally a Mixture Model is the weighted sum of a number of </a:t>
            </a:r>
            <a:r>
              <a:rPr lang="en-US" dirty="0" err="1" smtClean="0"/>
              <a:t>pdfs</a:t>
            </a:r>
            <a:r>
              <a:rPr lang="en-US" dirty="0" smtClean="0"/>
              <a:t> where the weights are determined by a distribution,  </a:t>
            </a:r>
          </a:p>
          <a:p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075" y="3116325"/>
            <a:ext cx="6832600" cy="3175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3432238"/>
            <a:ext cx="2222500" cy="9017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325" y="2668588"/>
            <a:ext cx="215900" cy="1778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/>
          <a:srcRect l="-3077" t="-8182" r="-3077" b="-8182"/>
          <a:stretch>
            <a:fillRect/>
          </a:stretch>
        </p:blipFill>
        <p:spPr>
          <a:xfrm>
            <a:off x="4461511" y="4361561"/>
            <a:ext cx="3154679" cy="13004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175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Mixture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504490"/>
          </a:xfrm>
        </p:spPr>
        <p:txBody>
          <a:bodyPr>
            <a:normAutofit/>
          </a:bodyPr>
          <a:lstStyle/>
          <a:p>
            <a:r>
              <a:rPr lang="en-US" dirty="0" smtClean="0"/>
              <a:t>GMM: the weighted sum of a number of Gaussians where the weights are determined by a distribution,  </a:t>
            </a:r>
          </a:p>
          <a:p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0" y="3432238"/>
            <a:ext cx="2222500" cy="9017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668588"/>
            <a:ext cx="215900" cy="1778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369" y="3093551"/>
            <a:ext cx="8140700" cy="3175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/>
          <a:srcRect l="-2195" t="-8182" r="-2195" b="-8182"/>
          <a:stretch>
            <a:fillRect/>
          </a:stretch>
        </p:blipFill>
        <p:spPr>
          <a:xfrm>
            <a:off x="4184554" y="4452833"/>
            <a:ext cx="4348480" cy="13004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64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 Maximization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the training of </a:t>
            </a:r>
            <a:r>
              <a:rPr lang="en-US" dirty="0" err="1" smtClean="0"/>
              <a:t>GMMs</a:t>
            </a:r>
            <a:r>
              <a:rPr lang="en-US" dirty="0" smtClean="0"/>
              <a:t> and Graphical Models with latent variables can be accomplished using Expectation Maximization</a:t>
            </a:r>
          </a:p>
          <a:p>
            <a:pPr lvl="1"/>
            <a:r>
              <a:rPr lang="en-US" dirty="0" smtClean="0"/>
              <a:t>Step 1: Expectation (E-step)</a:t>
            </a:r>
          </a:p>
          <a:p>
            <a:pPr lvl="2"/>
            <a:r>
              <a:rPr lang="en-US" dirty="0" smtClean="0"/>
              <a:t>Evaluate the “responsibilities” of each cluster with the current parameters</a:t>
            </a:r>
          </a:p>
          <a:p>
            <a:pPr lvl="1"/>
            <a:r>
              <a:rPr lang="en-US" dirty="0" smtClean="0"/>
              <a:t>Step 2: Maximization (M-step)</a:t>
            </a:r>
          </a:p>
          <a:p>
            <a:pPr lvl="2"/>
            <a:r>
              <a:rPr lang="en-US" dirty="0" smtClean="0"/>
              <a:t>Re-estimate parameters using the existing “responsibilities”</a:t>
            </a:r>
          </a:p>
          <a:p>
            <a:r>
              <a:rPr lang="en-US" dirty="0" smtClean="0"/>
              <a:t>Similar to </a:t>
            </a:r>
            <a:r>
              <a:rPr lang="en-US" dirty="0" err="1" smtClean="0"/>
              <a:t>k</a:t>
            </a:r>
            <a:r>
              <a:rPr lang="en-US" dirty="0" smtClean="0"/>
              <a:t>-means training.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6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Variable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represent a GMM involving a latent variable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does this give us?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711" y="2584450"/>
            <a:ext cx="6959600" cy="11176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625" y="3989388"/>
            <a:ext cx="1866900" cy="9017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722" y="3989388"/>
            <a:ext cx="3556000" cy="901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34710" y="6126163"/>
            <a:ext cx="242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TODO: plate notation</a:t>
            </a:r>
          </a:p>
        </p:txBody>
      </p:sp>
    </p:spTree>
    <p:extLst>
      <p:ext uri="{BB962C8B-B14F-4D97-AF65-F5344CB8AC3E}">
        <p14:creationId xmlns:p14="http://schemas.microsoft.com/office/powerpoint/2010/main" val="7710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GMM data and Latent variables</a:t>
            </a:r>
            <a:endParaRPr lang="en-US" dirty="0"/>
          </a:p>
        </p:txBody>
      </p:sp>
      <p:pic>
        <p:nvPicPr>
          <p:cNvPr id="6" name="Picture 5" descr="Scanned 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160" y="1705356"/>
            <a:ext cx="7719076" cy="367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last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687746"/>
          </a:xfrm>
        </p:spPr>
        <p:txBody>
          <a:bodyPr>
            <a:normAutofit/>
          </a:bodyPr>
          <a:lstStyle/>
          <a:p>
            <a:r>
              <a:rPr lang="en-US" dirty="0" smtClean="0"/>
              <a:t>We have representations of the joint </a:t>
            </a:r>
            <a:r>
              <a:rPr lang="en-US" dirty="0" err="1" smtClean="0"/>
              <a:t>p(x,z</a:t>
            </a:r>
            <a:r>
              <a:rPr lang="en-US" dirty="0" smtClean="0"/>
              <a:t>) and the marginal, </a:t>
            </a:r>
            <a:r>
              <a:rPr lang="en-US" dirty="0" err="1" smtClean="0"/>
              <a:t>p(x</a:t>
            </a:r>
            <a:r>
              <a:rPr lang="en-US" dirty="0" smtClean="0"/>
              <a:t>)…</a:t>
            </a:r>
          </a:p>
          <a:p>
            <a:r>
              <a:rPr lang="en-US" dirty="0" smtClean="0"/>
              <a:t>The conditional of </a:t>
            </a:r>
            <a:r>
              <a:rPr lang="en-US" dirty="0" err="1" smtClean="0"/>
              <a:t>p(z|x</a:t>
            </a:r>
            <a:r>
              <a:rPr lang="en-US" dirty="0" smtClean="0"/>
              <a:t>) can be derived using </a:t>
            </a:r>
            <a:r>
              <a:rPr lang="en-US" dirty="0" err="1" smtClean="0"/>
              <a:t>Bayes</a:t>
            </a:r>
            <a:r>
              <a:rPr lang="en-US" dirty="0" smtClean="0"/>
              <a:t> rule.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responsibility</a:t>
            </a:r>
            <a:r>
              <a:rPr lang="en-US" dirty="0" smtClean="0"/>
              <a:t> that a mixture component takes for explaining an observation </a:t>
            </a:r>
            <a:r>
              <a:rPr lang="en-US" dirty="0" err="1" smtClean="0"/>
              <a:t>x</a:t>
            </a:r>
            <a:r>
              <a:rPr lang="en-US" dirty="0" smtClean="0"/>
              <a:t>.</a:t>
            </a:r>
            <a:endParaRPr lang="en-US" b="1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971" y="4287947"/>
            <a:ext cx="6972301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0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over a GMM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usual: Identify a likelihood 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 set partials to zero…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586" y="2419213"/>
            <a:ext cx="6057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9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Basics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Model</a:t>
            </a:r>
          </a:p>
          <a:p>
            <a:r>
              <a:rPr kumimoji="1" lang="en-US" altLang="ko-KR" dirty="0" smtClean="0"/>
              <a:t>Likelihood</a:t>
            </a:r>
          </a:p>
          <a:p>
            <a:r>
              <a:rPr kumimoji="1" lang="en-US" altLang="ko-KR" dirty="0" smtClean="0"/>
              <a:t>Prior probability</a:t>
            </a:r>
          </a:p>
          <a:p>
            <a:r>
              <a:rPr kumimoji="1" lang="en-US" altLang="ko-KR" dirty="0" smtClean="0"/>
              <a:t>Posterior probability</a:t>
            </a:r>
          </a:p>
          <a:p>
            <a:r>
              <a:rPr kumimoji="1" lang="en-US" altLang="ko-KR" dirty="0" smtClean="0"/>
              <a:t>Latent variables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0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of a GMM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 of means.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586" y="2419213"/>
            <a:ext cx="6057900" cy="9144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3491653"/>
            <a:ext cx="8267701" cy="19558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/>
          <a:srcRect l="-3258" t="-10435" r="-3258" b="-10435"/>
          <a:stretch>
            <a:fillRect/>
          </a:stretch>
        </p:blipFill>
        <p:spPr>
          <a:xfrm>
            <a:off x="4567142" y="5537836"/>
            <a:ext cx="2989579" cy="1059179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6177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of a GMM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Optimization of covariance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Note the similarity to the regular MLE without </a:t>
            </a:r>
            <a:r>
              <a:rPr lang="en-US" b="1" dirty="0"/>
              <a:t>responsibility terms</a:t>
            </a:r>
            <a:r>
              <a:rPr lang="en-US" dirty="0"/>
              <a:t>.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586" y="2419213"/>
            <a:ext cx="6057900" cy="9144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/>
          <a:srcRect l="-1293" t="-10141" r="-1293" b="-10141"/>
          <a:stretch>
            <a:fillRect/>
          </a:stretch>
        </p:blipFill>
        <p:spPr>
          <a:xfrm>
            <a:off x="2443367" y="3766710"/>
            <a:ext cx="7256779" cy="1084579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54191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of a GMM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 of mixing term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659" y="2419350"/>
            <a:ext cx="4152900" cy="9144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487" y="3704104"/>
            <a:ext cx="4521200" cy="9017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/>
          <a:srcRect l="-3673" t="-12414" r="-3673" b="-12414"/>
          <a:stretch>
            <a:fillRect/>
          </a:stretch>
        </p:blipFill>
        <p:spPr>
          <a:xfrm>
            <a:off x="4622229" y="4944111"/>
            <a:ext cx="2672080" cy="919479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67708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MLE of a GMM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075" y="5421962"/>
            <a:ext cx="2159000" cy="9017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/>
          <a:srcRect l="-7826" t="-14400" r="-7826" b="-14400"/>
          <a:stretch>
            <a:fillRect/>
          </a:stretch>
        </p:blipFill>
        <p:spPr>
          <a:xfrm>
            <a:off x="5841686" y="4282453"/>
            <a:ext cx="1351280" cy="81788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/>
          <a:srcRect l="-1586" t="-10141" r="-1586" b="-10141"/>
          <a:stretch>
            <a:fillRect/>
          </a:stretch>
        </p:blipFill>
        <p:spPr>
          <a:xfrm>
            <a:off x="3401998" y="2963241"/>
            <a:ext cx="5948679" cy="108457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/>
          <a:srcRect l="-3258" t="-11803" r="-3258" b="-11803"/>
          <a:stretch>
            <a:fillRect/>
          </a:stretch>
        </p:blipFill>
        <p:spPr>
          <a:xfrm>
            <a:off x="4881122" y="1769440"/>
            <a:ext cx="2989579" cy="95758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01746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for </a:t>
            </a:r>
            <a:r>
              <a:rPr lang="en-US" dirty="0" err="1" smtClean="0"/>
              <a:t>GMMs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 the parameters</a:t>
            </a:r>
          </a:p>
          <a:p>
            <a:pPr lvl="1"/>
            <a:r>
              <a:rPr lang="en-US" dirty="0" smtClean="0"/>
              <a:t>Evaluate the log likelihood</a:t>
            </a:r>
          </a:p>
          <a:p>
            <a:endParaRPr lang="en-US" dirty="0" smtClean="0"/>
          </a:p>
          <a:p>
            <a:r>
              <a:rPr lang="en-US" dirty="0" smtClean="0"/>
              <a:t>Expectation-step: Evaluate the responsibilities</a:t>
            </a:r>
          </a:p>
          <a:p>
            <a:endParaRPr lang="en-US" dirty="0" smtClean="0"/>
          </a:p>
          <a:p>
            <a:r>
              <a:rPr lang="en-US" dirty="0" smtClean="0"/>
              <a:t>Maximization-step: Re-estimate Parameters</a:t>
            </a:r>
          </a:p>
          <a:p>
            <a:pPr lvl="1"/>
            <a:r>
              <a:rPr lang="en-US" dirty="0" smtClean="0"/>
              <a:t>Evaluate the log likelihood</a:t>
            </a:r>
          </a:p>
          <a:p>
            <a:pPr lvl="1"/>
            <a:r>
              <a:rPr lang="en-US" dirty="0" smtClean="0"/>
              <a:t>Check for convergence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for </a:t>
            </a:r>
            <a:r>
              <a:rPr lang="en-US" dirty="0" err="1" smtClean="0"/>
              <a:t>GMMs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E-step: Evaluate the Responsibilities 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/>
          <a:srcRect l="-1604" t="-8675" r="-1604" b="-8675"/>
          <a:stretch>
            <a:fillRect/>
          </a:stretch>
        </p:blipFill>
        <p:spPr>
          <a:xfrm>
            <a:off x="2978183" y="2909165"/>
            <a:ext cx="5885179" cy="1236979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76814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for </a:t>
            </a:r>
            <a:r>
              <a:rPr lang="en-US" dirty="0" err="1" smtClean="0"/>
              <a:t>GMMs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M-Step: Re-estimate Parameters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/>
          <a:srcRect l="-2927" t="-11803" r="-2927" b="-11803"/>
          <a:stretch>
            <a:fillRect/>
          </a:stretch>
        </p:blipFill>
        <p:spPr>
          <a:xfrm>
            <a:off x="4429413" y="2440623"/>
            <a:ext cx="3307079" cy="95758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/>
          <a:srcRect l="-1364" t="-10141" r="-1364" b="-10141"/>
          <a:stretch>
            <a:fillRect/>
          </a:stretch>
        </p:blipFill>
        <p:spPr>
          <a:xfrm>
            <a:off x="2530763" y="3505836"/>
            <a:ext cx="6888479" cy="108457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/>
          <a:srcRect l="-6207" t="-14400" r="-6207" b="-14400"/>
          <a:stretch>
            <a:fillRect/>
          </a:stretch>
        </p:blipFill>
        <p:spPr>
          <a:xfrm>
            <a:off x="5189826" y="4725035"/>
            <a:ext cx="1656079" cy="81788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8393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example of 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650" y="1937411"/>
            <a:ext cx="1854200" cy="185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870" y="1937411"/>
            <a:ext cx="1854200" cy="185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960" y="1937411"/>
            <a:ext cx="1854200" cy="185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1650" y="4032534"/>
            <a:ext cx="1854200" cy="1854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0870" y="4032534"/>
            <a:ext cx="1854200" cy="1854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4960" y="4032534"/>
            <a:ext cx="18542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6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to 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makes </a:t>
            </a:r>
            <a:r>
              <a:rPr lang="en-US" b="1" dirty="0" smtClean="0"/>
              <a:t>hard </a:t>
            </a:r>
            <a:r>
              <a:rPr lang="en-US" dirty="0" smtClean="0"/>
              <a:t>decisions. </a:t>
            </a:r>
          </a:p>
          <a:p>
            <a:pPr lvl="1"/>
            <a:r>
              <a:rPr lang="en-US" dirty="0" smtClean="0"/>
              <a:t>Each data point gets assigned to a single cluster.</a:t>
            </a:r>
          </a:p>
          <a:p>
            <a:r>
              <a:rPr lang="en-US" dirty="0" smtClean="0"/>
              <a:t>GMM/EM makes </a:t>
            </a:r>
            <a:r>
              <a:rPr lang="en-US" b="1" dirty="0" smtClean="0"/>
              <a:t>soft </a:t>
            </a:r>
            <a:r>
              <a:rPr lang="en-US" dirty="0" smtClean="0"/>
              <a:t>decisions.</a:t>
            </a:r>
          </a:p>
          <a:p>
            <a:pPr lvl="1"/>
            <a:r>
              <a:rPr lang="en-US" dirty="0" smtClean="0"/>
              <a:t>Each data point can yield a posterior </a:t>
            </a:r>
            <a:r>
              <a:rPr lang="en-US" dirty="0" err="1" smtClean="0"/>
              <a:t>p(z|x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Soft K-means is a special case of 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6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means as GMM/EM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 equal covariance matrices for every mixture component:</a:t>
            </a:r>
          </a:p>
          <a:p>
            <a:r>
              <a:rPr lang="en-US" dirty="0" smtClean="0"/>
              <a:t>Likelihood:</a:t>
            </a:r>
          </a:p>
          <a:p>
            <a:endParaRPr lang="en-US" dirty="0" smtClean="0"/>
          </a:p>
          <a:p>
            <a:r>
              <a:rPr lang="en-US" dirty="0" smtClean="0"/>
              <a:t>Responsibilities: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epsilon approaches zero, the responsibility approaches unity.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635" y="2302590"/>
            <a:ext cx="241300" cy="2159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985" y="2803966"/>
            <a:ext cx="6057900" cy="7493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935" y="4118014"/>
            <a:ext cx="5080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0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Coin Model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Tossing a coin produces either</a:t>
            </a:r>
          </a:p>
          <a:p>
            <a:pPr lvl="1"/>
            <a:r>
              <a:rPr kumimoji="1" lang="en-US" altLang="ko-KR" dirty="0" smtClean="0"/>
              <a:t>head (</a:t>
            </a:r>
            <a:r>
              <a:rPr kumimoji="1" lang="ko-KR" altLang="en-US" dirty="0" smtClean="0"/>
              <a:t>앞면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or tail (</a:t>
            </a:r>
            <a:r>
              <a:rPr kumimoji="1" lang="ko-KR" altLang="en-US" dirty="0" smtClean="0"/>
              <a:t>뒷면</a:t>
            </a:r>
            <a:r>
              <a:rPr kumimoji="1" lang="en-US" altLang="ko-KR" dirty="0" smtClean="0"/>
              <a:t>)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dirty="0" smtClean="0"/>
              <a:t>A model for a coin ?</a:t>
            </a:r>
          </a:p>
          <a:p>
            <a:pPr lvl="1"/>
            <a:r>
              <a:rPr kumimoji="1" lang="en-US" altLang="ko-KR" dirty="0" err="1" smtClean="0"/>
              <a:t>Prob</a:t>
            </a:r>
            <a:r>
              <a:rPr kumimoji="1" lang="en-US" altLang="ko-KR" dirty="0" smtClean="0"/>
              <a:t>[head], </a:t>
            </a:r>
            <a:r>
              <a:rPr kumimoji="1" lang="en-US" altLang="ko-KR" dirty="0" err="1" smtClean="0"/>
              <a:t>Prob</a:t>
            </a:r>
            <a:r>
              <a:rPr kumimoji="1" lang="en-US" altLang="ko-KR" dirty="0" smtClean="0"/>
              <a:t>[tail]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dirty="0" smtClean="0"/>
              <a:t>A fair or loaded coin</a:t>
            </a:r>
          </a:p>
          <a:p>
            <a:pPr lvl="1"/>
            <a:r>
              <a:rPr kumimoji="1" lang="en-US" altLang="ko-KR" dirty="0"/>
              <a:t>F</a:t>
            </a:r>
            <a:r>
              <a:rPr kumimoji="1" lang="en-US" altLang="ko-KR" dirty="0" smtClean="0"/>
              <a:t>air coin: </a:t>
            </a:r>
            <a:r>
              <a:rPr kumimoji="1" lang="en-US" altLang="ko-KR" dirty="0" err="1"/>
              <a:t>Prob</a:t>
            </a:r>
            <a:r>
              <a:rPr kumimoji="1" lang="en-US" altLang="ko-KR" dirty="0"/>
              <a:t>[head</a:t>
            </a:r>
            <a:r>
              <a:rPr kumimoji="1" lang="en-US" altLang="ko-KR" dirty="0" smtClean="0"/>
              <a:t>] = 0.5, </a:t>
            </a:r>
            <a:r>
              <a:rPr kumimoji="1" lang="en-US" altLang="ko-KR" dirty="0" err="1"/>
              <a:t>Prob</a:t>
            </a:r>
            <a:r>
              <a:rPr kumimoji="1" lang="en-US" altLang="ko-KR" dirty="0"/>
              <a:t>[tail</a:t>
            </a:r>
            <a:r>
              <a:rPr kumimoji="1" lang="en-US" altLang="ko-KR" dirty="0" smtClean="0"/>
              <a:t>] = 0.5</a:t>
            </a:r>
            <a:endParaRPr kumimoji="1" lang="en-US" altLang="ko-KR" dirty="0"/>
          </a:p>
          <a:p>
            <a:pPr lvl="1"/>
            <a:r>
              <a:rPr kumimoji="1" lang="en-US" altLang="ko-KR" dirty="0" smtClean="0"/>
              <a:t>Loaded coin at Casino:  </a:t>
            </a:r>
            <a:r>
              <a:rPr kumimoji="1" lang="en-US" altLang="ko-KR" dirty="0" err="1"/>
              <a:t>Prob</a:t>
            </a:r>
            <a:r>
              <a:rPr kumimoji="1" lang="en-US" altLang="ko-KR" dirty="0"/>
              <a:t>[head] = </a:t>
            </a:r>
            <a:r>
              <a:rPr kumimoji="1" lang="en-US" altLang="ko-KR" dirty="0" smtClean="0"/>
              <a:t>0.6, </a:t>
            </a:r>
            <a:r>
              <a:rPr kumimoji="1" lang="en-US" altLang="ko-KR" dirty="0" err="1"/>
              <a:t>Prob</a:t>
            </a:r>
            <a:r>
              <a:rPr kumimoji="1" lang="en-US" altLang="ko-KR" dirty="0"/>
              <a:t>[tail] = </a:t>
            </a:r>
            <a:r>
              <a:rPr kumimoji="1" lang="en-US" altLang="ko-KR" dirty="0" smtClean="0"/>
              <a:t>0.4</a:t>
            </a: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09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K-Means as GMM/EM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 Log likelihood as epsilon approaches zero: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expectation of soft k-means is the </a:t>
            </a:r>
            <a:r>
              <a:rPr lang="en-US" dirty="0" err="1" smtClean="0"/>
              <a:t>intercluster</a:t>
            </a:r>
            <a:r>
              <a:rPr lang="en-US" dirty="0" smtClean="0"/>
              <a:t> variability</a:t>
            </a:r>
          </a:p>
          <a:p>
            <a:r>
              <a:rPr lang="en-US" dirty="0" smtClean="0"/>
              <a:t>Note: only the means are </a:t>
            </a:r>
            <a:r>
              <a:rPr lang="en-US" dirty="0" err="1" smtClean="0"/>
              <a:t>reestimated</a:t>
            </a:r>
            <a:r>
              <a:rPr lang="en-US" dirty="0" smtClean="0"/>
              <a:t> in Soft K-means.  </a:t>
            </a:r>
          </a:p>
          <a:p>
            <a:pPr lvl="1"/>
            <a:r>
              <a:rPr lang="en-US" dirty="0" smtClean="0"/>
              <a:t>The covariance matrices are all tied.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2620866"/>
            <a:ext cx="78232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6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003" y="205217"/>
            <a:ext cx="10515600" cy="1325563"/>
          </a:xfrm>
        </p:spPr>
        <p:txBody>
          <a:bodyPr/>
          <a:lstStyle/>
          <a:p>
            <a:r>
              <a:rPr lang="en-US" dirty="0" smtClean="0"/>
              <a:t>General form of 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602557"/>
          </a:xfrm>
        </p:spPr>
        <p:txBody>
          <a:bodyPr>
            <a:normAutofit/>
          </a:bodyPr>
          <a:lstStyle/>
          <a:p>
            <a:r>
              <a:rPr lang="en-US" dirty="0" smtClean="0"/>
              <a:t>Given a joint distribution over observed and latent variables: </a:t>
            </a:r>
          </a:p>
          <a:p>
            <a:r>
              <a:rPr lang="en-US" dirty="0" smtClean="0"/>
              <a:t>Want to maximize: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853" y="2179595"/>
            <a:ext cx="1231900" cy="3175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463" y="2754985"/>
            <a:ext cx="889000" cy="317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07423" y="3072485"/>
            <a:ext cx="797715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Initialize parameters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E Step: Evaluate: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endParaRPr lang="en-US" sz="2400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M-Step: Re-estimate parameters (based on expectation of complete-data log likelihood)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US" sz="2400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US" sz="2400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Check for convergence of </a:t>
            </a:r>
            <a:r>
              <a:rPr lang="en-US" sz="2400" dirty="0" err="1"/>
              <a:t>params</a:t>
            </a:r>
            <a:r>
              <a:rPr lang="en-US" sz="2400" dirty="0"/>
              <a:t> or likelihood</a:t>
            </a: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563" y="3433763"/>
            <a:ext cx="469900" cy="2794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350" y="3953094"/>
            <a:ext cx="1574800" cy="3683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150" y="5702634"/>
            <a:ext cx="58420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58943"/>
            <a:ext cx="10515600" cy="1325563"/>
          </a:xfrm>
        </p:spPr>
        <p:txBody>
          <a:bodyPr/>
          <a:lstStyle/>
          <a:p>
            <a:pPr algn="ctr"/>
            <a:r>
              <a:rPr kumimoji="1" lang="en-US" altLang="ko-KR" b="1" dirty="0" smtClean="0"/>
              <a:t>Problem 2: </a:t>
            </a:r>
            <a:br>
              <a:rPr kumimoji="1" lang="en-US" altLang="ko-KR" b="1" dirty="0" smtClean="0"/>
            </a:br>
            <a:r>
              <a:rPr kumimoji="1" lang="en-US" altLang="ko-KR" b="1" dirty="0" smtClean="0"/>
              <a:t>HMM Model Parameter Estimation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632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Hidden Markov Model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942122" cy="3838905"/>
          </a:xfrm>
        </p:spPr>
        <p:txBody>
          <a:bodyPr>
            <a:normAutofit/>
          </a:bodyPr>
          <a:lstStyle/>
          <a:p>
            <a:r>
              <a:rPr kumimoji="1" lang="en-US" altLang="ko-KR" dirty="0" smtClean="0"/>
              <a:t>We have a sequence of tossing a coin:</a:t>
            </a:r>
          </a:p>
          <a:p>
            <a:pPr marL="457200" lvl="1" indent="0">
              <a:buNone/>
            </a:pPr>
            <a:r>
              <a:rPr kumimoji="1" lang="en-US" altLang="ko-KR" sz="2800" b="1" dirty="0" smtClean="0"/>
              <a:t>HTHHHTH</a:t>
            </a:r>
          </a:p>
          <a:p>
            <a:pPr lvl="1"/>
            <a:endParaRPr kumimoji="1" lang="en-US" altLang="ko-KR" dirty="0" smtClean="0"/>
          </a:p>
          <a:p>
            <a:r>
              <a:rPr kumimoji="1" lang="ko-KR" altLang="en-US" dirty="0" smtClean="0"/>
              <a:t>이 번에는 카지노 딜러가 </a:t>
            </a:r>
            <a:r>
              <a:rPr kumimoji="1" lang="en-US" altLang="ko-KR" dirty="0" smtClean="0"/>
              <a:t>fair, loaded coin</a:t>
            </a:r>
            <a:r>
              <a:rPr kumimoji="1" lang="ko-KR" altLang="en-US" dirty="0" smtClean="0"/>
              <a:t>을 번갈아서 사용했는데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 이 걸 어떻게 모델을 하나</a:t>
            </a:r>
            <a:r>
              <a:rPr kumimoji="1" lang="en-US" altLang="ko-KR" dirty="0" smtClean="0"/>
              <a:t>?</a:t>
            </a:r>
          </a:p>
          <a:p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676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Hidden Markov Model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6190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ko-KR" dirty="0" smtClean="0"/>
              <a:t>We have a sequence of tossing a coin:</a:t>
            </a:r>
          </a:p>
          <a:p>
            <a:pPr marL="457200" lvl="1" indent="0">
              <a:buNone/>
            </a:pPr>
            <a:r>
              <a:rPr kumimoji="1" lang="en-US" altLang="ko-KR" sz="2800" b="1" dirty="0" smtClean="0"/>
              <a:t>HTHHHTH</a:t>
            </a:r>
          </a:p>
          <a:p>
            <a:pPr lvl="1"/>
            <a:endParaRPr kumimoji="1" lang="en-US" altLang="ko-KR" dirty="0" smtClean="0"/>
          </a:p>
          <a:p>
            <a:r>
              <a:rPr kumimoji="1" lang="en-US" altLang="ko-KR" dirty="0" smtClean="0"/>
              <a:t> </a:t>
            </a:r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타원 3"/>
          <p:cNvSpPr/>
          <p:nvPr/>
        </p:nvSpPr>
        <p:spPr>
          <a:xfrm>
            <a:off x="2420924" y="3271815"/>
            <a:ext cx="2412334" cy="206683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6756069" y="3271815"/>
            <a:ext cx="2566062" cy="206683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텍스트 상자 6"/>
          <p:cNvSpPr txBox="1"/>
          <p:nvPr/>
        </p:nvSpPr>
        <p:spPr>
          <a:xfrm>
            <a:off x="2682893" y="3776420"/>
            <a:ext cx="16816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 smtClean="0"/>
              <a:t>Pr</a:t>
            </a:r>
            <a:r>
              <a:rPr kumimoji="1" lang="en-US" altLang="ko-KR" b="1" baseline="30000" dirty="0" err="1" smtClean="0"/>
              <a:t>Fair</a:t>
            </a:r>
            <a:r>
              <a:rPr kumimoji="1" lang="en-US" altLang="ko-KR" b="1" dirty="0" smtClean="0"/>
              <a:t>[H] = 0.5</a:t>
            </a:r>
          </a:p>
          <a:p>
            <a:endParaRPr kumimoji="1" lang="en-US" altLang="ko-KR" b="1" dirty="0" smtClean="0"/>
          </a:p>
          <a:p>
            <a:r>
              <a:rPr kumimoji="1" lang="en-US" altLang="ko-KR" b="1" dirty="0" err="1" smtClean="0"/>
              <a:t>Pr</a:t>
            </a:r>
            <a:r>
              <a:rPr kumimoji="1" lang="en-US" altLang="ko-KR" b="1" baseline="30000" dirty="0" err="1" smtClean="0"/>
              <a:t>Fair</a:t>
            </a:r>
            <a:r>
              <a:rPr kumimoji="1" lang="en-US" altLang="ko-KR" b="1" dirty="0" smtClean="0"/>
              <a:t>[T] = 0.5</a:t>
            </a:r>
            <a:endParaRPr kumimoji="1" lang="ko-KR" altLang="en-US" b="1"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7025682" y="3717580"/>
            <a:ext cx="1952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 smtClean="0"/>
              <a:t>Pr</a:t>
            </a:r>
            <a:r>
              <a:rPr kumimoji="1" lang="en-US" altLang="ko-KR" b="1" baseline="30000" dirty="0" err="1" smtClean="0"/>
              <a:t>Loaded</a:t>
            </a:r>
            <a:r>
              <a:rPr kumimoji="1" lang="en-US" altLang="ko-KR" b="1" dirty="0" smtClean="0"/>
              <a:t>[H] = 0.7</a:t>
            </a:r>
          </a:p>
          <a:p>
            <a:endParaRPr kumimoji="1" lang="en-US" altLang="ko-KR" b="1" dirty="0" smtClean="0"/>
          </a:p>
          <a:p>
            <a:r>
              <a:rPr kumimoji="1" lang="en-US" altLang="ko-KR" b="1" dirty="0" err="1" smtClean="0"/>
              <a:t>Pr</a:t>
            </a:r>
            <a:r>
              <a:rPr kumimoji="1" lang="en-US" altLang="ko-KR" b="1" baseline="30000" dirty="0" err="1" smtClean="0"/>
              <a:t>Loaded</a:t>
            </a:r>
            <a:r>
              <a:rPr kumimoji="1" lang="en-US" altLang="ko-KR" b="1" dirty="0" smtClean="0"/>
              <a:t>[T] = 0.3</a:t>
            </a:r>
            <a:endParaRPr kumimoji="1" lang="ko-KR" altLang="en-US" b="1" dirty="0"/>
          </a:p>
        </p:txBody>
      </p:sp>
      <p:cxnSp>
        <p:nvCxnSpPr>
          <p:cNvPr id="10" name="구부러진 연결선[U] 9"/>
          <p:cNvCxnSpPr/>
          <p:nvPr/>
        </p:nvCxnSpPr>
        <p:spPr>
          <a:xfrm>
            <a:off x="4846123" y="3848698"/>
            <a:ext cx="2053440" cy="12700"/>
          </a:xfrm>
          <a:prstGeom prst="curvedConnector3">
            <a:avLst>
              <a:gd name="adj1" fmla="val 5347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호 15"/>
          <p:cNvSpPr/>
          <p:nvPr/>
        </p:nvSpPr>
        <p:spPr>
          <a:xfrm>
            <a:off x="8521196" y="2917387"/>
            <a:ext cx="914400" cy="914400"/>
          </a:xfrm>
          <a:prstGeom prst="arc">
            <a:avLst>
              <a:gd name="adj1" fmla="val 11574441"/>
              <a:gd name="adj2" fmla="val 3613249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호 16"/>
          <p:cNvSpPr/>
          <p:nvPr/>
        </p:nvSpPr>
        <p:spPr>
          <a:xfrm>
            <a:off x="8521196" y="2917386"/>
            <a:ext cx="914400" cy="914121"/>
          </a:xfrm>
          <a:prstGeom prst="arc">
            <a:avLst>
              <a:gd name="adj1" fmla="val 11574441"/>
              <a:gd name="adj2" fmla="val 3613249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호 17"/>
          <p:cNvSpPr/>
          <p:nvPr/>
        </p:nvSpPr>
        <p:spPr>
          <a:xfrm>
            <a:off x="1864935" y="3136878"/>
            <a:ext cx="1073387" cy="914121"/>
          </a:xfrm>
          <a:prstGeom prst="arc">
            <a:avLst>
              <a:gd name="adj1" fmla="val 5730563"/>
              <a:gd name="adj2" fmla="val 20744456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9" name="구부러진 연결선[U] 18"/>
          <p:cNvCxnSpPr/>
          <p:nvPr/>
        </p:nvCxnSpPr>
        <p:spPr>
          <a:xfrm rot="10800000">
            <a:off x="4833258" y="4699750"/>
            <a:ext cx="1909948" cy="12700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9435596" y="3356249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 smtClean="0">
                <a:solidFill>
                  <a:schemeClr val="accent2"/>
                </a:solidFill>
              </a:rPr>
              <a:t>Pr</a:t>
            </a:r>
            <a:r>
              <a:rPr kumimoji="1" lang="en-US" altLang="ko-KR" b="1" dirty="0" smtClean="0">
                <a:solidFill>
                  <a:schemeClr val="accent2"/>
                </a:solidFill>
              </a:rPr>
              <a:t>[L</a:t>
            </a:r>
            <a:r>
              <a:rPr kumimoji="1" lang="en-US" altLang="ko-KR" b="1" dirty="0" smtClean="0">
                <a:solidFill>
                  <a:schemeClr val="accent2"/>
                </a:solidFill>
                <a:sym typeface="Wingdings"/>
              </a:rPr>
              <a:t>L]</a:t>
            </a:r>
            <a:endParaRPr kumimoji="1"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1280654" y="285299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 smtClean="0">
                <a:solidFill>
                  <a:schemeClr val="accent2"/>
                </a:solidFill>
              </a:rPr>
              <a:t>Pr</a:t>
            </a:r>
            <a:r>
              <a:rPr kumimoji="1" lang="en-US" altLang="ko-KR" b="1" dirty="0" smtClean="0">
                <a:solidFill>
                  <a:schemeClr val="accent2"/>
                </a:solidFill>
              </a:rPr>
              <a:t>[F</a:t>
            </a:r>
            <a:r>
              <a:rPr kumimoji="1" lang="en-US" altLang="ko-KR" b="1" dirty="0" smtClean="0">
                <a:solidFill>
                  <a:schemeClr val="accent2"/>
                </a:solidFill>
                <a:sym typeface="Wingdings"/>
              </a:rPr>
              <a:t>F]</a:t>
            </a:r>
            <a:endParaRPr kumimoji="1"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5275151" y="4706100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 smtClean="0">
                <a:solidFill>
                  <a:schemeClr val="accent2"/>
                </a:solidFill>
              </a:rPr>
              <a:t>Pr</a:t>
            </a:r>
            <a:r>
              <a:rPr kumimoji="1" lang="en-US" altLang="ko-KR" b="1" dirty="0" smtClean="0">
                <a:solidFill>
                  <a:schemeClr val="accent2"/>
                </a:solidFill>
              </a:rPr>
              <a:t>[</a:t>
            </a:r>
            <a:r>
              <a:rPr kumimoji="1" lang="en-US" altLang="ko-KR" b="1" dirty="0" smtClean="0">
                <a:solidFill>
                  <a:schemeClr val="accent2"/>
                </a:solidFill>
                <a:sym typeface="Wingdings"/>
              </a:rPr>
              <a:t>LF]</a:t>
            </a:r>
            <a:endParaRPr kumimoji="1"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0" name="텍스트 상자 19"/>
          <p:cNvSpPr txBox="1"/>
          <p:nvPr/>
        </p:nvSpPr>
        <p:spPr>
          <a:xfrm>
            <a:off x="5268718" y="345558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 smtClean="0">
                <a:solidFill>
                  <a:schemeClr val="accent2"/>
                </a:solidFill>
              </a:rPr>
              <a:t>Pr</a:t>
            </a:r>
            <a:r>
              <a:rPr kumimoji="1" lang="en-US" altLang="ko-KR" b="1" dirty="0" smtClean="0">
                <a:solidFill>
                  <a:schemeClr val="accent2"/>
                </a:solidFill>
              </a:rPr>
              <a:t>[F</a:t>
            </a:r>
            <a:r>
              <a:rPr kumimoji="1" lang="en-US" altLang="ko-KR" b="1" dirty="0" smtClean="0">
                <a:solidFill>
                  <a:schemeClr val="accent2"/>
                </a:solidFill>
                <a:sym typeface="Wingdings"/>
              </a:rPr>
              <a:t>L]</a:t>
            </a:r>
            <a:endParaRPr kumimoji="1"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2218469" y="5550803"/>
            <a:ext cx="7125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smtClean="0">
                <a:solidFill>
                  <a:srgbClr val="FF0000"/>
                </a:solidFill>
              </a:rPr>
              <a:t>Note that there are TWO different types of model parameters.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b="1" dirty="0" smtClean="0">
                <a:solidFill>
                  <a:srgbClr val="FF0000"/>
                </a:solidFill>
              </a:rPr>
              <a:t>Character emission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b="1" dirty="0" smtClean="0">
                <a:solidFill>
                  <a:srgbClr val="FF0000"/>
                </a:solidFill>
              </a:rPr>
              <a:t>State transition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8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HMM1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6190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ko-KR" dirty="0" smtClean="0"/>
              <a:t>We have a sequence of tossing a coin:</a:t>
            </a:r>
          </a:p>
          <a:p>
            <a:pPr marL="457200" lvl="1" indent="0">
              <a:buNone/>
            </a:pPr>
            <a:r>
              <a:rPr kumimoji="1" lang="en-US" altLang="ko-KR" sz="2800" b="1" dirty="0" smtClean="0"/>
              <a:t>HTHHHTH</a:t>
            </a:r>
          </a:p>
          <a:p>
            <a:pPr lvl="1"/>
            <a:endParaRPr kumimoji="1" lang="en-US" altLang="ko-KR" dirty="0" smtClean="0"/>
          </a:p>
          <a:p>
            <a:r>
              <a:rPr kumimoji="1" lang="en-US" altLang="ko-KR" dirty="0" smtClean="0"/>
              <a:t> </a:t>
            </a:r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타원 3"/>
          <p:cNvSpPr/>
          <p:nvPr/>
        </p:nvSpPr>
        <p:spPr>
          <a:xfrm>
            <a:off x="2420924" y="3271815"/>
            <a:ext cx="2412334" cy="206683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6756069" y="3271815"/>
            <a:ext cx="2566062" cy="206683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텍스트 상자 6"/>
          <p:cNvSpPr txBox="1"/>
          <p:nvPr/>
        </p:nvSpPr>
        <p:spPr>
          <a:xfrm>
            <a:off x="2682893" y="3776420"/>
            <a:ext cx="16816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 smtClean="0"/>
              <a:t>Pr</a:t>
            </a:r>
            <a:r>
              <a:rPr kumimoji="1" lang="en-US" altLang="ko-KR" b="1" baseline="30000" dirty="0" err="1" smtClean="0"/>
              <a:t>Fair</a:t>
            </a:r>
            <a:r>
              <a:rPr kumimoji="1" lang="en-US" altLang="ko-KR" b="1" dirty="0" smtClean="0"/>
              <a:t>[H] = 0.5</a:t>
            </a:r>
          </a:p>
          <a:p>
            <a:endParaRPr kumimoji="1" lang="en-US" altLang="ko-KR" b="1" dirty="0" smtClean="0"/>
          </a:p>
          <a:p>
            <a:r>
              <a:rPr kumimoji="1" lang="en-US" altLang="ko-KR" b="1" dirty="0" err="1" smtClean="0"/>
              <a:t>Pr</a:t>
            </a:r>
            <a:r>
              <a:rPr kumimoji="1" lang="en-US" altLang="ko-KR" b="1" baseline="30000" dirty="0" err="1" smtClean="0"/>
              <a:t>Fair</a:t>
            </a:r>
            <a:r>
              <a:rPr kumimoji="1" lang="en-US" altLang="ko-KR" b="1" dirty="0" smtClean="0"/>
              <a:t>[T] = 0.5</a:t>
            </a:r>
            <a:endParaRPr kumimoji="1" lang="ko-KR" altLang="en-US" b="1"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7025682" y="3717580"/>
            <a:ext cx="1952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 smtClean="0"/>
              <a:t>Pr</a:t>
            </a:r>
            <a:r>
              <a:rPr kumimoji="1" lang="en-US" altLang="ko-KR" b="1" baseline="30000" dirty="0" err="1" smtClean="0"/>
              <a:t>Loaded</a:t>
            </a:r>
            <a:r>
              <a:rPr kumimoji="1" lang="en-US" altLang="ko-KR" b="1" dirty="0" smtClean="0"/>
              <a:t>[H] = 0.7</a:t>
            </a:r>
          </a:p>
          <a:p>
            <a:endParaRPr kumimoji="1" lang="en-US" altLang="ko-KR" b="1" dirty="0" smtClean="0"/>
          </a:p>
          <a:p>
            <a:r>
              <a:rPr kumimoji="1" lang="en-US" altLang="ko-KR" b="1" dirty="0" err="1" smtClean="0"/>
              <a:t>Pr</a:t>
            </a:r>
            <a:r>
              <a:rPr kumimoji="1" lang="en-US" altLang="ko-KR" b="1" baseline="30000" dirty="0" err="1" smtClean="0"/>
              <a:t>Loaded</a:t>
            </a:r>
            <a:r>
              <a:rPr kumimoji="1" lang="en-US" altLang="ko-KR" b="1" dirty="0" smtClean="0"/>
              <a:t>[T] = 0.3</a:t>
            </a:r>
            <a:endParaRPr kumimoji="1" lang="ko-KR" altLang="en-US" b="1" dirty="0"/>
          </a:p>
        </p:txBody>
      </p:sp>
      <p:cxnSp>
        <p:nvCxnSpPr>
          <p:cNvPr id="10" name="구부러진 연결선[U] 9"/>
          <p:cNvCxnSpPr/>
          <p:nvPr/>
        </p:nvCxnSpPr>
        <p:spPr>
          <a:xfrm>
            <a:off x="4846123" y="3848698"/>
            <a:ext cx="2053440" cy="12700"/>
          </a:xfrm>
          <a:prstGeom prst="curvedConnector3">
            <a:avLst>
              <a:gd name="adj1" fmla="val 5347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호 15"/>
          <p:cNvSpPr/>
          <p:nvPr/>
        </p:nvSpPr>
        <p:spPr>
          <a:xfrm>
            <a:off x="8521196" y="2917387"/>
            <a:ext cx="914400" cy="914400"/>
          </a:xfrm>
          <a:prstGeom prst="arc">
            <a:avLst>
              <a:gd name="adj1" fmla="val 11574441"/>
              <a:gd name="adj2" fmla="val 3613249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호 16"/>
          <p:cNvSpPr/>
          <p:nvPr/>
        </p:nvSpPr>
        <p:spPr>
          <a:xfrm>
            <a:off x="8521196" y="2917386"/>
            <a:ext cx="914400" cy="914121"/>
          </a:xfrm>
          <a:prstGeom prst="arc">
            <a:avLst>
              <a:gd name="adj1" fmla="val 11574441"/>
              <a:gd name="adj2" fmla="val 3613249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호 17"/>
          <p:cNvSpPr/>
          <p:nvPr/>
        </p:nvSpPr>
        <p:spPr>
          <a:xfrm>
            <a:off x="1864935" y="3136878"/>
            <a:ext cx="1073387" cy="914121"/>
          </a:xfrm>
          <a:prstGeom prst="arc">
            <a:avLst>
              <a:gd name="adj1" fmla="val 5730563"/>
              <a:gd name="adj2" fmla="val 20744456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9" name="구부러진 연결선[U] 18"/>
          <p:cNvCxnSpPr/>
          <p:nvPr/>
        </p:nvCxnSpPr>
        <p:spPr>
          <a:xfrm rot="10800000">
            <a:off x="4833258" y="4699750"/>
            <a:ext cx="1909948" cy="12700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9435596" y="3356249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 smtClean="0">
                <a:solidFill>
                  <a:schemeClr val="accent2"/>
                </a:solidFill>
              </a:rPr>
              <a:t>Pr</a:t>
            </a:r>
            <a:r>
              <a:rPr kumimoji="1" lang="en-US" altLang="ko-KR" b="1" dirty="0" smtClean="0">
                <a:solidFill>
                  <a:schemeClr val="accent2"/>
                </a:solidFill>
              </a:rPr>
              <a:t>[L</a:t>
            </a:r>
            <a:r>
              <a:rPr kumimoji="1" lang="en-US" altLang="ko-KR" b="1" dirty="0" smtClean="0">
                <a:solidFill>
                  <a:schemeClr val="accent2"/>
                </a:solidFill>
                <a:sym typeface="Wingdings"/>
              </a:rPr>
              <a:t>L]</a:t>
            </a:r>
            <a:endParaRPr kumimoji="1"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1280654" y="285299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 smtClean="0">
                <a:solidFill>
                  <a:schemeClr val="accent2"/>
                </a:solidFill>
              </a:rPr>
              <a:t>Pr</a:t>
            </a:r>
            <a:r>
              <a:rPr kumimoji="1" lang="en-US" altLang="ko-KR" b="1" dirty="0" smtClean="0">
                <a:solidFill>
                  <a:schemeClr val="accent2"/>
                </a:solidFill>
              </a:rPr>
              <a:t>[F</a:t>
            </a:r>
            <a:r>
              <a:rPr kumimoji="1" lang="en-US" altLang="ko-KR" b="1" dirty="0" smtClean="0">
                <a:solidFill>
                  <a:schemeClr val="accent2"/>
                </a:solidFill>
                <a:sym typeface="Wingdings"/>
              </a:rPr>
              <a:t>F]</a:t>
            </a:r>
            <a:endParaRPr kumimoji="1"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5275151" y="4706100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 smtClean="0">
                <a:solidFill>
                  <a:schemeClr val="accent2"/>
                </a:solidFill>
              </a:rPr>
              <a:t>Pr</a:t>
            </a:r>
            <a:r>
              <a:rPr kumimoji="1" lang="en-US" altLang="ko-KR" b="1" dirty="0" smtClean="0">
                <a:solidFill>
                  <a:schemeClr val="accent2"/>
                </a:solidFill>
              </a:rPr>
              <a:t>[</a:t>
            </a:r>
            <a:r>
              <a:rPr kumimoji="1" lang="en-US" altLang="ko-KR" b="1" dirty="0" smtClean="0">
                <a:solidFill>
                  <a:schemeClr val="accent2"/>
                </a:solidFill>
                <a:sym typeface="Wingdings"/>
              </a:rPr>
              <a:t>LF]</a:t>
            </a:r>
            <a:endParaRPr kumimoji="1"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0" name="텍스트 상자 19"/>
          <p:cNvSpPr txBox="1"/>
          <p:nvPr/>
        </p:nvSpPr>
        <p:spPr>
          <a:xfrm>
            <a:off x="5268718" y="345558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 smtClean="0">
                <a:solidFill>
                  <a:schemeClr val="accent2"/>
                </a:solidFill>
              </a:rPr>
              <a:t>Pr</a:t>
            </a:r>
            <a:r>
              <a:rPr kumimoji="1" lang="en-US" altLang="ko-KR" b="1" dirty="0" smtClean="0">
                <a:solidFill>
                  <a:schemeClr val="accent2"/>
                </a:solidFill>
              </a:rPr>
              <a:t>[F</a:t>
            </a:r>
            <a:r>
              <a:rPr kumimoji="1" lang="en-US" altLang="ko-KR" b="1" dirty="0" smtClean="0">
                <a:solidFill>
                  <a:schemeClr val="accent2"/>
                </a:solidFill>
                <a:sym typeface="Wingdings"/>
              </a:rPr>
              <a:t>L]</a:t>
            </a:r>
            <a:endParaRPr kumimoji="1"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2218469" y="5550803"/>
            <a:ext cx="774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smtClean="0">
                <a:solidFill>
                  <a:srgbClr val="FF0000"/>
                </a:solidFill>
              </a:rPr>
              <a:t>HMM1 </a:t>
            </a:r>
            <a:r>
              <a:rPr kumimoji="1" lang="ko-KR" altLang="en-US" b="1" dirty="0" smtClean="0">
                <a:solidFill>
                  <a:srgbClr val="FF0000"/>
                </a:solidFill>
              </a:rPr>
              <a:t>이 좋은 가요</a:t>
            </a:r>
            <a:r>
              <a:rPr kumimoji="1" lang="en-US" altLang="ko-KR" b="1" dirty="0" smtClean="0">
                <a:solidFill>
                  <a:srgbClr val="FF0000"/>
                </a:solidFill>
              </a:rPr>
              <a:t>?</a:t>
            </a:r>
            <a:r>
              <a:rPr kumimoji="1" lang="ko-KR" altLang="en-US" b="1" dirty="0" smtClean="0">
                <a:solidFill>
                  <a:srgbClr val="FF0000"/>
                </a:solidFill>
              </a:rPr>
              <a:t>  </a:t>
            </a:r>
            <a:r>
              <a:rPr kumimoji="1" lang="en-US" altLang="ko-KR" b="1" dirty="0" smtClean="0">
                <a:solidFill>
                  <a:srgbClr val="FF0000"/>
                </a:solidFill>
              </a:rPr>
              <a:t>In terms of likelihood, </a:t>
            </a:r>
            <a:r>
              <a:rPr kumimoji="1" lang="en-US" altLang="ko-KR" b="1" dirty="0" err="1" smtClean="0">
                <a:solidFill>
                  <a:srgbClr val="FF0000"/>
                </a:solidFill>
              </a:rPr>
              <a:t>Pr</a:t>
            </a:r>
            <a:r>
              <a:rPr kumimoji="1" lang="en-US" altLang="ko-KR" b="1" dirty="0" smtClean="0">
                <a:solidFill>
                  <a:srgbClr val="FF0000"/>
                </a:solidFill>
              </a:rPr>
              <a:t>[HTHHHTH | HMM1].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63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HMM2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6190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ko-KR" dirty="0" smtClean="0"/>
              <a:t>We have a sequence of tossing a coin:</a:t>
            </a:r>
          </a:p>
          <a:p>
            <a:pPr marL="457200" lvl="1" indent="0">
              <a:buNone/>
            </a:pPr>
            <a:r>
              <a:rPr kumimoji="1" lang="en-US" altLang="ko-KR" sz="2800" b="1" dirty="0" smtClean="0"/>
              <a:t>HTHHHTH</a:t>
            </a:r>
          </a:p>
          <a:p>
            <a:pPr lvl="1"/>
            <a:endParaRPr kumimoji="1" lang="en-US" altLang="ko-KR" dirty="0" smtClean="0"/>
          </a:p>
          <a:p>
            <a:r>
              <a:rPr kumimoji="1" lang="en-US" altLang="ko-KR" dirty="0" smtClean="0"/>
              <a:t> </a:t>
            </a:r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타원 3"/>
          <p:cNvSpPr/>
          <p:nvPr/>
        </p:nvSpPr>
        <p:spPr>
          <a:xfrm>
            <a:off x="2420924" y="3271815"/>
            <a:ext cx="2412334" cy="206683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6756069" y="3271815"/>
            <a:ext cx="2566062" cy="206683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텍스트 상자 6"/>
          <p:cNvSpPr txBox="1"/>
          <p:nvPr/>
        </p:nvSpPr>
        <p:spPr>
          <a:xfrm>
            <a:off x="2682893" y="3776420"/>
            <a:ext cx="16816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 smtClean="0"/>
              <a:t>Pr</a:t>
            </a:r>
            <a:r>
              <a:rPr kumimoji="1" lang="en-US" altLang="ko-KR" b="1" baseline="30000" dirty="0" err="1" smtClean="0"/>
              <a:t>Fair</a:t>
            </a:r>
            <a:r>
              <a:rPr kumimoji="1" lang="en-US" altLang="ko-KR" b="1" dirty="0" smtClean="0"/>
              <a:t>[H] = 0.5</a:t>
            </a:r>
          </a:p>
          <a:p>
            <a:endParaRPr kumimoji="1" lang="en-US" altLang="ko-KR" b="1" dirty="0" smtClean="0"/>
          </a:p>
          <a:p>
            <a:r>
              <a:rPr kumimoji="1" lang="en-US" altLang="ko-KR" b="1" dirty="0" err="1" smtClean="0"/>
              <a:t>Pr</a:t>
            </a:r>
            <a:r>
              <a:rPr kumimoji="1" lang="en-US" altLang="ko-KR" b="1" baseline="30000" dirty="0" err="1" smtClean="0"/>
              <a:t>Fair</a:t>
            </a:r>
            <a:r>
              <a:rPr kumimoji="1" lang="en-US" altLang="ko-KR" b="1" dirty="0" smtClean="0"/>
              <a:t>[T] = 0.5</a:t>
            </a:r>
            <a:endParaRPr kumimoji="1" lang="ko-KR" altLang="en-US" b="1"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7025682" y="3717580"/>
            <a:ext cx="1952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 smtClean="0"/>
              <a:t>Pr</a:t>
            </a:r>
            <a:r>
              <a:rPr kumimoji="1" lang="en-US" altLang="ko-KR" b="1" baseline="30000" dirty="0" err="1" smtClean="0"/>
              <a:t>Loaded</a:t>
            </a:r>
            <a:r>
              <a:rPr kumimoji="1" lang="en-US" altLang="ko-KR" b="1" dirty="0" smtClean="0"/>
              <a:t>[H] = 0.2</a:t>
            </a:r>
          </a:p>
          <a:p>
            <a:endParaRPr kumimoji="1" lang="en-US" altLang="ko-KR" b="1" dirty="0" smtClean="0"/>
          </a:p>
          <a:p>
            <a:r>
              <a:rPr kumimoji="1" lang="en-US" altLang="ko-KR" b="1" dirty="0" err="1" smtClean="0"/>
              <a:t>Pr</a:t>
            </a:r>
            <a:r>
              <a:rPr kumimoji="1" lang="en-US" altLang="ko-KR" b="1" baseline="30000" dirty="0" err="1" smtClean="0"/>
              <a:t>Loaded</a:t>
            </a:r>
            <a:r>
              <a:rPr kumimoji="1" lang="en-US" altLang="ko-KR" b="1" dirty="0" smtClean="0"/>
              <a:t>[T] = 0.8</a:t>
            </a:r>
            <a:endParaRPr kumimoji="1" lang="ko-KR" altLang="en-US" b="1" dirty="0"/>
          </a:p>
        </p:txBody>
      </p:sp>
      <p:cxnSp>
        <p:nvCxnSpPr>
          <p:cNvPr id="10" name="구부러진 연결선[U] 9"/>
          <p:cNvCxnSpPr/>
          <p:nvPr/>
        </p:nvCxnSpPr>
        <p:spPr>
          <a:xfrm>
            <a:off x="4846123" y="3848698"/>
            <a:ext cx="2053440" cy="12700"/>
          </a:xfrm>
          <a:prstGeom prst="curvedConnector3">
            <a:avLst>
              <a:gd name="adj1" fmla="val 5347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호 15"/>
          <p:cNvSpPr/>
          <p:nvPr/>
        </p:nvSpPr>
        <p:spPr>
          <a:xfrm>
            <a:off x="8521196" y="2917387"/>
            <a:ext cx="914400" cy="914400"/>
          </a:xfrm>
          <a:prstGeom prst="arc">
            <a:avLst>
              <a:gd name="adj1" fmla="val 11574441"/>
              <a:gd name="adj2" fmla="val 3613249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호 16"/>
          <p:cNvSpPr/>
          <p:nvPr/>
        </p:nvSpPr>
        <p:spPr>
          <a:xfrm>
            <a:off x="8521196" y="2917386"/>
            <a:ext cx="914400" cy="914121"/>
          </a:xfrm>
          <a:prstGeom prst="arc">
            <a:avLst>
              <a:gd name="adj1" fmla="val 11574441"/>
              <a:gd name="adj2" fmla="val 3613249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호 17"/>
          <p:cNvSpPr/>
          <p:nvPr/>
        </p:nvSpPr>
        <p:spPr>
          <a:xfrm>
            <a:off x="1864935" y="3136878"/>
            <a:ext cx="1073387" cy="914121"/>
          </a:xfrm>
          <a:prstGeom prst="arc">
            <a:avLst>
              <a:gd name="adj1" fmla="val 5730563"/>
              <a:gd name="adj2" fmla="val 20744456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9" name="구부러진 연결선[U] 18"/>
          <p:cNvCxnSpPr/>
          <p:nvPr/>
        </p:nvCxnSpPr>
        <p:spPr>
          <a:xfrm rot="10800000">
            <a:off x="4833258" y="4699750"/>
            <a:ext cx="1909948" cy="12700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9435596" y="3356249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 smtClean="0">
                <a:solidFill>
                  <a:schemeClr val="accent2"/>
                </a:solidFill>
              </a:rPr>
              <a:t>Pr</a:t>
            </a:r>
            <a:r>
              <a:rPr kumimoji="1" lang="en-US" altLang="ko-KR" b="1" dirty="0" smtClean="0">
                <a:solidFill>
                  <a:schemeClr val="accent2"/>
                </a:solidFill>
              </a:rPr>
              <a:t>[L</a:t>
            </a:r>
            <a:r>
              <a:rPr kumimoji="1" lang="en-US" altLang="ko-KR" b="1" dirty="0" smtClean="0">
                <a:solidFill>
                  <a:schemeClr val="accent2"/>
                </a:solidFill>
                <a:sym typeface="Wingdings"/>
              </a:rPr>
              <a:t>L]</a:t>
            </a:r>
            <a:endParaRPr kumimoji="1"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1280654" y="285299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 smtClean="0">
                <a:solidFill>
                  <a:schemeClr val="accent2"/>
                </a:solidFill>
              </a:rPr>
              <a:t>Pr</a:t>
            </a:r>
            <a:r>
              <a:rPr kumimoji="1" lang="en-US" altLang="ko-KR" b="1" dirty="0" smtClean="0">
                <a:solidFill>
                  <a:schemeClr val="accent2"/>
                </a:solidFill>
              </a:rPr>
              <a:t>[F</a:t>
            </a:r>
            <a:r>
              <a:rPr kumimoji="1" lang="en-US" altLang="ko-KR" b="1" dirty="0" smtClean="0">
                <a:solidFill>
                  <a:schemeClr val="accent2"/>
                </a:solidFill>
                <a:sym typeface="Wingdings"/>
              </a:rPr>
              <a:t>F]</a:t>
            </a:r>
            <a:endParaRPr kumimoji="1"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5275151" y="4706100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 smtClean="0">
                <a:solidFill>
                  <a:schemeClr val="accent2"/>
                </a:solidFill>
              </a:rPr>
              <a:t>Pr</a:t>
            </a:r>
            <a:r>
              <a:rPr kumimoji="1" lang="en-US" altLang="ko-KR" b="1" dirty="0" smtClean="0">
                <a:solidFill>
                  <a:schemeClr val="accent2"/>
                </a:solidFill>
              </a:rPr>
              <a:t>[</a:t>
            </a:r>
            <a:r>
              <a:rPr kumimoji="1" lang="en-US" altLang="ko-KR" b="1" dirty="0" smtClean="0">
                <a:solidFill>
                  <a:schemeClr val="accent2"/>
                </a:solidFill>
                <a:sym typeface="Wingdings"/>
              </a:rPr>
              <a:t>LF]</a:t>
            </a:r>
            <a:endParaRPr kumimoji="1"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0" name="텍스트 상자 19"/>
          <p:cNvSpPr txBox="1"/>
          <p:nvPr/>
        </p:nvSpPr>
        <p:spPr>
          <a:xfrm>
            <a:off x="5268718" y="345558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 smtClean="0">
                <a:solidFill>
                  <a:schemeClr val="accent2"/>
                </a:solidFill>
              </a:rPr>
              <a:t>Pr</a:t>
            </a:r>
            <a:r>
              <a:rPr kumimoji="1" lang="en-US" altLang="ko-KR" b="1" dirty="0" smtClean="0">
                <a:solidFill>
                  <a:schemeClr val="accent2"/>
                </a:solidFill>
              </a:rPr>
              <a:t>[F</a:t>
            </a:r>
            <a:r>
              <a:rPr kumimoji="1" lang="en-US" altLang="ko-KR" b="1" dirty="0" smtClean="0">
                <a:solidFill>
                  <a:schemeClr val="accent2"/>
                </a:solidFill>
                <a:sym typeface="Wingdings"/>
              </a:rPr>
              <a:t>L]</a:t>
            </a:r>
            <a:endParaRPr kumimoji="1"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2218469" y="5550803"/>
            <a:ext cx="774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smtClean="0">
                <a:solidFill>
                  <a:srgbClr val="FF0000"/>
                </a:solidFill>
              </a:rPr>
              <a:t>HMM2 </a:t>
            </a:r>
            <a:r>
              <a:rPr kumimoji="1" lang="ko-KR" altLang="en-US" b="1" dirty="0" smtClean="0">
                <a:solidFill>
                  <a:srgbClr val="FF0000"/>
                </a:solidFill>
              </a:rPr>
              <a:t>이 좋은 가요</a:t>
            </a:r>
            <a:r>
              <a:rPr kumimoji="1" lang="en-US" altLang="ko-KR" b="1" dirty="0" smtClean="0">
                <a:solidFill>
                  <a:srgbClr val="FF0000"/>
                </a:solidFill>
              </a:rPr>
              <a:t>?</a:t>
            </a:r>
            <a:r>
              <a:rPr kumimoji="1" lang="ko-KR" altLang="en-US" b="1" dirty="0" smtClean="0">
                <a:solidFill>
                  <a:srgbClr val="FF0000"/>
                </a:solidFill>
              </a:rPr>
              <a:t>  </a:t>
            </a:r>
            <a:r>
              <a:rPr kumimoji="1" lang="en-US" altLang="ko-KR" b="1" dirty="0" smtClean="0">
                <a:solidFill>
                  <a:srgbClr val="FF0000"/>
                </a:solidFill>
              </a:rPr>
              <a:t>In terms of likelihood, </a:t>
            </a:r>
            <a:r>
              <a:rPr kumimoji="1" lang="en-US" altLang="ko-KR" b="1" dirty="0" err="1" smtClean="0">
                <a:solidFill>
                  <a:srgbClr val="FF0000"/>
                </a:solidFill>
              </a:rPr>
              <a:t>Pr</a:t>
            </a:r>
            <a:r>
              <a:rPr kumimoji="1" lang="en-US" altLang="ko-KR" b="1" dirty="0" smtClean="0">
                <a:solidFill>
                  <a:srgbClr val="FF0000"/>
                </a:solidFill>
              </a:rPr>
              <a:t>[HTHHHTH | HMM2].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51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HMM model parameter estimation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b="1" dirty="0" smtClean="0"/>
              <a:t>Algorithm</a:t>
            </a:r>
            <a:r>
              <a:rPr kumimoji="1" lang="en-US" altLang="ko-KR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smtClean="0"/>
              <a:t>가능한 모든 </a:t>
            </a:r>
            <a:r>
              <a:rPr kumimoji="1" lang="en-US" altLang="ko-KR" dirty="0" smtClean="0"/>
              <a:t>HMM</a:t>
            </a:r>
            <a:r>
              <a:rPr kumimoji="1" lang="ko-KR" altLang="en-US" dirty="0" smtClean="0"/>
              <a:t>을 고려해서</a:t>
            </a:r>
            <a:r>
              <a:rPr kumimoji="1" lang="en-US" altLang="ko-KR" dirty="0" smtClean="0"/>
              <a:t>,</a:t>
            </a:r>
          </a:p>
          <a:p>
            <a:pPr marL="1371600" lvl="2" indent="-457200">
              <a:buFont typeface="+mj-lt"/>
              <a:buAutoNum type="arabicPeriod"/>
            </a:pPr>
            <a:r>
              <a:rPr kumimoji="1" lang="en-US" altLang="ko-KR" dirty="0" smtClean="0"/>
              <a:t>HMM1, HMM2, </a:t>
            </a:r>
            <a:r>
              <a:rPr kumimoji="1" lang="mr-IN" altLang="ko-KR" dirty="0" smtClean="0"/>
              <a:t>……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smtClean="0"/>
              <a:t>가장 </a:t>
            </a:r>
            <a:r>
              <a:rPr kumimoji="1" lang="en-US" altLang="ko-KR" dirty="0" smtClean="0"/>
              <a:t>likelihood</a:t>
            </a:r>
            <a:r>
              <a:rPr kumimoji="1" lang="ko-KR" altLang="en-US" dirty="0" smtClean="0"/>
              <a:t>가 좋은 </a:t>
            </a:r>
            <a:r>
              <a:rPr kumimoji="1" lang="en-US" altLang="ko-KR" dirty="0" smtClean="0"/>
              <a:t>HMM</a:t>
            </a:r>
            <a:r>
              <a:rPr kumimoji="1" lang="ko-KR" altLang="en-US" dirty="0" smtClean="0"/>
              <a:t>을 선정한다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그런데 </a:t>
            </a:r>
            <a:r>
              <a:rPr kumimoji="1" lang="ko-KR" altLang="en-US" dirty="0"/>
              <a:t>가능한 모든 </a:t>
            </a:r>
            <a:r>
              <a:rPr kumimoji="1" lang="en-US" altLang="ko-KR" dirty="0" smtClean="0"/>
              <a:t>HMM</a:t>
            </a:r>
            <a:r>
              <a:rPr kumimoji="1" lang="ko-KR" altLang="en-US" dirty="0" smtClean="0"/>
              <a:t>의 수는 무수히 많다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따라서 위의 알고리즘은 불가능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en-US" altLang="ko-KR" dirty="0" smtClean="0"/>
              <a:t>EM !!</a:t>
            </a:r>
          </a:p>
          <a:p>
            <a:pPr lvl="1"/>
            <a:r>
              <a:rPr kumimoji="1" lang="en-US" altLang="ko-KR" dirty="0" smtClean="0"/>
              <a:t>Baum-Welch algorithm!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1499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 smtClean="0"/>
              <a:t>Computing Likelihood </a:t>
            </a:r>
            <a:r>
              <a:rPr kumimoji="1" lang="en-US" altLang="ko-KR" sz="4000" b="1" dirty="0" err="1" smtClean="0"/>
              <a:t>Pr</a:t>
            </a:r>
            <a:r>
              <a:rPr kumimoji="1" lang="en-US" altLang="ko-KR" sz="4000" b="1" dirty="0" smtClean="0"/>
              <a:t>[HTHHHTH | HMM]</a:t>
            </a:r>
            <a:endParaRPr kumimoji="1" lang="ko-KR" altLang="en-US" sz="4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47499"/>
              </p:ext>
            </p:extLst>
          </p:nvPr>
        </p:nvGraphicFramePr>
        <p:xfrm>
          <a:off x="2091378" y="2417836"/>
          <a:ext cx="7044271" cy="11125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텍스트 상자 5"/>
          <p:cNvSpPr txBox="1"/>
          <p:nvPr/>
        </p:nvSpPr>
        <p:spPr>
          <a:xfrm>
            <a:off x="2301932" y="3672389"/>
            <a:ext cx="1055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 smtClean="0">
                <a:solidFill>
                  <a:schemeClr val="accent2"/>
                </a:solidFill>
              </a:rPr>
              <a:t>Pr</a:t>
            </a:r>
            <a:r>
              <a:rPr kumimoji="1" lang="en-US" altLang="ko-KR" b="1" dirty="0" smtClean="0">
                <a:solidFill>
                  <a:schemeClr val="accent2"/>
                </a:solidFill>
              </a:rPr>
              <a:t>[F</a:t>
            </a:r>
            <a:r>
              <a:rPr kumimoji="1" lang="en-US" altLang="ko-KR" b="1" dirty="0" smtClean="0">
                <a:solidFill>
                  <a:schemeClr val="accent2"/>
                </a:solidFill>
                <a:sym typeface="Wingdings"/>
              </a:rPr>
              <a:t>F]</a:t>
            </a:r>
          </a:p>
          <a:p>
            <a:r>
              <a:rPr kumimoji="1" lang="en-US" altLang="ko-KR" b="1" dirty="0" err="1">
                <a:solidFill>
                  <a:schemeClr val="accent2"/>
                </a:solidFill>
              </a:rPr>
              <a:t>Pr</a:t>
            </a:r>
            <a:r>
              <a:rPr kumimoji="1" lang="en-US" altLang="ko-KR" b="1" dirty="0">
                <a:solidFill>
                  <a:schemeClr val="accent2"/>
                </a:solidFill>
              </a:rPr>
              <a:t>[F</a:t>
            </a:r>
            <a:r>
              <a:rPr kumimoji="1" lang="en-US" altLang="ko-KR" b="1" dirty="0" smtClean="0">
                <a:solidFill>
                  <a:schemeClr val="accent2"/>
                </a:solidFill>
                <a:sym typeface="Wingdings"/>
              </a:rPr>
              <a:t>L]</a:t>
            </a:r>
            <a:endParaRPr kumimoji="1" lang="en-US" altLang="ko-KR" b="1" dirty="0">
              <a:solidFill>
                <a:schemeClr val="accent2"/>
              </a:solidFill>
              <a:sym typeface="Wingdings"/>
            </a:endParaRPr>
          </a:p>
          <a:p>
            <a:r>
              <a:rPr kumimoji="1" lang="en-US" altLang="ko-KR" b="1" dirty="0" err="1" smtClean="0">
                <a:solidFill>
                  <a:schemeClr val="accent2"/>
                </a:solidFill>
              </a:rPr>
              <a:t>Pr</a:t>
            </a:r>
            <a:r>
              <a:rPr kumimoji="1" lang="en-US" altLang="ko-KR" b="1" dirty="0" smtClean="0">
                <a:solidFill>
                  <a:schemeClr val="accent2"/>
                </a:solidFill>
              </a:rPr>
              <a:t>[L</a:t>
            </a:r>
            <a:r>
              <a:rPr kumimoji="1" lang="en-US" altLang="ko-KR" b="1" dirty="0" smtClean="0">
                <a:solidFill>
                  <a:schemeClr val="accent2"/>
                </a:solidFill>
                <a:sym typeface="Wingdings"/>
              </a:rPr>
              <a:t></a:t>
            </a:r>
            <a:r>
              <a:rPr kumimoji="1" lang="en-US" altLang="ko-KR" b="1" dirty="0">
                <a:solidFill>
                  <a:schemeClr val="accent2"/>
                </a:solidFill>
                <a:sym typeface="Wingdings"/>
              </a:rPr>
              <a:t>F]</a:t>
            </a:r>
          </a:p>
          <a:p>
            <a:r>
              <a:rPr kumimoji="1" lang="en-US" altLang="ko-KR" b="1" dirty="0" err="1" smtClean="0">
                <a:solidFill>
                  <a:schemeClr val="accent2"/>
                </a:solidFill>
              </a:rPr>
              <a:t>Pr</a:t>
            </a:r>
            <a:r>
              <a:rPr kumimoji="1" lang="en-US" altLang="ko-KR" b="1" dirty="0" smtClean="0">
                <a:solidFill>
                  <a:schemeClr val="accent2"/>
                </a:solidFill>
              </a:rPr>
              <a:t>[L</a:t>
            </a:r>
            <a:r>
              <a:rPr kumimoji="1" lang="en-US" altLang="ko-KR" b="1" dirty="0" smtClean="0">
                <a:solidFill>
                  <a:schemeClr val="accent2"/>
                </a:solidFill>
                <a:sym typeface="Wingdings"/>
              </a:rPr>
              <a:t>L]</a:t>
            </a:r>
            <a:endParaRPr kumimoji="1" lang="en-US" altLang="ko-KR" b="1" dirty="0">
              <a:solidFill>
                <a:schemeClr val="accent2"/>
              </a:solidFill>
              <a:sym typeface="Wingdings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3379071" y="3708805"/>
            <a:ext cx="1055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 smtClean="0">
                <a:solidFill>
                  <a:schemeClr val="accent2"/>
                </a:solidFill>
              </a:rPr>
              <a:t>Pr</a:t>
            </a:r>
            <a:r>
              <a:rPr kumimoji="1" lang="en-US" altLang="ko-KR" b="1" dirty="0" smtClean="0">
                <a:solidFill>
                  <a:schemeClr val="accent2"/>
                </a:solidFill>
              </a:rPr>
              <a:t>[F</a:t>
            </a:r>
            <a:r>
              <a:rPr kumimoji="1" lang="en-US" altLang="ko-KR" b="1" dirty="0" smtClean="0">
                <a:solidFill>
                  <a:schemeClr val="accent2"/>
                </a:solidFill>
                <a:sym typeface="Wingdings"/>
              </a:rPr>
              <a:t>F]</a:t>
            </a:r>
          </a:p>
          <a:p>
            <a:r>
              <a:rPr kumimoji="1" lang="en-US" altLang="ko-KR" b="1" dirty="0" err="1">
                <a:solidFill>
                  <a:schemeClr val="accent2"/>
                </a:solidFill>
              </a:rPr>
              <a:t>Pr</a:t>
            </a:r>
            <a:r>
              <a:rPr kumimoji="1" lang="en-US" altLang="ko-KR" b="1" dirty="0">
                <a:solidFill>
                  <a:schemeClr val="accent2"/>
                </a:solidFill>
              </a:rPr>
              <a:t>[F</a:t>
            </a:r>
            <a:r>
              <a:rPr kumimoji="1" lang="en-US" altLang="ko-KR" b="1" dirty="0" smtClean="0">
                <a:solidFill>
                  <a:schemeClr val="accent2"/>
                </a:solidFill>
                <a:sym typeface="Wingdings"/>
              </a:rPr>
              <a:t>L]</a:t>
            </a:r>
            <a:endParaRPr kumimoji="1" lang="en-US" altLang="ko-KR" b="1" dirty="0">
              <a:solidFill>
                <a:schemeClr val="accent2"/>
              </a:solidFill>
              <a:sym typeface="Wingdings"/>
            </a:endParaRPr>
          </a:p>
          <a:p>
            <a:r>
              <a:rPr kumimoji="1" lang="en-US" altLang="ko-KR" b="1" dirty="0" err="1" smtClean="0">
                <a:solidFill>
                  <a:schemeClr val="accent2"/>
                </a:solidFill>
              </a:rPr>
              <a:t>Pr</a:t>
            </a:r>
            <a:r>
              <a:rPr kumimoji="1" lang="en-US" altLang="ko-KR" b="1" dirty="0" smtClean="0">
                <a:solidFill>
                  <a:schemeClr val="accent2"/>
                </a:solidFill>
              </a:rPr>
              <a:t>[L</a:t>
            </a:r>
            <a:r>
              <a:rPr kumimoji="1" lang="en-US" altLang="ko-KR" b="1" dirty="0" smtClean="0">
                <a:solidFill>
                  <a:schemeClr val="accent2"/>
                </a:solidFill>
                <a:sym typeface="Wingdings"/>
              </a:rPr>
              <a:t></a:t>
            </a:r>
            <a:r>
              <a:rPr kumimoji="1" lang="en-US" altLang="ko-KR" b="1" dirty="0">
                <a:solidFill>
                  <a:schemeClr val="accent2"/>
                </a:solidFill>
                <a:sym typeface="Wingdings"/>
              </a:rPr>
              <a:t>F]</a:t>
            </a:r>
          </a:p>
          <a:p>
            <a:r>
              <a:rPr kumimoji="1" lang="en-US" altLang="ko-KR" b="1" dirty="0" err="1" smtClean="0">
                <a:solidFill>
                  <a:schemeClr val="accent2"/>
                </a:solidFill>
              </a:rPr>
              <a:t>Pr</a:t>
            </a:r>
            <a:r>
              <a:rPr kumimoji="1" lang="en-US" altLang="ko-KR" b="1" dirty="0" smtClean="0">
                <a:solidFill>
                  <a:schemeClr val="accent2"/>
                </a:solidFill>
              </a:rPr>
              <a:t>[L</a:t>
            </a:r>
            <a:r>
              <a:rPr kumimoji="1" lang="en-US" altLang="ko-KR" b="1" dirty="0" smtClean="0">
                <a:solidFill>
                  <a:schemeClr val="accent2"/>
                </a:solidFill>
                <a:sym typeface="Wingdings"/>
              </a:rPr>
              <a:t>L]</a:t>
            </a:r>
            <a:endParaRPr kumimoji="1" lang="en-US" altLang="ko-KR" b="1" dirty="0">
              <a:solidFill>
                <a:schemeClr val="accent2"/>
              </a:solidFill>
              <a:sym typeface="Wingdings"/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4412126" y="3708805"/>
            <a:ext cx="1055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 smtClean="0">
                <a:solidFill>
                  <a:schemeClr val="accent2"/>
                </a:solidFill>
              </a:rPr>
              <a:t>Pr</a:t>
            </a:r>
            <a:r>
              <a:rPr kumimoji="1" lang="en-US" altLang="ko-KR" b="1" dirty="0" smtClean="0">
                <a:solidFill>
                  <a:schemeClr val="accent2"/>
                </a:solidFill>
              </a:rPr>
              <a:t>[F</a:t>
            </a:r>
            <a:r>
              <a:rPr kumimoji="1" lang="en-US" altLang="ko-KR" b="1" dirty="0" smtClean="0">
                <a:solidFill>
                  <a:schemeClr val="accent2"/>
                </a:solidFill>
                <a:sym typeface="Wingdings"/>
              </a:rPr>
              <a:t>F]</a:t>
            </a:r>
          </a:p>
          <a:p>
            <a:r>
              <a:rPr kumimoji="1" lang="en-US" altLang="ko-KR" b="1" dirty="0" err="1">
                <a:solidFill>
                  <a:schemeClr val="accent2"/>
                </a:solidFill>
              </a:rPr>
              <a:t>Pr</a:t>
            </a:r>
            <a:r>
              <a:rPr kumimoji="1" lang="en-US" altLang="ko-KR" b="1" dirty="0">
                <a:solidFill>
                  <a:schemeClr val="accent2"/>
                </a:solidFill>
              </a:rPr>
              <a:t>[F</a:t>
            </a:r>
            <a:r>
              <a:rPr kumimoji="1" lang="en-US" altLang="ko-KR" b="1" dirty="0" smtClean="0">
                <a:solidFill>
                  <a:schemeClr val="accent2"/>
                </a:solidFill>
                <a:sym typeface="Wingdings"/>
              </a:rPr>
              <a:t>L]</a:t>
            </a:r>
            <a:endParaRPr kumimoji="1" lang="en-US" altLang="ko-KR" b="1" dirty="0">
              <a:solidFill>
                <a:schemeClr val="accent2"/>
              </a:solidFill>
              <a:sym typeface="Wingdings"/>
            </a:endParaRPr>
          </a:p>
          <a:p>
            <a:r>
              <a:rPr kumimoji="1" lang="en-US" altLang="ko-KR" b="1" dirty="0" err="1" smtClean="0">
                <a:solidFill>
                  <a:schemeClr val="accent2"/>
                </a:solidFill>
              </a:rPr>
              <a:t>Pr</a:t>
            </a:r>
            <a:r>
              <a:rPr kumimoji="1" lang="en-US" altLang="ko-KR" b="1" dirty="0" smtClean="0">
                <a:solidFill>
                  <a:schemeClr val="accent2"/>
                </a:solidFill>
              </a:rPr>
              <a:t>[L</a:t>
            </a:r>
            <a:r>
              <a:rPr kumimoji="1" lang="en-US" altLang="ko-KR" b="1" dirty="0" smtClean="0">
                <a:solidFill>
                  <a:schemeClr val="accent2"/>
                </a:solidFill>
                <a:sym typeface="Wingdings"/>
              </a:rPr>
              <a:t></a:t>
            </a:r>
            <a:r>
              <a:rPr kumimoji="1" lang="en-US" altLang="ko-KR" b="1" dirty="0">
                <a:solidFill>
                  <a:schemeClr val="accent2"/>
                </a:solidFill>
                <a:sym typeface="Wingdings"/>
              </a:rPr>
              <a:t>F]</a:t>
            </a:r>
          </a:p>
          <a:p>
            <a:r>
              <a:rPr kumimoji="1" lang="en-US" altLang="ko-KR" b="1" dirty="0" err="1" smtClean="0">
                <a:solidFill>
                  <a:schemeClr val="accent2"/>
                </a:solidFill>
              </a:rPr>
              <a:t>Pr</a:t>
            </a:r>
            <a:r>
              <a:rPr kumimoji="1" lang="en-US" altLang="ko-KR" b="1" dirty="0" smtClean="0">
                <a:solidFill>
                  <a:schemeClr val="accent2"/>
                </a:solidFill>
              </a:rPr>
              <a:t>[L</a:t>
            </a:r>
            <a:r>
              <a:rPr kumimoji="1" lang="en-US" altLang="ko-KR" b="1" dirty="0" smtClean="0">
                <a:solidFill>
                  <a:schemeClr val="accent2"/>
                </a:solidFill>
                <a:sym typeface="Wingdings"/>
              </a:rPr>
              <a:t>L]</a:t>
            </a:r>
            <a:endParaRPr kumimoji="1" lang="en-US" altLang="ko-KR" b="1" dirty="0">
              <a:solidFill>
                <a:schemeClr val="accent2"/>
              </a:solidFill>
              <a:sym typeface="Wingdings"/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5515842" y="3695545"/>
            <a:ext cx="1055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 smtClean="0">
                <a:solidFill>
                  <a:schemeClr val="accent2"/>
                </a:solidFill>
              </a:rPr>
              <a:t>Pr</a:t>
            </a:r>
            <a:r>
              <a:rPr kumimoji="1" lang="en-US" altLang="ko-KR" b="1" dirty="0" smtClean="0">
                <a:solidFill>
                  <a:schemeClr val="accent2"/>
                </a:solidFill>
              </a:rPr>
              <a:t>[F</a:t>
            </a:r>
            <a:r>
              <a:rPr kumimoji="1" lang="en-US" altLang="ko-KR" b="1" dirty="0" smtClean="0">
                <a:solidFill>
                  <a:schemeClr val="accent2"/>
                </a:solidFill>
                <a:sym typeface="Wingdings"/>
              </a:rPr>
              <a:t>F]</a:t>
            </a:r>
          </a:p>
          <a:p>
            <a:r>
              <a:rPr kumimoji="1" lang="en-US" altLang="ko-KR" b="1" dirty="0" err="1">
                <a:solidFill>
                  <a:schemeClr val="accent2"/>
                </a:solidFill>
              </a:rPr>
              <a:t>Pr</a:t>
            </a:r>
            <a:r>
              <a:rPr kumimoji="1" lang="en-US" altLang="ko-KR" b="1" dirty="0">
                <a:solidFill>
                  <a:schemeClr val="accent2"/>
                </a:solidFill>
              </a:rPr>
              <a:t>[F</a:t>
            </a:r>
            <a:r>
              <a:rPr kumimoji="1" lang="en-US" altLang="ko-KR" b="1" dirty="0" smtClean="0">
                <a:solidFill>
                  <a:schemeClr val="accent2"/>
                </a:solidFill>
                <a:sym typeface="Wingdings"/>
              </a:rPr>
              <a:t>L]</a:t>
            </a:r>
            <a:endParaRPr kumimoji="1" lang="en-US" altLang="ko-KR" b="1" dirty="0">
              <a:solidFill>
                <a:schemeClr val="accent2"/>
              </a:solidFill>
              <a:sym typeface="Wingdings"/>
            </a:endParaRPr>
          </a:p>
          <a:p>
            <a:r>
              <a:rPr kumimoji="1" lang="en-US" altLang="ko-KR" b="1" dirty="0" err="1" smtClean="0">
                <a:solidFill>
                  <a:schemeClr val="accent2"/>
                </a:solidFill>
              </a:rPr>
              <a:t>Pr</a:t>
            </a:r>
            <a:r>
              <a:rPr kumimoji="1" lang="en-US" altLang="ko-KR" b="1" dirty="0" smtClean="0">
                <a:solidFill>
                  <a:schemeClr val="accent2"/>
                </a:solidFill>
              </a:rPr>
              <a:t>[L</a:t>
            </a:r>
            <a:r>
              <a:rPr kumimoji="1" lang="en-US" altLang="ko-KR" b="1" dirty="0" smtClean="0">
                <a:solidFill>
                  <a:schemeClr val="accent2"/>
                </a:solidFill>
                <a:sym typeface="Wingdings"/>
              </a:rPr>
              <a:t></a:t>
            </a:r>
            <a:r>
              <a:rPr kumimoji="1" lang="en-US" altLang="ko-KR" b="1" dirty="0">
                <a:solidFill>
                  <a:schemeClr val="accent2"/>
                </a:solidFill>
                <a:sym typeface="Wingdings"/>
              </a:rPr>
              <a:t>F]</a:t>
            </a:r>
          </a:p>
          <a:p>
            <a:r>
              <a:rPr kumimoji="1" lang="en-US" altLang="ko-KR" b="1" dirty="0" err="1" smtClean="0">
                <a:solidFill>
                  <a:schemeClr val="accent2"/>
                </a:solidFill>
              </a:rPr>
              <a:t>Pr</a:t>
            </a:r>
            <a:r>
              <a:rPr kumimoji="1" lang="en-US" altLang="ko-KR" b="1" dirty="0" smtClean="0">
                <a:solidFill>
                  <a:schemeClr val="accent2"/>
                </a:solidFill>
              </a:rPr>
              <a:t>[L</a:t>
            </a:r>
            <a:r>
              <a:rPr kumimoji="1" lang="en-US" altLang="ko-KR" b="1" dirty="0" smtClean="0">
                <a:solidFill>
                  <a:schemeClr val="accent2"/>
                </a:solidFill>
                <a:sym typeface="Wingdings"/>
              </a:rPr>
              <a:t>L]</a:t>
            </a:r>
            <a:endParaRPr kumimoji="1" lang="en-US" altLang="ko-KR" b="1" dirty="0">
              <a:solidFill>
                <a:schemeClr val="accent2"/>
              </a:solidFill>
              <a:sym typeface="Wingdings"/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6570939" y="3654451"/>
            <a:ext cx="1055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 smtClean="0">
                <a:solidFill>
                  <a:schemeClr val="accent2"/>
                </a:solidFill>
              </a:rPr>
              <a:t>Pr</a:t>
            </a:r>
            <a:r>
              <a:rPr kumimoji="1" lang="en-US" altLang="ko-KR" b="1" dirty="0" smtClean="0">
                <a:solidFill>
                  <a:schemeClr val="accent2"/>
                </a:solidFill>
              </a:rPr>
              <a:t>[F</a:t>
            </a:r>
            <a:r>
              <a:rPr kumimoji="1" lang="en-US" altLang="ko-KR" b="1" dirty="0" smtClean="0">
                <a:solidFill>
                  <a:schemeClr val="accent2"/>
                </a:solidFill>
                <a:sym typeface="Wingdings"/>
              </a:rPr>
              <a:t>F]</a:t>
            </a:r>
          </a:p>
          <a:p>
            <a:r>
              <a:rPr kumimoji="1" lang="en-US" altLang="ko-KR" b="1" dirty="0" err="1">
                <a:solidFill>
                  <a:schemeClr val="accent2"/>
                </a:solidFill>
              </a:rPr>
              <a:t>Pr</a:t>
            </a:r>
            <a:r>
              <a:rPr kumimoji="1" lang="en-US" altLang="ko-KR" b="1" dirty="0">
                <a:solidFill>
                  <a:schemeClr val="accent2"/>
                </a:solidFill>
              </a:rPr>
              <a:t>[F</a:t>
            </a:r>
            <a:r>
              <a:rPr kumimoji="1" lang="en-US" altLang="ko-KR" b="1" dirty="0" smtClean="0">
                <a:solidFill>
                  <a:schemeClr val="accent2"/>
                </a:solidFill>
                <a:sym typeface="Wingdings"/>
              </a:rPr>
              <a:t>L]</a:t>
            </a:r>
            <a:endParaRPr kumimoji="1" lang="en-US" altLang="ko-KR" b="1" dirty="0">
              <a:solidFill>
                <a:schemeClr val="accent2"/>
              </a:solidFill>
              <a:sym typeface="Wingdings"/>
            </a:endParaRPr>
          </a:p>
          <a:p>
            <a:r>
              <a:rPr kumimoji="1" lang="en-US" altLang="ko-KR" b="1" dirty="0" err="1" smtClean="0">
                <a:solidFill>
                  <a:schemeClr val="accent2"/>
                </a:solidFill>
              </a:rPr>
              <a:t>Pr</a:t>
            </a:r>
            <a:r>
              <a:rPr kumimoji="1" lang="en-US" altLang="ko-KR" b="1" dirty="0" smtClean="0">
                <a:solidFill>
                  <a:schemeClr val="accent2"/>
                </a:solidFill>
              </a:rPr>
              <a:t>[L</a:t>
            </a:r>
            <a:r>
              <a:rPr kumimoji="1" lang="en-US" altLang="ko-KR" b="1" dirty="0" smtClean="0">
                <a:solidFill>
                  <a:schemeClr val="accent2"/>
                </a:solidFill>
                <a:sym typeface="Wingdings"/>
              </a:rPr>
              <a:t></a:t>
            </a:r>
            <a:r>
              <a:rPr kumimoji="1" lang="en-US" altLang="ko-KR" b="1" dirty="0">
                <a:solidFill>
                  <a:schemeClr val="accent2"/>
                </a:solidFill>
                <a:sym typeface="Wingdings"/>
              </a:rPr>
              <a:t>F]</a:t>
            </a:r>
          </a:p>
          <a:p>
            <a:r>
              <a:rPr kumimoji="1" lang="en-US" altLang="ko-KR" b="1" dirty="0" err="1" smtClean="0">
                <a:solidFill>
                  <a:schemeClr val="accent2"/>
                </a:solidFill>
              </a:rPr>
              <a:t>Pr</a:t>
            </a:r>
            <a:r>
              <a:rPr kumimoji="1" lang="en-US" altLang="ko-KR" b="1" dirty="0" smtClean="0">
                <a:solidFill>
                  <a:schemeClr val="accent2"/>
                </a:solidFill>
              </a:rPr>
              <a:t>[L</a:t>
            </a:r>
            <a:r>
              <a:rPr kumimoji="1" lang="en-US" altLang="ko-KR" b="1" dirty="0" smtClean="0">
                <a:solidFill>
                  <a:schemeClr val="accent2"/>
                </a:solidFill>
                <a:sym typeface="Wingdings"/>
              </a:rPr>
              <a:t>L]</a:t>
            </a:r>
            <a:endParaRPr kumimoji="1" lang="en-US" altLang="ko-KR" b="1" dirty="0">
              <a:solidFill>
                <a:schemeClr val="accent2"/>
              </a:solidFill>
              <a:sym typeface="Wingdings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7778436" y="3654452"/>
            <a:ext cx="1055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 smtClean="0">
                <a:solidFill>
                  <a:schemeClr val="accent2"/>
                </a:solidFill>
              </a:rPr>
              <a:t>Pr</a:t>
            </a:r>
            <a:r>
              <a:rPr kumimoji="1" lang="en-US" altLang="ko-KR" b="1" dirty="0" smtClean="0">
                <a:solidFill>
                  <a:schemeClr val="accent2"/>
                </a:solidFill>
              </a:rPr>
              <a:t>[F</a:t>
            </a:r>
            <a:r>
              <a:rPr kumimoji="1" lang="en-US" altLang="ko-KR" b="1" dirty="0" smtClean="0">
                <a:solidFill>
                  <a:schemeClr val="accent2"/>
                </a:solidFill>
                <a:sym typeface="Wingdings"/>
              </a:rPr>
              <a:t>F]</a:t>
            </a:r>
          </a:p>
          <a:p>
            <a:r>
              <a:rPr kumimoji="1" lang="en-US" altLang="ko-KR" b="1" dirty="0" err="1">
                <a:solidFill>
                  <a:schemeClr val="accent2"/>
                </a:solidFill>
              </a:rPr>
              <a:t>Pr</a:t>
            </a:r>
            <a:r>
              <a:rPr kumimoji="1" lang="en-US" altLang="ko-KR" b="1" dirty="0">
                <a:solidFill>
                  <a:schemeClr val="accent2"/>
                </a:solidFill>
              </a:rPr>
              <a:t>[F</a:t>
            </a:r>
            <a:r>
              <a:rPr kumimoji="1" lang="en-US" altLang="ko-KR" b="1" dirty="0" smtClean="0">
                <a:solidFill>
                  <a:schemeClr val="accent2"/>
                </a:solidFill>
                <a:sym typeface="Wingdings"/>
              </a:rPr>
              <a:t>L]</a:t>
            </a:r>
            <a:endParaRPr kumimoji="1" lang="en-US" altLang="ko-KR" b="1" dirty="0">
              <a:solidFill>
                <a:schemeClr val="accent2"/>
              </a:solidFill>
              <a:sym typeface="Wingdings"/>
            </a:endParaRPr>
          </a:p>
          <a:p>
            <a:r>
              <a:rPr kumimoji="1" lang="en-US" altLang="ko-KR" b="1" dirty="0" err="1" smtClean="0">
                <a:solidFill>
                  <a:schemeClr val="accent2"/>
                </a:solidFill>
              </a:rPr>
              <a:t>Pr</a:t>
            </a:r>
            <a:r>
              <a:rPr kumimoji="1" lang="en-US" altLang="ko-KR" b="1" dirty="0" smtClean="0">
                <a:solidFill>
                  <a:schemeClr val="accent2"/>
                </a:solidFill>
              </a:rPr>
              <a:t>[L</a:t>
            </a:r>
            <a:r>
              <a:rPr kumimoji="1" lang="en-US" altLang="ko-KR" b="1" dirty="0" smtClean="0">
                <a:solidFill>
                  <a:schemeClr val="accent2"/>
                </a:solidFill>
                <a:sym typeface="Wingdings"/>
              </a:rPr>
              <a:t></a:t>
            </a:r>
            <a:r>
              <a:rPr kumimoji="1" lang="en-US" altLang="ko-KR" b="1" dirty="0">
                <a:solidFill>
                  <a:schemeClr val="accent2"/>
                </a:solidFill>
                <a:sym typeface="Wingdings"/>
              </a:rPr>
              <a:t>F]</a:t>
            </a:r>
          </a:p>
          <a:p>
            <a:r>
              <a:rPr kumimoji="1" lang="en-US" altLang="ko-KR" b="1" dirty="0" err="1" smtClean="0">
                <a:solidFill>
                  <a:schemeClr val="accent2"/>
                </a:solidFill>
              </a:rPr>
              <a:t>Pr</a:t>
            </a:r>
            <a:r>
              <a:rPr kumimoji="1" lang="en-US" altLang="ko-KR" b="1" dirty="0" smtClean="0">
                <a:solidFill>
                  <a:schemeClr val="accent2"/>
                </a:solidFill>
              </a:rPr>
              <a:t>[L</a:t>
            </a:r>
            <a:r>
              <a:rPr kumimoji="1" lang="en-US" altLang="ko-KR" b="1" dirty="0" smtClean="0">
                <a:solidFill>
                  <a:schemeClr val="accent2"/>
                </a:solidFill>
                <a:sym typeface="Wingdings"/>
              </a:rPr>
              <a:t>L]</a:t>
            </a:r>
            <a:endParaRPr kumimoji="1" lang="en-US" altLang="ko-KR" b="1" dirty="0">
              <a:solidFill>
                <a:schemeClr val="accent2"/>
              </a:solidFill>
              <a:sym typeface="Wingdings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2091378" y="5308270"/>
            <a:ext cx="93314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HTHHHTH</a:t>
            </a:r>
            <a:r>
              <a:rPr kumimoji="1" lang="ko-KR" altLang="en-US" dirty="0" smtClean="0"/>
              <a:t>를  이 </a:t>
            </a:r>
            <a:r>
              <a:rPr kumimoji="1" lang="en-US" altLang="ko-KR" dirty="0" smtClean="0"/>
              <a:t>HMM</a:t>
            </a:r>
            <a:r>
              <a:rPr kumimoji="1" lang="ko-KR" altLang="en-US" dirty="0" smtClean="0"/>
              <a:t>으로 생성하는 경우의 수는</a:t>
            </a:r>
            <a:r>
              <a:rPr kumimoji="1" lang="en-US" altLang="ko-KR" dirty="0" smtClean="0"/>
              <a:t>?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너무 많아서 계산이 불가능해지는데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다행히 </a:t>
            </a:r>
            <a:r>
              <a:rPr kumimoji="1" lang="en-US" altLang="ko-KR" dirty="0" smtClean="0"/>
              <a:t>dynamic programming</a:t>
            </a:r>
            <a:r>
              <a:rPr kumimoji="1" lang="ko-KR" altLang="en-US" dirty="0" smtClean="0"/>
              <a:t>으로 쉽게 계산 가능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>
                <a:sym typeface="Wingdings"/>
              </a:rPr>
              <a:t></a:t>
            </a:r>
            <a:r>
              <a:rPr kumimoji="1" lang="ko-KR" altLang="en-US" dirty="0" smtClean="0">
                <a:sym typeface="Wingdings"/>
              </a:rPr>
              <a:t> </a:t>
            </a:r>
            <a:r>
              <a:rPr kumimoji="1" lang="en-US" altLang="ko-KR" dirty="0" smtClean="0">
                <a:sym typeface="Wingdings"/>
              </a:rPr>
              <a:t>Forward or Backward algorithm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40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Baum-Welch algorithm </a:t>
            </a:r>
            <a:br>
              <a:rPr kumimoji="1" lang="en-US" altLang="ko-KR" dirty="0" smtClean="0"/>
            </a:br>
            <a:r>
              <a:rPr kumimoji="1" lang="en-US" altLang="ko-KR" dirty="0" smtClean="0"/>
              <a:t>for HMM model parameter estimation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Set HMM model parameters randomly.</a:t>
            </a:r>
          </a:p>
          <a:p>
            <a:r>
              <a:rPr kumimoji="1" lang="en-US" altLang="ko-KR" dirty="0" smtClean="0"/>
              <a:t>Repeat until no improvement in likelihood.</a:t>
            </a:r>
          </a:p>
          <a:p>
            <a:pPr lvl="1"/>
            <a:r>
              <a:rPr kumimoji="1" lang="en-US" altLang="ko-KR" dirty="0" smtClean="0">
                <a:solidFill>
                  <a:srgbClr val="FF0000"/>
                </a:solidFill>
              </a:rPr>
              <a:t>Estimate model parameters in a democratic way </a:t>
            </a:r>
            <a:r>
              <a:rPr kumimoji="1" lang="en-US" altLang="ko-KR" dirty="0" smtClean="0"/>
              <a:t>(</a:t>
            </a:r>
            <a:r>
              <a:rPr kumimoji="1" lang="en-US" altLang="ko-KR" dirty="0" smtClean="0">
                <a:solidFill>
                  <a:srgbClr val="FF0000"/>
                </a:solidFill>
              </a:rPr>
              <a:t>How?</a:t>
            </a:r>
            <a:r>
              <a:rPr kumimoji="1" lang="en-US" altLang="ko-KR" dirty="0" smtClean="0"/>
              <a:t>)</a:t>
            </a:r>
          </a:p>
          <a:p>
            <a:pPr lvl="1"/>
            <a:r>
              <a:rPr kumimoji="1" lang="en-US" altLang="ko-KR" dirty="0" smtClean="0"/>
              <a:t>Compute likelihood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29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Likelihood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000" dirty="0" smtClean="0"/>
              <a:t>We have a sequence of tossing a coin:</a:t>
            </a:r>
          </a:p>
          <a:p>
            <a:pPr marL="457200" lvl="1" indent="0">
              <a:buNone/>
            </a:pPr>
            <a:r>
              <a:rPr kumimoji="1" lang="en-US" altLang="ko-KR" sz="2000" b="1" dirty="0" smtClean="0"/>
              <a:t>HTHHHTT</a:t>
            </a:r>
          </a:p>
          <a:p>
            <a:pPr lvl="1"/>
            <a:endParaRPr kumimoji="1" lang="en-US" altLang="ko-KR" sz="2000" dirty="0"/>
          </a:p>
          <a:p>
            <a:r>
              <a:rPr kumimoji="1" lang="en-US" altLang="ko-KR" sz="2000" dirty="0" smtClean="0"/>
              <a:t>Is this generated using a fair coin or a loaded coin?</a:t>
            </a:r>
          </a:p>
          <a:p>
            <a:pPr lvl="1"/>
            <a:r>
              <a:rPr kumimoji="1" lang="en-US" altLang="ko-KR" sz="2000" dirty="0" smtClean="0"/>
              <a:t>For a fair coin, </a:t>
            </a:r>
          </a:p>
          <a:p>
            <a:pPr marL="914400" lvl="2" indent="0">
              <a:buNone/>
            </a:pPr>
            <a:r>
              <a:rPr kumimoji="1" lang="en-US" altLang="ko-KR" dirty="0" err="1" smtClean="0"/>
              <a:t>Pr</a:t>
            </a:r>
            <a:r>
              <a:rPr kumimoji="1" lang="en-US" altLang="ko-KR" dirty="0" smtClean="0"/>
              <a:t>[HTHHHTT | Fair] = 0.5 * 0.5 * </a:t>
            </a:r>
            <a:r>
              <a:rPr kumimoji="1" lang="en-US" altLang="ko-KR" dirty="0"/>
              <a:t>0.5 * 0.5 * 0.5 * 0.5 * 0.5 </a:t>
            </a:r>
            <a:r>
              <a:rPr kumimoji="1" lang="en-US" altLang="ko-KR" dirty="0" smtClean="0"/>
              <a:t>= </a:t>
            </a:r>
            <a:r>
              <a:rPr lang="is-IS" altLang="ko-KR" dirty="0"/>
              <a:t>.0078125</a:t>
            </a:r>
          </a:p>
          <a:p>
            <a:pPr lvl="1"/>
            <a:r>
              <a:rPr kumimoji="1" lang="en-US" altLang="ko-KR" sz="2000" dirty="0"/>
              <a:t>For a </a:t>
            </a:r>
            <a:r>
              <a:rPr kumimoji="1" lang="en-US" altLang="ko-KR" sz="2000" dirty="0" smtClean="0"/>
              <a:t>loaded coin</a:t>
            </a:r>
            <a:r>
              <a:rPr kumimoji="1" lang="en-US" altLang="ko-KR" sz="2000" dirty="0"/>
              <a:t>, </a:t>
            </a:r>
          </a:p>
          <a:p>
            <a:pPr marL="914400" lvl="2" indent="0">
              <a:buNone/>
            </a:pPr>
            <a:r>
              <a:rPr kumimoji="1" lang="en-US" altLang="ko-KR" dirty="0" err="1" smtClean="0"/>
              <a:t>Pr</a:t>
            </a:r>
            <a:r>
              <a:rPr kumimoji="1" lang="en-US" altLang="ko-KR" dirty="0" smtClean="0"/>
              <a:t>[HTHHHTT | Loaded] </a:t>
            </a:r>
            <a:r>
              <a:rPr kumimoji="1" lang="en-US" altLang="ko-KR" dirty="0"/>
              <a:t>= </a:t>
            </a:r>
            <a:r>
              <a:rPr kumimoji="1" lang="en-US" altLang="ko-KR" dirty="0" smtClean="0"/>
              <a:t>0.6 </a:t>
            </a:r>
            <a:r>
              <a:rPr kumimoji="1" lang="en-US" altLang="ko-KR" dirty="0"/>
              <a:t>* </a:t>
            </a:r>
            <a:r>
              <a:rPr kumimoji="1" lang="en-US" altLang="ko-KR" dirty="0" smtClean="0"/>
              <a:t>0.4 </a:t>
            </a:r>
            <a:r>
              <a:rPr kumimoji="1" lang="en-US" altLang="ko-KR" dirty="0"/>
              <a:t>* </a:t>
            </a:r>
            <a:r>
              <a:rPr kumimoji="1" lang="en-US" altLang="ko-KR" dirty="0" smtClean="0"/>
              <a:t>0.6 </a:t>
            </a:r>
            <a:r>
              <a:rPr kumimoji="1" lang="en-US" altLang="ko-KR" dirty="0"/>
              <a:t>* </a:t>
            </a:r>
            <a:r>
              <a:rPr kumimoji="1" lang="en-US" altLang="ko-KR" dirty="0" smtClean="0"/>
              <a:t>0.6 </a:t>
            </a:r>
            <a:r>
              <a:rPr kumimoji="1" lang="en-US" altLang="ko-KR" dirty="0"/>
              <a:t>* </a:t>
            </a:r>
            <a:r>
              <a:rPr kumimoji="1" lang="en-US" altLang="ko-KR" dirty="0" smtClean="0"/>
              <a:t>0.6 </a:t>
            </a:r>
            <a:r>
              <a:rPr kumimoji="1" lang="en-US" altLang="ko-KR" dirty="0"/>
              <a:t>* </a:t>
            </a:r>
            <a:r>
              <a:rPr kumimoji="1" lang="en-US" altLang="ko-KR" dirty="0" smtClean="0"/>
              <a:t>0.4 </a:t>
            </a:r>
            <a:r>
              <a:rPr kumimoji="1" lang="en-US" altLang="ko-KR" dirty="0"/>
              <a:t>* </a:t>
            </a:r>
            <a:r>
              <a:rPr kumimoji="1" lang="en-US" altLang="ko-KR" dirty="0" smtClean="0"/>
              <a:t>0.4 </a:t>
            </a:r>
            <a:r>
              <a:rPr kumimoji="1" lang="en-US" altLang="ko-KR" dirty="0"/>
              <a:t>= </a:t>
            </a:r>
            <a:r>
              <a:rPr lang="is-IS" altLang="ko-KR" dirty="0"/>
              <a:t>.</a:t>
            </a:r>
            <a:r>
              <a:rPr lang="is-IS" altLang="ko-KR" dirty="0" smtClean="0"/>
              <a:t>0082944</a:t>
            </a:r>
          </a:p>
          <a:p>
            <a:pPr marL="914400" lvl="2" indent="0">
              <a:buNone/>
            </a:pPr>
            <a:endParaRPr lang="is-IS" altLang="ko-KR" dirty="0"/>
          </a:p>
          <a:p>
            <a:pPr marL="914400" lvl="2" indent="0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카지노 딜러가 나를 속였군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ko-KR" altLang="en-US" dirty="0" smtClean="0">
                <a:solidFill>
                  <a:srgbClr val="FF0000"/>
                </a:solidFill>
              </a:rPr>
              <a:t> 나쁜놈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endParaRPr lang="is-IS" altLang="ko-KR" dirty="0">
              <a:solidFill>
                <a:srgbClr val="FF0000"/>
              </a:solidFill>
            </a:endParaRPr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43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dirty="0"/>
              <a:t>Estimate model parameters in a democratic way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Define </a:t>
            </a:r>
            <a:r>
              <a:rPr kumimoji="1" lang="en-US" altLang="ko-KR" b="1" dirty="0" smtClean="0">
                <a:solidFill>
                  <a:srgbClr val="FF0000"/>
                </a:solidFill>
              </a:rPr>
              <a:t>latent variables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(Expectation) Estimate latent variables.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(Maximization) Estimate model parameters.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31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Latent variables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7126" y="1813750"/>
            <a:ext cx="10977748" cy="4351338"/>
          </a:xfrm>
        </p:spPr>
        <p:txBody>
          <a:bodyPr/>
          <a:lstStyle/>
          <a:p>
            <a:r>
              <a:rPr kumimoji="1" lang="en-US" altLang="ko-KR" dirty="0" smtClean="0"/>
              <a:t>What were the latent variables </a:t>
            </a:r>
            <a:r>
              <a:rPr kumimoji="1" lang="en-US" altLang="ko-KR" smtClean="0"/>
              <a:t>for the Gaussian </a:t>
            </a:r>
            <a:r>
              <a:rPr kumimoji="1" lang="en-US" altLang="ko-KR" dirty="0" smtClean="0"/>
              <a:t>mixture problem?</a:t>
            </a:r>
            <a:endParaRPr kumimoji="1"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340013"/>
              </p:ext>
            </p:extLst>
          </p:nvPr>
        </p:nvGraphicFramePr>
        <p:xfrm>
          <a:off x="1555673" y="2885705"/>
          <a:ext cx="8233555" cy="16849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8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P[G1]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P[G1]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P[G1]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P[G1]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P[G1]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P[G1]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P[G1]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P[G1]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P[G1]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P[G1]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P[G1]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P[G2]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P[G2]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P[G2]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P[G2]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P[G2]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P[G2]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P[G2]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P[G2]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P[G2]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P[G2]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P[G2]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8"/>
              <p:cNvSpPr txBox="1"/>
              <p:nvPr/>
            </p:nvSpPr>
            <p:spPr>
              <a:xfrm>
                <a:off x="1009408" y="6001474"/>
                <a:ext cx="1040376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𝐒𝐓𝐄𝐏</m:t>
                        </m:r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2: </m:t>
                        </m:r>
                        <m:r>
                          <a:rPr lang="en-US" altLang="ko-KR" sz="28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ko-KR" alt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800" dirty="0" smtClean="0"/>
                  <a:t> = (P[1 from G1] * 1 </a:t>
                </a:r>
                <a:r>
                  <a:rPr lang="en-US" altLang="ko-KR" sz="2800" dirty="0"/>
                  <a:t>+ </a:t>
                </a:r>
                <a:r>
                  <a:rPr lang="en-US" altLang="ko-KR" sz="2800" dirty="0" smtClean="0"/>
                  <a:t>P[3 </a:t>
                </a:r>
                <a:r>
                  <a:rPr lang="en-US" altLang="ko-KR" sz="2800" dirty="0"/>
                  <a:t>from G1] * </a:t>
                </a:r>
                <a:r>
                  <a:rPr lang="en-US" altLang="ko-KR" sz="2800" dirty="0" smtClean="0"/>
                  <a:t>3 + </a:t>
                </a:r>
                <a:r>
                  <a:rPr lang="mr-IN" altLang="ko-KR" sz="2800" dirty="0" smtClean="0"/>
                  <a:t>…</a:t>
                </a:r>
                <a:r>
                  <a:rPr lang="en-US" altLang="ko-KR" sz="2800" dirty="0" smtClean="0"/>
                  <a:t>) </a:t>
                </a:r>
                <a:r>
                  <a:rPr lang="en-US" altLang="ko-KR" sz="2800" dirty="0"/>
                  <a:t>/ </a:t>
                </a:r>
                <a:r>
                  <a:rPr lang="en-US" altLang="ko-KR" sz="2800" dirty="0" smtClean="0"/>
                  <a:t>11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5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08" y="6001474"/>
                <a:ext cx="10403769" cy="430887"/>
              </a:xfrm>
              <a:prstGeom prst="rect">
                <a:avLst/>
              </a:prstGeom>
              <a:blipFill rotWithShape="0">
                <a:blip r:embed="rId2"/>
                <a:stretch>
                  <a:fillRect t="-25352" b="-49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8"/>
              <p:cNvSpPr txBox="1"/>
              <p:nvPr/>
            </p:nvSpPr>
            <p:spPr>
              <a:xfrm>
                <a:off x="1009408" y="5465105"/>
                <a:ext cx="1040376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𝐒𝐓𝐄𝐏</m:t>
                        </m:r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1: </m:t>
                        </m:r>
                      </m:e>
                      <m:sub/>
                    </m:sSub>
                  </m:oMath>
                </a14:m>
                <a:r>
                  <a:rPr lang="en-US" altLang="ko-KR" sz="2800" dirty="0" smtClean="0"/>
                  <a:t>Estimate P[1 from G1], P[3 </a:t>
                </a:r>
                <a:r>
                  <a:rPr lang="en-US" altLang="ko-KR" sz="2800" dirty="0"/>
                  <a:t>from G1</a:t>
                </a:r>
                <a:r>
                  <a:rPr lang="en-US" altLang="ko-KR" sz="2800" dirty="0" smtClean="0"/>
                  <a:t>], </a:t>
                </a:r>
                <a:r>
                  <a:rPr lang="mr-IN" altLang="ko-KR" sz="2800" dirty="0" smtClean="0"/>
                  <a:t>…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6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08" y="5465105"/>
                <a:ext cx="10403769" cy="430887"/>
              </a:xfrm>
              <a:prstGeom prst="rect">
                <a:avLst/>
              </a:prstGeom>
              <a:blipFill rotWithShape="0">
                <a:blip r:embed="rId3"/>
                <a:stretch>
                  <a:fillRect t="-25714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5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7359" y="361383"/>
            <a:ext cx="11654641" cy="1325563"/>
          </a:xfrm>
        </p:spPr>
        <p:txBody>
          <a:bodyPr>
            <a:normAutofit/>
          </a:bodyPr>
          <a:lstStyle/>
          <a:p>
            <a:r>
              <a:rPr kumimoji="1" lang="en-US" altLang="ko-KR" sz="3600" dirty="0" smtClean="0"/>
              <a:t>Latent variables for HMM model parameter estimation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7126" y="1813750"/>
            <a:ext cx="10977748" cy="435133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ko-KR" dirty="0" smtClean="0"/>
              <a:t>Unfortunately, complicated.</a:t>
            </a:r>
          </a:p>
          <a:p>
            <a:r>
              <a:rPr kumimoji="1" lang="en-US" altLang="ko-KR" dirty="0" smtClean="0"/>
              <a:t>But if you understand why we need latent variables, you are okay.</a:t>
            </a:r>
          </a:p>
          <a:p>
            <a:endParaRPr kumimoji="1" lang="en-US" altLang="ko-KR" dirty="0"/>
          </a:p>
          <a:p>
            <a:r>
              <a:rPr kumimoji="1" lang="en-US" altLang="ko-KR" b="1" dirty="0" smtClean="0">
                <a:solidFill>
                  <a:srgbClr val="FF0000"/>
                </a:solidFill>
              </a:rPr>
              <a:t>Why?</a:t>
            </a:r>
          </a:p>
          <a:p>
            <a:r>
              <a:rPr kumimoji="1" lang="en-US" altLang="ko-KR" dirty="0" smtClean="0"/>
              <a:t>To estimate model parameters in M-step !</a:t>
            </a:r>
          </a:p>
          <a:p>
            <a:endParaRPr kumimoji="1" lang="en-US" altLang="ko-KR" dirty="0" smtClean="0"/>
          </a:p>
          <a:p>
            <a:pPr lvl="1"/>
            <a:r>
              <a:rPr kumimoji="1" lang="en-US" altLang="ko-KR" b="1" dirty="0" err="1"/>
              <a:t>Pr</a:t>
            </a:r>
            <a:r>
              <a:rPr kumimoji="1" lang="en-US" altLang="ko-KR" b="1" baseline="30000" dirty="0" err="1"/>
              <a:t>Fair</a:t>
            </a:r>
            <a:r>
              <a:rPr kumimoji="1" lang="en-US" altLang="ko-KR" b="1" dirty="0"/>
              <a:t>[H], </a:t>
            </a:r>
            <a:r>
              <a:rPr kumimoji="1" lang="en-US" altLang="ko-KR" b="1" dirty="0" err="1"/>
              <a:t>Pr</a:t>
            </a:r>
            <a:r>
              <a:rPr kumimoji="1" lang="en-US" altLang="ko-KR" b="1" baseline="30000" dirty="0" err="1"/>
              <a:t>Fair</a:t>
            </a:r>
            <a:r>
              <a:rPr kumimoji="1" lang="en-US" altLang="ko-KR" b="1" dirty="0"/>
              <a:t>[T], </a:t>
            </a:r>
            <a:r>
              <a:rPr kumimoji="1" lang="en-US" altLang="ko-KR" b="1" dirty="0" err="1"/>
              <a:t>Pr</a:t>
            </a:r>
            <a:r>
              <a:rPr kumimoji="1" lang="en-US" altLang="ko-KR" b="1" baseline="30000" dirty="0" err="1"/>
              <a:t>Loaded</a:t>
            </a:r>
            <a:r>
              <a:rPr kumimoji="1" lang="en-US" altLang="ko-KR" b="1" dirty="0"/>
              <a:t>[H], </a:t>
            </a:r>
            <a:r>
              <a:rPr kumimoji="1" lang="en-US" altLang="ko-KR" b="1" dirty="0" err="1"/>
              <a:t>Pr</a:t>
            </a:r>
            <a:r>
              <a:rPr kumimoji="1" lang="en-US" altLang="ko-KR" b="1" baseline="30000" dirty="0" err="1"/>
              <a:t>Loaded</a:t>
            </a:r>
            <a:r>
              <a:rPr kumimoji="1" lang="en-US" altLang="ko-KR" b="1" dirty="0"/>
              <a:t>[T] </a:t>
            </a:r>
          </a:p>
          <a:p>
            <a:pPr lvl="1"/>
            <a:r>
              <a:rPr kumimoji="1" lang="en-US" altLang="ko-KR" b="1" dirty="0" err="1">
                <a:solidFill>
                  <a:schemeClr val="accent2"/>
                </a:solidFill>
              </a:rPr>
              <a:t>Pr</a:t>
            </a:r>
            <a:r>
              <a:rPr kumimoji="1" lang="en-US" altLang="ko-KR" b="1" dirty="0">
                <a:solidFill>
                  <a:schemeClr val="accent2"/>
                </a:solidFill>
              </a:rPr>
              <a:t>[F</a:t>
            </a:r>
            <a:r>
              <a:rPr kumimoji="1" lang="en-US" altLang="ko-KR" b="1" dirty="0">
                <a:solidFill>
                  <a:schemeClr val="accent2"/>
                </a:solidFill>
                <a:sym typeface="Wingdings"/>
              </a:rPr>
              <a:t>F], </a:t>
            </a:r>
            <a:r>
              <a:rPr kumimoji="1" lang="en-US" altLang="ko-KR" b="1" dirty="0" err="1">
                <a:solidFill>
                  <a:schemeClr val="accent2"/>
                </a:solidFill>
              </a:rPr>
              <a:t>Pr</a:t>
            </a:r>
            <a:r>
              <a:rPr kumimoji="1" lang="en-US" altLang="ko-KR" b="1" dirty="0">
                <a:solidFill>
                  <a:schemeClr val="accent2"/>
                </a:solidFill>
              </a:rPr>
              <a:t>[F</a:t>
            </a:r>
            <a:r>
              <a:rPr kumimoji="1" lang="en-US" altLang="ko-KR" b="1" dirty="0">
                <a:solidFill>
                  <a:schemeClr val="accent2"/>
                </a:solidFill>
                <a:sym typeface="Wingdings"/>
              </a:rPr>
              <a:t>L], </a:t>
            </a:r>
            <a:r>
              <a:rPr kumimoji="1" lang="en-US" altLang="ko-KR" b="1" dirty="0" err="1">
                <a:solidFill>
                  <a:schemeClr val="accent2"/>
                </a:solidFill>
              </a:rPr>
              <a:t>Pr</a:t>
            </a:r>
            <a:r>
              <a:rPr kumimoji="1" lang="en-US" altLang="ko-KR" b="1" dirty="0">
                <a:solidFill>
                  <a:schemeClr val="accent2"/>
                </a:solidFill>
              </a:rPr>
              <a:t>[L</a:t>
            </a:r>
            <a:r>
              <a:rPr kumimoji="1" lang="en-US" altLang="ko-KR" b="1" dirty="0">
                <a:solidFill>
                  <a:schemeClr val="accent2"/>
                </a:solidFill>
                <a:sym typeface="Wingdings"/>
              </a:rPr>
              <a:t>F], </a:t>
            </a:r>
            <a:r>
              <a:rPr kumimoji="1" lang="en-US" altLang="ko-KR" b="1" dirty="0" err="1">
                <a:solidFill>
                  <a:schemeClr val="accent2"/>
                </a:solidFill>
              </a:rPr>
              <a:t>Pr</a:t>
            </a:r>
            <a:r>
              <a:rPr kumimoji="1" lang="en-US" altLang="ko-KR" b="1" dirty="0">
                <a:solidFill>
                  <a:schemeClr val="accent2"/>
                </a:solidFill>
              </a:rPr>
              <a:t>[L</a:t>
            </a:r>
            <a:r>
              <a:rPr kumimoji="1" lang="en-US" altLang="ko-KR" b="1" dirty="0">
                <a:solidFill>
                  <a:schemeClr val="accent2"/>
                </a:solidFill>
                <a:sym typeface="Wingdings"/>
              </a:rPr>
              <a:t>L]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Then, how to define latent variables in E-step?</a:t>
            </a:r>
          </a:p>
          <a:p>
            <a:pPr lvl="1"/>
            <a:r>
              <a:rPr kumimoji="1" lang="en-US" altLang="ko-KR" dirty="0" smtClean="0"/>
              <a:t>Of course, different latent variables for different types of parameters.</a:t>
            </a:r>
          </a:p>
          <a:p>
            <a:endParaRPr kumimoji="1" lang="en-US" altLang="ko-KR" b="1" dirty="0"/>
          </a:p>
          <a:p>
            <a:endParaRPr kumimoji="1" lang="ko-KR" altLang="en-US" b="1" dirty="0"/>
          </a:p>
          <a:p>
            <a:endParaRPr kumimoji="1" lang="ko-KR" altLang="en-US" b="1" dirty="0"/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1499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 smtClean="0"/>
              <a:t>Latent variables for </a:t>
            </a:r>
            <a:r>
              <a:rPr kumimoji="1" lang="en-US" altLang="ko-KR" sz="4000" b="1" dirty="0" smtClean="0">
                <a:solidFill>
                  <a:srgbClr val="FF0000"/>
                </a:solidFill>
              </a:rPr>
              <a:t>“counting”</a:t>
            </a:r>
            <a:endParaRPr kumimoji="1" lang="ko-KR" altLang="en-US" sz="4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29435"/>
              </p:ext>
            </p:extLst>
          </p:nvPr>
        </p:nvGraphicFramePr>
        <p:xfrm>
          <a:off x="2091378" y="2417836"/>
          <a:ext cx="7044271" cy="11125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#F1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#F2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#F3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#F4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#F5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#F6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#F7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#L1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#L2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#L3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#L4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#L5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#L6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#L7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텍스트 상자 5"/>
          <p:cNvSpPr txBox="1"/>
          <p:nvPr/>
        </p:nvSpPr>
        <p:spPr>
          <a:xfrm>
            <a:off x="2325683" y="3687373"/>
            <a:ext cx="11095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[F1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F2]</a:t>
            </a: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[F1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L2]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[L1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F2]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[L1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L2]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2091378" y="5308270"/>
            <a:ext cx="93314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HTHHHTH</a:t>
            </a:r>
            <a:r>
              <a:rPr kumimoji="1" lang="ko-KR" altLang="en-US" dirty="0" smtClean="0"/>
              <a:t>를  이 </a:t>
            </a:r>
            <a:r>
              <a:rPr kumimoji="1" lang="en-US" altLang="ko-KR" dirty="0" smtClean="0"/>
              <a:t>HMM</a:t>
            </a:r>
            <a:r>
              <a:rPr kumimoji="1" lang="ko-KR" altLang="en-US" dirty="0" smtClean="0"/>
              <a:t>으로 생성하는 경우의 수는</a:t>
            </a:r>
            <a:r>
              <a:rPr kumimoji="1" lang="en-US" altLang="ko-KR" dirty="0" smtClean="0"/>
              <a:t>?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너무 많아서 계산이 불가능해지는데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다행히 </a:t>
            </a:r>
            <a:r>
              <a:rPr kumimoji="1" lang="en-US" altLang="ko-KR" dirty="0" smtClean="0"/>
              <a:t>dynamic programming</a:t>
            </a:r>
            <a:r>
              <a:rPr kumimoji="1" lang="ko-KR" altLang="en-US" dirty="0" smtClean="0"/>
              <a:t>으로 쉽게 계산 가능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>
                <a:sym typeface="Wingdings"/>
              </a:rPr>
              <a:t></a:t>
            </a:r>
            <a:r>
              <a:rPr kumimoji="1" lang="ko-KR" altLang="en-US" dirty="0" smtClean="0">
                <a:sym typeface="Wingdings"/>
              </a:rPr>
              <a:t> </a:t>
            </a:r>
            <a:r>
              <a:rPr kumimoji="1" lang="en-US" altLang="ko-KR" dirty="0" smtClean="0">
                <a:sym typeface="Wingdings"/>
              </a:rPr>
              <a:t>Forward or Backward algorithm</a:t>
            </a:r>
            <a:endParaRPr kumimoji="1" lang="ko-KR" altLang="en-US" dirty="0"/>
          </a:p>
        </p:txBody>
      </p:sp>
      <p:sp>
        <p:nvSpPr>
          <p:cNvPr id="18" name="텍스트 상자 17"/>
          <p:cNvSpPr txBox="1"/>
          <p:nvPr/>
        </p:nvSpPr>
        <p:spPr>
          <a:xfrm>
            <a:off x="3435282" y="3685058"/>
            <a:ext cx="11095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[F2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F3]</a:t>
            </a: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[F2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L3]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[L2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F3]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[L2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L3]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4503914" y="3700111"/>
            <a:ext cx="11095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[F3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F4]</a:t>
            </a: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[F3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L4]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[L3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F4]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[L3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L4]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</p:txBody>
      </p:sp>
      <p:sp>
        <p:nvSpPr>
          <p:cNvPr id="20" name="텍스트 상자 19"/>
          <p:cNvSpPr txBox="1"/>
          <p:nvPr/>
        </p:nvSpPr>
        <p:spPr>
          <a:xfrm>
            <a:off x="5519998" y="3685058"/>
            <a:ext cx="11095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[F4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F5]</a:t>
            </a: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[F4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L5]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[L4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F5]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[L4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L5]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</p:txBody>
      </p:sp>
      <p:sp>
        <p:nvSpPr>
          <p:cNvPr id="21" name="텍스트 상자 20"/>
          <p:cNvSpPr txBox="1"/>
          <p:nvPr/>
        </p:nvSpPr>
        <p:spPr>
          <a:xfrm>
            <a:off x="6629597" y="3664808"/>
            <a:ext cx="11095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[F5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F6]</a:t>
            </a: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[F5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L6]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[L5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F6]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[L5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L6]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7739196" y="3667775"/>
            <a:ext cx="11095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[F6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F7]</a:t>
            </a: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[F6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L7]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[L6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F7]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[L6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L7]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55564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1499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 smtClean="0">
                <a:solidFill>
                  <a:srgbClr val="FF0000"/>
                </a:solidFill>
              </a:rPr>
              <a:t>How to estimate </a:t>
            </a:r>
            <a:r>
              <a:rPr kumimoji="1" lang="en-US" altLang="ko-KR" sz="3200" dirty="0" smtClean="0"/>
              <a:t>Latent variables for </a:t>
            </a:r>
            <a:r>
              <a:rPr kumimoji="1" lang="en-US" altLang="ko-KR" sz="3200" b="1" dirty="0" smtClean="0">
                <a:solidFill>
                  <a:srgbClr val="FF0000"/>
                </a:solidFill>
              </a:rPr>
              <a:t>“counting”</a:t>
            </a:r>
            <a:endParaRPr kumimoji="1" lang="ko-KR" alt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44844"/>
              </p:ext>
            </p:extLst>
          </p:nvPr>
        </p:nvGraphicFramePr>
        <p:xfrm>
          <a:off x="2091378" y="2417836"/>
          <a:ext cx="7044271" cy="11125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#F4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#L4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텍스트 상자 5"/>
          <p:cNvSpPr txBox="1"/>
          <p:nvPr/>
        </p:nvSpPr>
        <p:spPr>
          <a:xfrm>
            <a:off x="2325683" y="3687373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 smtClean="0">
                <a:solidFill>
                  <a:schemeClr val="accent2"/>
                </a:solidFill>
              </a:rPr>
              <a:t>#[?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?]</a:t>
            </a:r>
          </a:p>
        </p:txBody>
      </p:sp>
      <p:sp>
        <p:nvSpPr>
          <p:cNvPr id="12" name="텍스트 상자 11"/>
          <p:cNvSpPr txBox="1"/>
          <p:nvPr/>
        </p:nvSpPr>
        <p:spPr>
          <a:xfrm>
            <a:off x="2091378" y="5308270"/>
            <a:ext cx="5490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#F4</a:t>
            </a:r>
            <a:r>
              <a:rPr kumimoji="1" lang="ko-KR" altLang="en-US" dirty="0" smtClean="0"/>
              <a:t>를 계산하려면 앞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뒤로 경우의 수가 너무 많음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r>
              <a:rPr kumimoji="1" lang="ko-KR" altLang="en-US" dirty="0" smtClean="0"/>
              <a:t>다행히 </a:t>
            </a:r>
            <a:r>
              <a:rPr kumimoji="1" lang="en-US" altLang="ko-KR" dirty="0" smtClean="0"/>
              <a:t>dynamic programming</a:t>
            </a:r>
            <a:r>
              <a:rPr kumimoji="1" lang="ko-KR" altLang="en-US" dirty="0" smtClean="0"/>
              <a:t>으로 쉽게 계산 가능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>
                <a:sym typeface="Wingdings"/>
              </a:rPr>
              <a:t></a:t>
            </a:r>
            <a:r>
              <a:rPr kumimoji="1" lang="ko-KR" altLang="en-US" dirty="0" smtClean="0">
                <a:sym typeface="Wingdings"/>
              </a:rPr>
              <a:t> </a:t>
            </a:r>
            <a:r>
              <a:rPr kumimoji="1" lang="en-US" altLang="ko-KR" dirty="0" smtClean="0">
                <a:sym typeface="Wingdings"/>
              </a:rPr>
              <a:t>Forward or Backward algorithm</a:t>
            </a:r>
            <a:endParaRPr kumimoji="1" lang="ko-KR" altLang="en-US" dirty="0"/>
          </a:p>
        </p:txBody>
      </p:sp>
      <p:sp>
        <p:nvSpPr>
          <p:cNvPr id="20" name="텍스트 상자 19"/>
          <p:cNvSpPr txBox="1"/>
          <p:nvPr/>
        </p:nvSpPr>
        <p:spPr>
          <a:xfrm>
            <a:off x="5519998" y="3685058"/>
            <a:ext cx="11095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[F4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F5]</a:t>
            </a: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[F4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L5]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[L4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F5]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[L4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L5]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3432239" y="3685058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 smtClean="0">
                <a:solidFill>
                  <a:schemeClr val="accent2"/>
                </a:solidFill>
              </a:rPr>
              <a:t>#[?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?]</a:t>
            </a:r>
          </a:p>
        </p:txBody>
      </p:sp>
      <p:sp>
        <p:nvSpPr>
          <p:cNvPr id="13" name="텍스트 상자 12"/>
          <p:cNvSpPr txBox="1"/>
          <p:nvPr/>
        </p:nvSpPr>
        <p:spPr>
          <a:xfrm>
            <a:off x="4538795" y="3685058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 smtClean="0">
                <a:solidFill>
                  <a:schemeClr val="accent2"/>
                </a:solidFill>
              </a:rPr>
              <a:t>#[?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?]</a:t>
            </a:r>
          </a:p>
        </p:txBody>
      </p:sp>
      <p:sp>
        <p:nvSpPr>
          <p:cNvPr id="14" name="텍스트 상자 13"/>
          <p:cNvSpPr txBox="1"/>
          <p:nvPr/>
        </p:nvSpPr>
        <p:spPr>
          <a:xfrm>
            <a:off x="6767299" y="3685058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 smtClean="0">
                <a:solidFill>
                  <a:schemeClr val="accent2"/>
                </a:solidFill>
              </a:rPr>
              <a:t>#[?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?]</a:t>
            </a:r>
          </a:p>
        </p:txBody>
      </p:sp>
      <p:sp>
        <p:nvSpPr>
          <p:cNvPr id="15" name="텍스트 상자 14"/>
          <p:cNvSpPr txBox="1"/>
          <p:nvPr/>
        </p:nvSpPr>
        <p:spPr>
          <a:xfrm>
            <a:off x="7873855" y="3685616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 smtClean="0">
                <a:solidFill>
                  <a:schemeClr val="accent2"/>
                </a:solidFill>
              </a:rPr>
              <a:t>#[?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?]</a:t>
            </a:r>
          </a:p>
        </p:txBody>
      </p:sp>
    </p:spTree>
    <p:extLst>
      <p:ext uri="{BB962C8B-B14F-4D97-AF65-F5344CB8AC3E}">
        <p14:creationId xmlns:p14="http://schemas.microsoft.com/office/powerpoint/2010/main" val="26768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dirty="0" smtClean="0"/>
              <a:t>M-step: maximum likelihood estimation of model parameters.</a:t>
            </a:r>
            <a:endParaRPr kumimoji="1" lang="ko-KR" altLang="en-US" sz="36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828310"/>
              </p:ext>
            </p:extLst>
          </p:nvPr>
        </p:nvGraphicFramePr>
        <p:xfrm>
          <a:off x="2023645" y="1690688"/>
          <a:ext cx="7044271" cy="110888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7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#F1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#F2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#F3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#F4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#F5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#F6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#F7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#L1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#L2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#L3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#L4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#L5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#L6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#L7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텍스트 상자 4"/>
          <p:cNvSpPr txBox="1"/>
          <p:nvPr/>
        </p:nvSpPr>
        <p:spPr>
          <a:xfrm>
            <a:off x="2257950" y="2956595"/>
            <a:ext cx="11095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[F1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F2]</a:t>
            </a: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[F1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L2]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[L1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F2]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[L1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L2]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3367549" y="2954280"/>
            <a:ext cx="11095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[F2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F3]</a:t>
            </a: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[F2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L3]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[L2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F3]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[L2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L3]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4436181" y="2969333"/>
            <a:ext cx="11095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[F3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F4]</a:t>
            </a: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[F3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L4]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[L3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F4]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[L3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L4]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5452265" y="2954280"/>
            <a:ext cx="11095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[F4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F5]</a:t>
            </a: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[F4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L5]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[L4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F5]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[L4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L5]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6561864" y="2934030"/>
            <a:ext cx="11095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[F5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F6]</a:t>
            </a: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[F5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L6]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[L5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F6]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[L5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L6]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7671463" y="2936997"/>
            <a:ext cx="11095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[F6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F7]</a:t>
            </a: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[F6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L7]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[L6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F7]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[L6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L7]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1294892" y="4696070"/>
            <a:ext cx="10058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/>
              <a:t>Pr</a:t>
            </a:r>
            <a:r>
              <a:rPr kumimoji="1" lang="en-US" altLang="ko-KR" b="1" baseline="30000" dirty="0" err="1"/>
              <a:t>Fair</a:t>
            </a:r>
            <a:r>
              <a:rPr kumimoji="1" lang="en-US" altLang="ko-KR" b="1" dirty="0"/>
              <a:t>[H</a:t>
            </a:r>
            <a:r>
              <a:rPr kumimoji="1" lang="en-US" altLang="ko-KR" b="1" dirty="0" smtClean="0"/>
              <a:t>] = (#F1+#F3+#F4+#F5+#F7)/ </a:t>
            </a:r>
            <a:r>
              <a:rPr kumimoji="1" lang="en-US" altLang="ko-KR" b="1" dirty="0"/>
              <a:t>(#F1+#F3+#F4+#F5+#</a:t>
            </a:r>
            <a:r>
              <a:rPr kumimoji="1" lang="en-US" altLang="ko-KR" b="1" dirty="0" smtClean="0"/>
              <a:t>F7+</a:t>
            </a:r>
            <a:r>
              <a:rPr kumimoji="1" lang="en-US" altLang="ko-KR" b="1" dirty="0"/>
              <a:t> </a:t>
            </a:r>
            <a:r>
              <a:rPr kumimoji="1" lang="en-US" altLang="ko-KR" b="1" dirty="0" smtClean="0"/>
              <a:t>#L1+#L3+#L4+#L5+#</a:t>
            </a:r>
            <a:r>
              <a:rPr kumimoji="1" lang="en-US" altLang="ko-KR" b="1" dirty="0"/>
              <a:t>L</a:t>
            </a:r>
            <a:r>
              <a:rPr kumimoji="1" lang="en-US" altLang="ko-KR" b="1" dirty="0" smtClean="0"/>
              <a:t>7)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30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More formal material by </a:t>
            </a:r>
            <a:r>
              <a:rPr lang="en-US" altLang="ko-KR" dirty="0"/>
              <a:t>Andrew McCallum at  University of Massachusetts Amherst</a:t>
            </a:r>
            <a:r>
              <a:rPr lang="ko-KR" altLang="ko-KR" dirty="0"/>
              <a:t> 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 smtClean="0"/>
          </a:p>
          <a:p>
            <a:r>
              <a:rPr lang="en-US" altLang="ko-KR" u="sng" dirty="0">
                <a:hlinkClick r:id="rId2"/>
              </a:rPr>
              <a:t>https://people.cs.umass.edu/~mccallum/courses/inlp2004a/lect10-hmm2.pdf</a:t>
            </a:r>
            <a:endParaRPr lang="ko-KR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291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Larry Moss at Indiana University Bloomington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A good example of HMM model parameter estimation</a:t>
            </a:r>
          </a:p>
          <a:p>
            <a:endParaRPr kumimoji="1" lang="en-US" altLang="ko-KR" dirty="0"/>
          </a:p>
          <a:p>
            <a:r>
              <a:rPr lang="en-US" altLang="ko-KR" dirty="0">
                <a:hlinkClick r:id="rId2"/>
              </a:rPr>
              <a:t>http://www.indiana.edu/~</a:t>
            </a:r>
            <a:r>
              <a:rPr lang="en-US" altLang="ko-KR" dirty="0" smtClean="0">
                <a:hlinkClick r:id="rId2"/>
              </a:rPr>
              <a:t>iulg/moss/hmmcalculations.pdf</a:t>
            </a:r>
            <a:endParaRPr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87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58943"/>
            <a:ext cx="10515600" cy="1325563"/>
          </a:xfrm>
        </p:spPr>
        <p:txBody>
          <a:bodyPr/>
          <a:lstStyle/>
          <a:p>
            <a:pPr algn="ctr"/>
            <a:r>
              <a:rPr kumimoji="1" lang="en-US" altLang="ko-KR" dirty="0" smtClean="0"/>
              <a:t>Problem 3: </a:t>
            </a:r>
            <a:br>
              <a:rPr kumimoji="1" lang="en-US" altLang="ko-KR" dirty="0" smtClean="0"/>
            </a:br>
            <a:r>
              <a:rPr kumimoji="1" lang="en-US" altLang="ko-KR" dirty="0" smtClean="0"/>
              <a:t>Motif Discovery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24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>
              <a:defRPr sz="17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>
              <a:defRPr sz="17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>
              <a:defRPr sz="17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>
              <a:defRPr sz="17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r>
              <a:rPr lang="en-US" altLang="ko-KR" sz="1000">
                <a:ea typeface="굴림" charset="-127"/>
              </a:rPr>
              <a:t>Bio &amp; Health Informatics Lab, SNU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>
              <a:defRPr sz="17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>
              <a:defRPr sz="17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>
              <a:defRPr sz="17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>
              <a:defRPr sz="17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fld id="{2669BE64-486C-4643-B57D-2577B86E4A7B}" type="slidenum">
              <a:rPr lang="en-US" altLang="x-none" sz="1000"/>
              <a:pPr/>
              <a:t>59</a:t>
            </a:fld>
            <a:endParaRPr lang="en-US" altLang="x-none" sz="100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4" y="2226469"/>
            <a:ext cx="10515600" cy="4351338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 dirty="0"/>
              <a:t>Input: </a:t>
            </a:r>
            <a:r>
              <a:rPr lang="en-US" altLang="x-none" i="1" dirty="0"/>
              <a:t>N</a:t>
            </a:r>
            <a:r>
              <a:rPr lang="en-US" altLang="x-none" dirty="0"/>
              <a:t> sequences</a:t>
            </a:r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r>
              <a:rPr lang="en-US" altLang="x-none" dirty="0"/>
              <a:t>	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Output: set of conserved regions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x-none" sz="4000" dirty="0"/>
              <a:t>Motif Discovery Problem</a:t>
            </a:r>
            <a:r>
              <a:rPr lang="en-US" altLang="ko-KR" sz="4000" dirty="0">
                <a:ea typeface="굴림" charset="-127"/>
              </a:rPr>
              <a:t>:  a search problem</a:t>
            </a:r>
            <a:endParaRPr lang="en-US" altLang="x-none" sz="4000" dirty="0"/>
          </a:p>
        </p:txBody>
      </p:sp>
      <p:grpSp>
        <p:nvGrpSpPr>
          <p:cNvPr id="29702" name="Group 4"/>
          <p:cNvGrpSpPr>
            <a:grpSpLocks/>
          </p:cNvGrpSpPr>
          <p:nvPr/>
        </p:nvGrpSpPr>
        <p:grpSpPr bwMode="auto">
          <a:xfrm>
            <a:off x="2069043" y="3376612"/>
            <a:ext cx="4716463" cy="1692275"/>
            <a:chOff x="476" y="1253"/>
            <a:chExt cx="2971" cy="1066"/>
          </a:xfrm>
        </p:grpSpPr>
        <p:grpSp>
          <p:nvGrpSpPr>
            <p:cNvPr id="29710" name="Group 5"/>
            <p:cNvGrpSpPr>
              <a:grpSpLocks/>
            </p:cNvGrpSpPr>
            <p:nvPr/>
          </p:nvGrpSpPr>
          <p:grpSpPr bwMode="auto">
            <a:xfrm>
              <a:off x="476" y="1253"/>
              <a:ext cx="2442" cy="1066"/>
              <a:chOff x="68" y="2432"/>
              <a:chExt cx="2442" cy="1066"/>
            </a:xfrm>
          </p:grpSpPr>
          <p:sp>
            <p:nvSpPr>
              <p:cNvPr id="166918" name="AutoShape 6"/>
              <p:cNvSpPr>
                <a:spLocks noChangeArrowheads="1"/>
              </p:cNvSpPr>
              <p:nvPr/>
            </p:nvSpPr>
            <p:spPr bwMode="auto">
              <a:xfrm>
                <a:off x="69" y="2477"/>
                <a:ext cx="2441" cy="45"/>
              </a:xfrm>
              <a:prstGeom prst="roundRect">
                <a:avLst>
                  <a:gd name="adj" fmla="val 16667"/>
                </a:avLst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37931725" indent="-37474525"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66919" name="AutoShape 7"/>
              <p:cNvSpPr>
                <a:spLocks noChangeArrowheads="1"/>
              </p:cNvSpPr>
              <p:nvPr/>
            </p:nvSpPr>
            <p:spPr bwMode="auto">
              <a:xfrm>
                <a:off x="68" y="3407"/>
                <a:ext cx="2441" cy="45"/>
              </a:xfrm>
              <a:prstGeom prst="roundRect">
                <a:avLst>
                  <a:gd name="adj" fmla="val 16667"/>
                </a:avLst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37931725" indent="-37474525"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66920" name="AutoShape 8"/>
              <p:cNvSpPr>
                <a:spLocks noChangeArrowheads="1"/>
              </p:cNvSpPr>
              <p:nvPr/>
            </p:nvSpPr>
            <p:spPr bwMode="auto">
              <a:xfrm>
                <a:off x="69" y="2704"/>
                <a:ext cx="2441" cy="45"/>
              </a:xfrm>
              <a:prstGeom prst="roundRect">
                <a:avLst>
                  <a:gd name="adj" fmla="val 16667"/>
                </a:avLst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37931725" indent="-37474525"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66921" name="AutoShape 9"/>
              <p:cNvSpPr>
                <a:spLocks noChangeArrowheads="1"/>
              </p:cNvSpPr>
              <p:nvPr/>
            </p:nvSpPr>
            <p:spPr bwMode="auto">
              <a:xfrm>
                <a:off x="68" y="3180"/>
                <a:ext cx="2441" cy="45"/>
              </a:xfrm>
              <a:prstGeom prst="roundRect">
                <a:avLst>
                  <a:gd name="adj" fmla="val 16667"/>
                </a:avLst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37931725" indent="-37474525"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66922" name="AutoShape 10"/>
              <p:cNvSpPr>
                <a:spLocks noChangeArrowheads="1"/>
              </p:cNvSpPr>
              <p:nvPr/>
            </p:nvSpPr>
            <p:spPr bwMode="auto">
              <a:xfrm>
                <a:off x="69" y="2931"/>
                <a:ext cx="2441" cy="45"/>
              </a:xfrm>
              <a:prstGeom prst="roundRect">
                <a:avLst>
                  <a:gd name="adj" fmla="val 16667"/>
                </a:avLst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37931725" indent="-37474525"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9718" name="AutoShape 11"/>
              <p:cNvSpPr>
                <a:spLocks noChangeArrowheads="1"/>
              </p:cNvSpPr>
              <p:nvPr/>
            </p:nvSpPr>
            <p:spPr bwMode="auto">
              <a:xfrm>
                <a:off x="386" y="2432"/>
                <a:ext cx="294" cy="136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37931725" indent="-37474525"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9719" name="AutoShape 12"/>
              <p:cNvSpPr>
                <a:spLocks noChangeArrowheads="1"/>
              </p:cNvSpPr>
              <p:nvPr/>
            </p:nvSpPr>
            <p:spPr bwMode="auto">
              <a:xfrm>
                <a:off x="1103" y="2658"/>
                <a:ext cx="294" cy="136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37931725" indent="-37474525"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9720" name="AutoShape 13"/>
              <p:cNvSpPr>
                <a:spLocks noChangeArrowheads="1"/>
              </p:cNvSpPr>
              <p:nvPr/>
            </p:nvSpPr>
            <p:spPr bwMode="auto">
              <a:xfrm>
                <a:off x="499" y="2885"/>
                <a:ext cx="294" cy="136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37931725" indent="-37474525"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9721" name="AutoShape 14"/>
              <p:cNvSpPr>
                <a:spLocks noChangeArrowheads="1"/>
              </p:cNvSpPr>
              <p:nvPr/>
            </p:nvSpPr>
            <p:spPr bwMode="auto">
              <a:xfrm>
                <a:off x="310" y="3362"/>
                <a:ext cx="294" cy="136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37931725" indent="-37474525"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9722" name="AutoShape 15"/>
              <p:cNvSpPr>
                <a:spLocks noChangeArrowheads="1"/>
              </p:cNvSpPr>
              <p:nvPr/>
            </p:nvSpPr>
            <p:spPr bwMode="auto">
              <a:xfrm>
                <a:off x="1316" y="3135"/>
                <a:ext cx="294" cy="136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37931725" indent="-37474525"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sp>
          <p:nvSpPr>
            <p:cNvPr id="29711" name="AutoShape 16"/>
            <p:cNvSpPr>
              <a:spLocks/>
            </p:cNvSpPr>
            <p:nvPr/>
          </p:nvSpPr>
          <p:spPr bwMode="auto">
            <a:xfrm>
              <a:off x="3084" y="1258"/>
              <a:ext cx="136" cy="1043"/>
            </a:xfrm>
            <a:prstGeom prst="rightBrace">
              <a:avLst>
                <a:gd name="adj1" fmla="val 6390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37931725" indent="-37474525"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9712" name="Text Box 17"/>
            <p:cNvSpPr txBox="1">
              <a:spLocks noChangeArrowheads="1"/>
            </p:cNvSpPr>
            <p:nvPr/>
          </p:nvSpPr>
          <p:spPr bwMode="auto">
            <a:xfrm>
              <a:off x="3224" y="166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37931725" indent="-37474525"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r>
                <a:rPr lang="en-US" altLang="x-none" sz="2000" i="1"/>
                <a:t>N</a:t>
              </a:r>
            </a:p>
          </p:txBody>
        </p:sp>
      </p:grpSp>
      <p:grpSp>
        <p:nvGrpSpPr>
          <p:cNvPr id="29703" name="Group 18"/>
          <p:cNvGrpSpPr>
            <a:grpSpLocks/>
          </p:cNvGrpSpPr>
          <p:nvPr/>
        </p:nvGrpSpPr>
        <p:grpSpPr bwMode="auto">
          <a:xfrm>
            <a:off x="7933267" y="3431380"/>
            <a:ext cx="1044575" cy="1582738"/>
            <a:chOff x="3243" y="2637"/>
            <a:chExt cx="658" cy="997"/>
          </a:xfrm>
        </p:grpSpPr>
        <p:sp>
          <p:nvSpPr>
            <p:cNvPr id="29704" name="Oval 19"/>
            <p:cNvSpPr>
              <a:spLocks noChangeArrowheads="1"/>
            </p:cNvSpPr>
            <p:nvPr/>
          </p:nvSpPr>
          <p:spPr bwMode="auto">
            <a:xfrm>
              <a:off x="3243" y="2637"/>
              <a:ext cx="658" cy="99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37931725" indent="-37474525"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9705" name="AutoShape 20"/>
            <p:cNvSpPr>
              <a:spLocks noChangeArrowheads="1"/>
            </p:cNvSpPr>
            <p:nvPr/>
          </p:nvSpPr>
          <p:spPr bwMode="auto">
            <a:xfrm>
              <a:off x="3425" y="2705"/>
              <a:ext cx="294" cy="1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37931725" indent="-37474525"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9706" name="AutoShape 21"/>
            <p:cNvSpPr>
              <a:spLocks noChangeArrowheads="1"/>
            </p:cNvSpPr>
            <p:nvPr/>
          </p:nvSpPr>
          <p:spPr bwMode="auto">
            <a:xfrm>
              <a:off x="3425" y="2886"/>
              <a:ext cx="294" cy="1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37931725" indent="-37474525"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9707" name="AutoShape 22"/>
            <p:cNvSpPr>
              <a:spLocks noChangeArrowheads="1"/>
            </p:cNvSpPr>
            <p:nvPr/>
          </p:nvSpPr>
          <p:spPr bwMode="auto">
            <a:xfrm>
              <a:off x="3425" y="3068"/>
              <a:ext cx="294" cy="1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37931725" indent="-37474525"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9708" name="AutoShape 23"/>
            <p:cNvSpPr>
              <a:spLocks noChangeArrowheads="1"/>
            </p:cNvSpPr>
            <p:nvPr/>
          </p:nvSpPr>
          <p:spPr bwMode="auto">
            <a:xfrm>
              <a:off x="3425" y="3249"/>
              <a:ext cx="294" cy="1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37931725" indent="-37474525"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9709" name="AutoShape 24"/>
            <p:cNvSpPr>
              <a:spLocks noChangeArrowheads="1"/>
            </p:cNvSpPr>
            <p:nvPr/>
          </p:nvSpPr>
          <p:spPr bwMode="auto">
            <a:xfrm>
              <a:off x="3425" y="3430"/>
              <a:ext cx="294" cy="1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37931725" indent="-37474525"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</p:spTree>
    <p:extLst>
      <p:ext uri="{BB962C8B-B14F-4D97-AF65-F5344CB8AC3E}">
        <p14:creationId xmlns:p14="http://schemas.microsoft.com/office/powerpoint/2010/main" val="130684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Prior Probability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카지노 딜러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왈 </a:t>
            </a:r>
            <a:r>
              <a:rPr kumimoji="1" lang="en-US" altLang="ko-KR" dirty="0" smtClean="0"/>
              <a:t>“</a:t>
            </a:r>
            <a:r>
              <a:rPr kumimoji="1" lang="ko-KR" altLang="en-US" b="1" dirty="0" smtClean="0">
                <a:solidFill>
                  <a:srgbClr val="FF0000"/>
                </a:solidFill>
              </a:rPr>
              <a:t>너 기계학습 여름 학교 강의 이해 했니</a:t>
            </a:r>
            <a:r>
              <a:rPr kumimoji="1" lang="en-US" altLang="ko-KR" b="1" dirty="0" smtClean="0">
                <a:solidFill>
                  <a:srgbClr val="FF0000"/>
                </a:solidFill>
              </a:rPr>
              <a:t>?”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The government regulates </a:t>
            </a:r>
            <a:r>
              <a:rPr kumimoji="1" lang="en-US" altLang="ko-KR" dirty="0" err="1" smtClean="0"/>
              <a:t>Pr</a:t>
            </a:r>
            <a:r>
              <a:rPr kumimoji="1" lang="en-US" altLang="ko-KR" dirty="0" smtClean="0"/>
              <a:t>[Fair]= 0.99, </a:t>
            </a:r>
            <a:r>
              <a:rPr kumimoji="1" lang="en-US" altLang="ko-KR" dirty="0" err="1" smtClean="0"/>
              <a:t>Pr</a:t>
            </a:r>
            <a:r>
              <a:rPr kumimoji="1" lang="en-US" altLang="ko-KR" dirty="0" smtClean="0"/>
              <a:t>[Loaded]= 0.01</a:t>
            </a:r>
          </a:p>
          <a:p>
            <a:pPr marL="457200" lvl="1" indent="0">
              <a:buNone/>
            </a:pPr>
            <a:r>
              <a:rPr kumimoji="1" lang="en-US" altLang="ko-KR" dirty="0" smtClean="0">
                <a:sym typeface="Wingdings"/>
              </a:rPr>
              <a:t> </a:t>
            </a:r>
            <a:r>
              <a:rPr kumimoji="1" lang="en-US" altLang="ko-KR" b="1" dirty="0" smtClean="0">
                <a:solidFill>
                  <a:srgbClr val="FF0000"/>
                </a:solidFill>
                <a:sym typeface="Wingdings"/>
              </a:rPr>
              <a:t>Prior probability</a:t>
            </a:r>
            <a:r>
              <a:rPr kumimoji="1" lang="en-US" altLang="ko-KR" dirty="0" smtClean="0"/>
              <a:t>	</a:t>
            </a:r>
            <a:endParaRPr kumimoji="1" lang="en-US" altLang="ko-KR" dirty="0"/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16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>
              <a:defRPr sz="17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>
              <a:defRPr sz="17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>
              <a:defRPr sz="17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>
              <a:defRPr sz="17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r>
              <a:rPr lang="en-US" altLang="ko-KR" sz="1000">
                <a:ea typeface="굴림" charset="-127"/>
              </a:rPr>
              <a:t>Bio &amp; Health Informatics Lab, SNU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>
              <a:defRPr sz="17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>
              <a:defRPr sz="17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>
              <a:defRPr sz="17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>
              <a:defRPr sz="17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fld id="{EB017566-046E-5C47-9288-990ED978BC6E}" type="slidenum">
              <a:rPr lang="en-US" altLang="x-none" sz="1000"/>
              <a:pPr/>
              <a:t>60</a:t>
            </a:fld>
            <a:endParaRPr lang="en-US" altLang="x-none" sz="10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ko-KR" sz="2800">
                <a:ea typeface="굴림" charset="-127"/>
              </a:rPr>
              <a:t>Motif search in unaligned </a:t>
            </a:r>
            <a:r>
              <a:rPr lang="en-US" altLang="ko-KR" sz="2800" dirty="0" err="1">
                <a:ea typeface="굴림" charset="-127"/>
              </a:rPr>
              <a:t>seqs</a:t>
            </a:r>
            <a:r>
              <a:rPr lang="en-US" altLang="ko-KR" sz="2800" dirty="0">
                <a:ea typeface="굴림" charset="-127"/>
              </a:rPr>
              <a:t>: an optimization problem</a:t>
            </a:r>
            <a:endParaRPr lang="en-US" altLang="x-none" sz="2800" dirty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x-none" altLang="x-none"/>
          </a:p>
        </p:txBody>
      </p:sp>
      <p:pic>
        <p:nvPicPr>
          <p:cNvPr id="30726" name="Picture 4" descr="motif-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39" y="1057275"/>
            <a:ext cx="8391525" cy="548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33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b="1" dirty="0" smtClean="0"/>
              <a:t>MEME</a:t>
            </a:r>
            <a:r>
              <a:rPr kumimoji="1" lang="en-US" altLang="ko-KR" sz="3200" dirty="0" smtClean="0"/>
              <a:t>, a motif discovery algorithm using EM in 1994 and it is still the best, showing how powerful EM is.</a:t>
            </a:r>
            <a:endParaRPr kumimoji="1"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38"/>
          <a:stretch/>
        </p:blipFill>
        <p:spPr>
          <a:xfrm>
            <a:off x="1062963" y="2209800"/>
            <a:ext cx="9765903" cy="4405398"/>
          </a:xfrm>
        </p:spPr>
      </p:pic>
    </p:spTree>
    <p:extLst>
      <p:ext uri="{BB962C8B-B14F-4D97-AF65-F5344CB8AC3E}">
        <p14:creationId xmlns:p14="http://schemas.microsoft.com/office/powerpoint/2010/main" val="20058483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543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From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Eric </a:t>
            </a:r>
            <a:r>
              <a:rPr lang="en-US" altLang="ko-KR" b="1" dirty="0"/>
              <a:t>Xing </a:t>
            </a:r>
            <a:r>
              <a:rPr lang="en-US" altLang="ko-KR" dirty="0"/>
              <a:t>at Carnegie Mellon University</a:t>
            </a:r>
            <a:r>
              <a:rPr lang="ko-KR" altLang="ko-KR" dirty="0"/>
              <a:t/>
            </a:r>
            <a:br>
              <a:rPr lang="ko-KR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700" dirty="0" smtClean="0"/>
              <a:t>http://</a:t>
            </a:r>
            <a:r>
              <a:rPr lang="en-US" altLang="ko-KR" sz="2700" dirty="0" err="1" smtClean="0"/>
              <a:t>www.cs.cmu.edu</a:t>
            </a:r>
            <a:r>
              <a:rPr lang="en-US" altLang="ko-KR" sz="2700" dirty="0"/>
              <a:t>/~</a:t>
            </a:r>
            <a:r>
              <a:rPr lang="en-US" altLang="ko-KR" sz="2700" dirty="0" err="1" smtClean="0"/>
              <a:t>epxing</a:t>
            </a:r>
            <a:r>
              <a:rPr lang="en-US" altLang="ko-KR" sz="2700" dirty="0" smtClean="0"/>
              <a:t>/Class/10810-06/</a:t>
            </a:r>
            <a:r>
              <a:rPr lang="en-US" altLang="ko-KR" sz="2700" dirty="0" err="1" smtClean="0"/>
              <a:t>ppt</a:t>
            </a:r>
            <a:r>
              <a:rPr lang="en-US" altLang="ko-KR" sz="2700" dirty="0" smtClean="0"/>
              <a:t>/lecture6.ppt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ko-KR" dirty="0"/>
              <a:t/>
            </a:r>
            <a:br>
              <a:rPr lang="ko-KR" altLang="ko-KR" dirty="0"/>
            </a:b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40209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3" name="Rectangle 3"/>
          <p:cNvSpPr>
            <a:spLocks noChangeArrowheads="1"/>
          </p:cNvSpPr>
          <p:nvPr/>
        </p:nvSpPr>
        <p:spPr bwMode="auto">
          <a:xfrm>
            <a:off x="1676400" y="1587500"/>
            <a:ext cx="8763000" cy="511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x-none" sz="900" b="1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xxxxxxxxxxx.xxxxxxxxx.xxxxx..........xxxxxx.xxxxxxx.xxxxxxxxxx.xxxxxxxxx</a:t>
            </a:r>
          </a:p>
          <a:p>
            <a:pPr eaLnBrk="0" hangingPunct="0"/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HAHU    V.LSPADKTN..VKAAWGKVG.AHAGE..........YGAEAL.ERMFLSF..</a:t>
            </a:r>
            <a:r>
              <a:rPr lang="en-US" altLang="x-none" sz="800" b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PTTKTY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FPH.FDLS.HGSA</a:t>
            </a:r>
          </a:p>
          <a:p>
            <a:pPr eaLnBrk="0" hangingPunct="0"/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HAOR    M.LTDAEKKE..VTALWGKAA.GHGEE..........YGAEAL.ERLFQAF..</a:t>
            </a:r>
            <a:r>
              <a:rPr lang="en-US" altLang="x-none" sz="800" b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PTTKTY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FSH.FDLS.HGSA</a:t>
            </a:r>
          </a:p>
          <a:p>
            <a:pPr eaLnBrk="0" hangingPunct="0"/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HADK    V.LSAADKTN..VKGVFSKIG.GHAEE..........YGAETL.ERMFIAY..</a:t>
            </a:r>
            <a:r>
              <a:rPr lang="en-US" altLang="x-none" sz="800" b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PQTKTY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FPH.FDLS.HGSA</a:t>
            </a:r>
          </a:p>
          <a:p>
            <a:pPr eaLnBrk="0" hangingPunct="0"/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HBHU    VHLTPEEKSA..VTALWGKVN.VDEVG...........G.EAL.GRLLVVY..</a:t>
            </a:r>
            <a:r>
              <a:rPr lang="en-US" altLang="x-none" sz="800" b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PWTQRF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FES.FGDL.STPD</a:t>
            </a:r>
          </a:p>
          <a:p>
            <a:pPr eaLnBrk="0" hangingPunct="0"/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HBOR    VHLSGGEKSA..VTNLWGKVN.INELG...........G.EAL.GRLLVVY..</a:t>
            </a:r>
            <a:r>
              <a:rPr lang="en-US" altLang="x-none" sz="800" b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PWTQRF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FEA.FGDL.SSAG</a:t>
            </a:r>
          </a:p>
          <a:p>
            <a:pPr eaLnBrk="0" hangingPunct="0"/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HBDK    VHWTAEEKQL..ITGLWGKVNvAD.CG...........A.EAL.ARLLIVY..</a:t>
            </a:r>
            <a:r>
              <a:rPr lang="en-US" altLang="x-none" sz="800" b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PWTQRF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FAS.FGNL.SSPT</a:t>
            </a:r>
          </a:p>
          <a:p>
            <a:pPr eaLnBrk="0" hangingPunct="0"/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MYHU    G.LSDGEWQL..VLNVWGKVE.ADIPG..........HGQEVL.IRLFKGH..</a:t>
            </a:r>
            <a:r>
              <a:rPr lang="en-US" altLang="x-none" sz="800" b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PETLEK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FDK.FKHL.KSED</a:t>
            </a:r>
          </a:p>
          <a:p>
            <a:pPr eaLnBrk="0" hangingPunct="0"/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MYOR    G.LSDGEWQL..VLKVWGKVE.GDLPG..........HGQEVL.IRLFKTH..</a:t>
            </a:r>
            <a:r>
              <a:rPr lang="en-US" altLang="x-none" sz="800" b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PETLEK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FDK.FKGL.KTED</a:t>
            </a:r>
          </a:p>
          <a:p>
            <a:pPr eaLnBrk="0" hangingPunct="0"/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IGLOB   M.KFFAVLALCiVGAIASPLT.ADEASlvqsswkavsHNEVEIlAAVFAAY.</a:t>
            </a:r>
            <a:r>
              <a:rPr lang="en-US" altLang="x-none" sz="800" b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PDIQNK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FSQFaGKDLASIKD</a:t>
            </a:r>
          </a:p>
          <a:p>
            <a:pPr eaLnBrk="0" hangingPunct="0"/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GPUGNI  A.LTEKQEAL..LKQSWEVLK.QNIPA..........HS.LRL.FALIIEA.A</a:t>
            </a:r>
            <a:r>
              <a:rPr lang="en-US" altLang="x-none" sz="800" b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PESKYV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FSF.LKDSNEIPE</a:t>
            </a:r>
          </a:p>
          <a:p>
            <a:pPr eaLnBrk="0" hangingPunct="0"/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GPYL    GVLTDVQVAL..VKSSFEEFN.ANIPK...........N.THR.FFTLVLEiA</a:t>
            </a:r>
            <a:r>
              <a:rPr lang="en-US" altLang="x-none" sz="800" b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PGAKDL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FSF.LKGSSEVPQ</a:t>
            </a:r>
          </a:p>
          <a:p>
            <a:pPr eaLnBrk="0" hangingPunct="0"/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GGZLB   M.L.DQQTIN..IIKATVPVLkEHGVT...........ITTTF.YKNLFAK.H</a:t>
            </a:r>
            <a:r>
              <a:rPr lang="en-US" altLang="x-none" sz="800" b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PEVRPL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FDM.GRQ..ESLE</a:t>
            </a:r>
          </a:p>
          <a:p>
            <a:pPr eaLnBrk="0" hangingPunct="0"/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 </a:t>
            </a:r>
          </a:p>
          <a:p>
            <a:pPr eaLnBrk="0" hangingPunct="0"/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        xxxxx.xxxxxxxxxxxxx..xxxxxxxxxxxxxxx..xxxxxxx.xxxxxxx...xxxxxxxxxxxxxxxx</a:t>
            </a:r>
          </a:p>
          <a:p>
            <a:pPr eaLnBrk="0" hangingPunct="0"/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HAHU    Q</a:t>
            </a:r>
            <a:r>
              <a:rPr lang="en-US" altLang="x-none" sz="800" b="1">
                <a:solidFill>
                  <a:srgbClr val="00FF00"/>
                </a:solidFill>
                <a:latin typeface="Courier New" charset="0"/>
                <a:ea typeface="Courier New" charset="0"/>
                <a:cs typeface="Courier New" charset="0"/>
              </a:rPr>
              <a:t>VKGH.G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KKVADA.LTN......AVA.HVDDMPNA...LSA</a:t>
            </a:r>
            <a:r>
              <a:rPr lang="en-US" altLang="x-none" sz="8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LS.D.LH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AHKL....RVDPVNF.KLLSHC</a:t>
            </a:r>
            <a:r>
              <a:rPr lang="en-US" altLang="x-none" sz="800" b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LL</a:t>
            </a:r>
            <a:endParaRPr lang="en-US" altLang="x-none" sz="800" b="1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HAOR    Q</a:t>
            </a:r>
            <a:r>
              <a:rPr lang="en-US" altLang="x-none" sz="800" b="1">
                <a:solidFill>
                  <a:srgbClr val="00FF00"/>
                </a:solidFill>
                <a:latin typeface="Courier New" charset="0"/>
                <a:ea typeface="Courier New" charset="0"/>
                <a:cs typeface="Courier New" charset="0"/>
              </a:rPr>
              <a:t>IKAH.G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KKVADA.L.S......TAAGHFDDMDSA...LSA</a:t>
            </a:r>
            <a:r>
              <a:rPr lang="en-US" altLang="x-none" sz="8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LS.D.LH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AHKL....RVDPVNF.KLLAHC</a:t>
            </a:r>
            <a:r>
              <a:rPr lang="en-US" altLang="x-none" sz="800" b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IL</a:t>
            </a:r>
            <a:endParaRPr lang="en-US" altLang="x-none" sz="800" b="1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HADK    Q</a:t>
            </a:r>
            <a:r>
              <a:rPr lang="en-US" altLang="x-none" sz="800" b="1">
                <a:solidFill>
                  <a:srgbClr val="00FF00"/>
                </a:solidFill>
                <a:latin typeface="Courier New" charset="0"/>
                <a:ea typeface="Courier New" charset="0"/>
                <a:cs typeface="Courier New" charset="0"/>
              </a:rPr>
              <a:t>IKAH.G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KKVAAA.LVE......AVN.HVDDIAGA...LSK</a:t>
            </a:r>
            <a:r>
              <a:rPr lang="en-US" altLang="x-none" sz="8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LS.D.LH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AQKL....RVDPVNF.KFLGHC</a:t>
            </a:r>
            <a:r>
              <a:rPr lang="en-US" altLang="x-none" sz="800" b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FL</a:t>
            </a:r>
            <a:endParaRPr lang="en-US" altLang="x-none" sz="800" b="1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HBHU    AVMGNpK</a:t>
            </a:r>
            <a:r>
              <a:rPr lang="en-US" altLang="x-none" sz="800" b="1">
                <a:solidFill>
                  <a:srgbClr val="00FF00"/>
                </a:solidFill>
                <a:latin typeface="Courier New" charset="0"/>
                <a:ea typeface="Courier New" charset="0"/>
                <a:cs typeface="Courier New" charset="0"/>
              </a:rPr>
              <a:t>VKAHG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K.KVLGA..FSDGLAHLDNLKGT...FAT</a:t>
            </a:r>
            <a:r>
              <a:rPr lang="en-US" altLang="x-none" sz="8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LS.E.LH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CDKL....HVDPENF.RL.LGNV</a:t>
            </a:r>
            <a:r>
              <a:rPr lang="en-US" altLang="x-none" sz="800" b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L</a:t>
            </a:r>
            <a:endParaRPr lang="en-US" altLang="x-none" sz="800" b="1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HBOR    AVMGNpK</a:t>
            </a:r>
            <a:r>
              <a:rPr lang="en-US" altLang="x-none" sz="800" b="1">
                <a:solidFill>
                  <a:srgbClr val="00FF00"/>
                </a:solidFill>
                <a:latin typeface="Courier New" charset="0"/>
                <a:ea typeface="Courier New" charset="0"/>
                <a:cs typeface="Courier New" charset="0"/>
              </a:rPr>
              <a:t>VKAHG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A.KVLTS..FGDALKNLDDLKGT...FAK</a:t>
            </a:r>
            <a:r>
              <a:rPr lang="en-US" altLang="x-none" sz="8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LS.E.LH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CDKL....HVDPENFNRL..GNV</a:t>
            </a:r>
            <a:r>
              <a:rPr lang="en-US" altLang="x-none" sz="800" b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L</a:t>
            </a:r>
            <a:endParaRPr lang="en-US" altLang="x-none" sz="800" b="1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HBDK    AILGNpM</a:t>
            </a:r>
            <a:r>
              <a:rPr lang="en-US" altLang="x-none" sz="800" b="1">
                <a:solidFill>
                  <a:srgbClr val="00FF00"/>
                </a:solidFill>
                <a:latin typeface="Courier New" charset="0"/>
                <a:ea typeface="Courier New" charset="0"/>
                <a:cs typeface="Courier New" charset="0"/>
              </a:rPr>
              <a:t>VRAHG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K.KVLTS..FGDAVKNLDNIKNT...FAQ</a:t>
            </a:r>
            <a:r>
              <a:rPr lang="en-US" altLang="x-none" sz="8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LS.E.LH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CDKL....HVDPENF.RL.LGDI</a:t>
            </a:r>
            <a:r>
              <a:rPr lang="en-US" altLang="x-none" sz="800" b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L</a:t>
            </a:r>
            <a:endParaRPr lang="en-US" altLang="x-none" sz="800" b="1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MYHU    EMKASeD</a:t>
            </a:r>
            <a:r>
              <a:rPr lang="en-US" altLang="x-none" sz="800" b="1">
                <a:solidFill>
                  <a:srgbClr val="00FF00"/>
                </a:solidFill>
                <a:latin typeface="Courier New" charset="0"/>
                <a:ea typeface="Courier New" charset="0"/>
                <a:cs typeface="Courier New" charset="0"/>
              </a:rPr>
              <a:t>LKKHG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A.TVL......TALGGILKKKGHH..EAEIKP</a:t>
            </a:r>
            <a:r>
              <a:rPr lang="en-US" altLang="x-none" sz="8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L.AQSH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ATK...HKIPVKYLEFISEC</a:t>
            </a:r>
            <a:r>
              <a:rPr lang="en-US" altLang="x-none" sz="800" b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II</a:t>
            </a:r>
            <a:endParaRPr lang="en-US" altLang="x-none" sz="800" b="1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MYOR    EMKASaD</a:t>
            </a:r>
            <a:r>
              <a:rPr lang="en-US" altLang="x-none" sz="800" b="1">
                <a:solidFill>
                  <a:srgbClr val="00FF00"/>
                </a:solidFill>
                <a:latin typeface="Courier New" charset="0"/>
                <a:ea typeface="Courier New" charset="0"/>
                <a:cs typeface="Courier New" charset="0"/>
              </a:rPr>
              <a:t>LKKHG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G.TVL......TALGNILKKKGQH..EAELKP</a:t>
            </a:r>
            <a:r>
              <a:rPr lang="en-US" altLang="x-none" sz="8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L.AQSH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ATK...HKISIKFLEYISEA</a:t>
            </a:r>
            <a:r>
              <a:rPr lang="en-US" altLang="x-none" sz="800" b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II</a:t>
            </a:r>
            <a:endParaRPr lang="en-US" altLang="x-none" sz="800" b="1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IGLOB   T.GA...</a:t>
            </a:r>
            <a:r>
              <a:rPr lang="en-US" altLang="x-none" sz="800" b="1">
                <a:solidFill>
                  <a:srgbClr val="00FF00"/>
                </a:solidFill>
                <a:latin typeface="Courier New" charset="0"/>
                <a:ea typeface="Courier New" charset="0"/>
                <a:cs typeface="Courier New" charset="0"/>
              </a:rPr>
              <a:t>FATHA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TRIVSFLseVIALSGNTSNAAAV...NSLVSK</a:t>
            </a:r>
            <a:r>
              <a:rPr lang="en-US" altLang="x-none" sz="8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L.GDDH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KA....R.GVSAA.QF..GEFR</a:t>
            </a:r>
          </a:p>
          <a:p>
            <a:pPr eaLnBrk="0" hangingPunct="0"/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GPUGNI  NNPK...</a:t>
            </a:r>
            <a:r>
              <a:rPr lang="en-US" altLang="x-none" sz="800" b="1">
                <a:solidFill>
                  <a:srgbClr val="00FF00"/>
                </a:solidFill>
                <a:latin typeface="Courier New" charset="0"/>
                <a:ea typeface="Courier New" charset="0"/>
                <a:cs typeface="Courier New" charset="0"/>
              </a:rPr>
              <a:t>LKAHA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AVIFKTI...CESATELRQKGHAVwdNNTLKR</a:t>
            </a:r>
            <a:r>
              <a:rPr lang="en-US" altLang="x-none" sz="8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L.GSIH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LK....N.KITDP.HF.EVMKG</a:t>
            </a:r>
          </a:p>
          <a:p>
            <a:pPr eaLnBrk="0" hangingPunct="0"/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GPYL    NNPD...</a:t>
            </a:r>
            <a:r>
              <a:rPr lang="en-US" altLang="x-none" sz="800" b="1">
                <a:solidFill>
                  <a:srgbClr val="00FF00"/>
                </a:solidFill>
                <a:latin typeface="Courier New" charset="0"/>
                <a:ea typeface="Courier New" charset="0"/>
                <a:cs typeface="Courier New" charset="0"/>
              </a:rPr>
              <a:t>LQAHA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G.KVFKL..TYEAAIQLEVNGAVAs.DATLKS</a:t>
            </a:r>
            <a:r>
              <a:rPr lang="en-US" altLang="x-none" sz="8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L.GSVH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VS....K.GVVDA.HF.PVVKE</a:t>
            </a:r>
          </a:p>
          <a:p>
            <a:pPr eaLnBrk="0" hangingPunct="0"/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GGZLB   Q......</a:t>
            </a:r>
            <a:r>
              <a:rPr lang="en-US" altLang="x-none" sz="800" b="1">
                <a:solidFill>
                  <a:srgbClr val="00FF00"/>
                </a:solidFill>
                <a:latin typeface="Courier New" charset="0"/>
                <a:ea typeface="Courier New" charset="0"/>
                <a:cs typeface="Courier New" charset="0"/>
              </a:rPr>
              <a:t>PKALA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M.TVL......AAAQNIENLPAIL..PAVKK</a:t>
            </a:r>
            <a:r>
              <a:rPr lang="en-US" altLang="x-none" sz="8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IAvKH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CQAGVaaaH.YPIVGQE</a:t>
            </a:r>
            <a:r>
              <a:rPr lang="en-US" altLang="x-none" sz="800" b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L.LGAI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K</a:t>
            </a:r>
          </a:p>
          <a:p>
            <a:pPr eaLnBrk="0" hangingPunct="0"/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 </a:t>
            </a:r>
          </a:p>
          <a:p>
            <a:pPr eaLnBrk="0" hangingPunct="0"/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        xxxxxxxxx.xxxxxxxxx.xxxxxxxxxxxxxxxxxxxxxxx..x</a:t>
            </a:r>
          </a:p>
          <a:p>
            <a:pPr eaLnBrk="0" hangingPunct="0"/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HAHU    </a:t>
            </a:r>
            <a:r>
              <a:rPr lang="en-US" altLang="x-none" sz="800" b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VT.L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AA.H..LPAEFTPA..VH</a:t>
            </a:r>
            <a:r>
              <a:rPr lang="en-US" altLang="x-none" sz="800" b="1">
                <a:solidFill>
                  <a:srgbClr val="FF00FF"/>
                </a:solidFill>
                <a:latin typeface="Courier New" charset="0"/>
                <a:ea typeface="Courier New" charset="0"/>
                <a:cs typeface="Courier New" charset="0"/>
              </a:rPr>
              <a:t>ASL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DKFLASV.STVLTS..KY..R</a:t>
            </a:r>
          </a:p>
          <a:p>
            <a:pPr eaLnBrk="0" hangingPunct="0"/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HAOR    </a:t>
            </a:r>
            <a:r>
              <a:rPr lang="en-US" altLang="x-none" sz="800" b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VV.L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AR.H..CPGEFTPS..AH</a:t>
            </a:r>
            <a:r>
              <a:rPr lang="en-US" altLang="x-none" sz="800" b="1">
                <a:solidFill>
                  <a:srgbClr val="FF00FF"/>
                </a:solidFill>
                <a:latin typeface="Courier New" charset="0"/>
                <a:ea typeface="Courier New" charset="0"/>
                <a:cs typeface="Courier New" charset="0"/>
              </a:rPr>
              <a:t>AAM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DKFLSKV.ATVLTS..KY..R</a:t>
            </a:r>
          </a:p>
          <a:p>
            <a:pPr eaLnBrk="0" hangingPunct="0"/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HADK    </a:t>
            </a:r>
            <a:r>
              <a:rPr lang="en-US" altLang="x-none" sz="800" b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VV.V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AI.H..HPAALTPE..VH</a:t>
            </a:r>
            <a:r>
              <a:rPr lang="en-US" altLang="x-none" sz="800" b="1">
                <a:solidFill>
                  <a:srgbClr val="FF00FF"/>
                </a:solidFill>
                <a:latin typeface="Courier New" charset="0"/>
                <a:ea typeface="Courier New" charset="0"/>
                <a:cs typeface="Courier New" charset="0"/>
              </a:rPr>
              <a:t>ASL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DKFMCAV.GAVLTA..KY..R</a:t>
            </a:r>
          </a:p>
          <a:p>
            <a:pPr eaLnBrk="0" hangingPunct="0"/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HBHU    </a:t>
            </a:r>
            <a:r>
              <a:rPr lang="en-US" altLang="x-none" sz="800" b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VCVL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AH.H..FGKEFTPP..VQ</a:t>
            </a:r>
            <a:r>
              <a:rPr lang="en-US" altLang="x-none" sz="800" b="1">
                <a:solidFill>
                  <a:srgbClr val="FF00FF"/>
                </a:solidFill>
                <a:latin typeface="Courier New" charset="0"/>
                <a:ea typeface="Courier New" charset="0"/>
                <a:cs typeface="Courier New" charset="0"/>
              </a:rPr>
              <a:t>AAY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QKVVAGV.ANALAH..KY..H</a:t>
            </a:r>
          </a:p>
          <a:p>
            <a:pPr eaLnBrk="0" hangingPunct="0"/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HBOR    </a:t>
            </a:r>
            <a:r>
              <a:rPr lang="en-US" altLang="x-none" sz="800" b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IVVL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AR.H..FSKDFSPE..VQ</a:t>
            </a:r>
            <a:r>
              <a:rPr lang="en-US" altLang="x-none" sz="800" b="1">
                <a:solidFill>
                  <a:srgbClr val="FF00FF"/>
                </a:solidFill>
                <a:latin typeface="Courier New" charset="0"/>
                <a:ea typeface="Courier New" charset="0"/>
                <a:cs typeface="Courier New" charset="0"/>
              </a:rPr>
              <a:t>AAW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QKLVSGV.AHALGH..KY..H</a:t>
            </a:r>
          </a:p>
          <a:p>
            <a:pPr eaLnBrk="0" hangingPunct="0"/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HBDK    </a:t>
            </a:r>
            <a:r>
              <a:rPr lang="en-US" altLang="x-none" sz="800" b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IIVL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AA.H..FTKDFTPE..CQ</a:t>
            </a:r>
            <a:r>
              <a:rPr lang="en-US" altLang="x-none" sz="800" b="1">
                <a:solidFill>
                  <a:srgbClr val="FF00FF"/>
                </a:solidFill>
                <a:latin typeface="Courier New" charset="0"/>
                <a:ea typeface="Courier New" charset="0"/>
                <a:cs typeface="Courier New" charset="0"/>
              </a:rPr>
              <a:t>AAW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QKLVRVV.AHALAR..KY..H</a:t>
            </a:r>
          </a:p>
          <a:p>
            <a:pPr eaLnBrk="0" hangingPunct="0"/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MYHU    </a:t>
            </a:r>
            <a:r>
              <a:rPr lang="en-US" altLang="x-none" sz="800" b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QV.L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QSKHPgDFGADAQ</a:t>
            </a:r>
            <a:r>
              <a:rPr lang="en-US" altLang="x-none" sz="800" b="1">
                <a:solidFill>
                  <a:srgbClr val="FF00FF"/>
                </a:solidFill>
                <a:latin typeface="Courier New" charset="0"/>
                <a:ea typeface="Courier New" charset="0"/>
                <a:cs typeface="Courier New" charset="0"/>
              </a:rPr>
              <a:t>GA.M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NKALELFRKDM.ASNYKELGFQ..G</a:t>
            </a:r>
          </a:p>
          <a:p>
            <a:pPr eaLnBrk="0" hangingPunct="0"/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MYOR    </a:t>
            </a:r>
            <a:r>
              <a:rPr lang="en-US" altLang="x-none" sz="800" b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HV.L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QSKHSaDFGADAQ</a:t>
            </a:r>
            <a:r>
              <a:rPr lang="en-US" altLang="x-none" sz="800" b="1">
                <a:solidFill>
                  <a:srgbClr val="FF00FF"/>
                </a:solidFill>
                <a:latin typeface="Courier New" charset="0"/>
                <a:ea typeface="Courier New" charset="0"/>
                <a:cs typeface="Courier New" charset="0"/>
              </a:rPr>
              <a:t>AA.M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GKALELFRNDM.AAKYKEFGFQ..G</a:t>
            </a:r>
          </a:p>
          <a:p>
            <a:pPr eaLnBrk="0" hangingPunct="0"/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IGLOB   TA.</a:t>
            </a:r>
            <a:r>
              <a:rPr lang="en-US" altLang="x-none" sz="800" b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LVA.Y..L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QANVSWGDnVA</a:t>
            </a:r>
            <a:r>
              <a:rPr lang="en-US" altLang="x-none" sz="800" b="1">
                <a:solidFill>
                  <a:srgbClr val="FF00FF"/>
                </a:solidFill>
                <a:latin typeface="Courier New" charset="0"/>
                <a:ea typeface="Courier New" charset="0"/>
                <a:cs typeface="Courier New" charset="0"/>
              </a:rPr>
              <a:t>AAW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NKA.LDN.TFAIVV..PR..L</a:t>
            </a:r>
          </a:p>
          <a:p>
            <a:pPr eaLnBrk="0" hangingPunct="0"/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GPUGNI  A</a:t>
            </a:r>
            <a:r>
              <a:rPr lang="en-US" altLang="x-none" sz="800" b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LLGTI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KEA.IKENWSDE..MG</a:t>
            </a:r>
            <a:r>
              <a:rPr lang="en-US" altLang="x-none" sz="800" b="1">
                <a:solidFill>
                  <a:srgbClr val="FF00FF"/>
                </a:solidFill>
                <a:latin typeface="Courier New" charset="0"/>
                <a:ea typeface="Courier New" charset="0"/>
                <a:cs typeface="Courier New" charset="0"/>
              </a:rPr>
              <a:t>QAW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TEAYNQLVATIKAE..MK..E</a:t>
            </a:r>
          </a:p>
          <a:p>
            <a:pPr eaLnBrk="0" hangingPunct="0"/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GPYL    A</a:t>
            </a:r>
            <a:r>
              <a:rPr lang="en-US" altLang="x-none" sz="800" b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ILKTI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KEV.VGDKWSEE..LN</a:t>
            </a:r>
            <a:r>
              <a:rPr lang="en-US" altLang="x-none" sz="800" b="1">
                <a:solidFill>
                  <a:srgbClr val="FF00FF"/>
                </a:solidFill>
                <a:latin typeface="Courier New" charset="0"/>
                <a:ea typeface="Courier New" charset="0"/>
                <a:cs typeface="Courier New" charset="0"/>
              </a:rPr>
              <a:t>TAW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TIAYDELAIIIKKE..MKdaA</a:t>
            </a:r>
          </a:p>
          <a:p>
            <a:pPr eaLnBrk="0" hangingPunct="0"/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GGZLB   EVLGDAAT..DDIL</a:t>
            </a:r>
            <a:r>
              <a:rPr lang="en-US" altLang="x-none" sz="800" b="1">
                <a:solidFill>
                  <a:srgbClr val="FF00FF"/>
                </a:solidFill>
                <a:latin typeface="Courier New" charset="0"/>
                <a:ea typeface="Courier New" charset="0"/>
                <a:cs typeface="Courier New" charset="0"/>
              </a:rPr>
              <a:t>DAW</a:t>
            </a:r>
            <a:r>
              <a:rPr lang="en-US" altLang="x-none" sz="800" b="1">
                <a:latin typeface="Courier New" charset="0"/>
                <a:ea typeface="Courier New" charset="0"/>
                <a:cs typeface="Courier New" charset="0"/>
              </a:rPr>
              <a:t>GK.AYGVIADVFIQVEADLYAQ..AV..E</a:t>
            </a:r>
            <a:endParaRPr lang="en-US" altLang="x-none">
              <a:latin typeface="Times New Roman" charset="0"/>
            </a:endParaRPr>
          </a:p>
        </p:txBody>
      </p:sp>
      <p:sp>
        <p:nvSpPr>
          <p:cNvPr id="67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Example: Globin Motifs</a:t>
            </a:r>
          </a:p>
        </p:txBody>
      </p:sp>
      <p:pic>
        <p:nvPicPr>
          <p:cNvPr id="6758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3717926"/>
            <a:ext cx="3395663" cy="291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675858" name="Group 18"/>
          <p:cNvGraphicFramePr>
            <a:graphicFrameLocks noGrp="1"/>
          </p:cNvGraphicFramePr>
          <p:nvPr/>
        </p:nvGraphicFramePr>
        <p:xfrm>
          <a:off x="7010401" y="3186113"/>
          <a:ext cx="3505517" cy="39624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7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</a:rPr>
                        <a:t>Hemoglobin alpha subunit</a:t>
                      </a: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91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altLang="x-none" b="1"/>
              <a:t>RNA polymerase-promotor interactions</a:t>
            </a:r>
          </a:p>
          <a:p>
            <a:pPr lvl="1"/>
            <a:r>
              <a:rPr lang="en-AU" altLang="x-none"/>
              <a:t>Transcription Initiation in </a:t>
            </a:r>
            <a:r>
              <a:rPr lang="en-AU" altLang="x-none" i="1"/>
              <a:t>E. coli</a:t>
            </a:r>
            <a:endParaRPr lang="en-AU" altLang="x-none" b="1"/>
          </a:p>
          <a:p>
            <a:endParaRPr lang="en-AU" altLang="x-none" b="1"/>
          </a:p>
          <a:p>
            <a:endParaRPr lang="en-AU" altLang="x-none" b="1"/>
          </a:p>
          <a:p>
            <a:endParaRPr lang="en-AU" altLang="x-none" b="1"/>
          </a:p>
          <a:p>
            <a:endParaRPr lang="en-AU" altLang="x-none" b="1"/>
          </a:p>
          <a:p>
            <a:endParaRPr lang="en-AU" altLang="x-none" b="1"/>
          </a:p>
          <a:p>
            <a:endParaRPr lang="en-AU" altLang="x-none" b="1"/>
          </a:p>
          <a:p>
            <a:endParaRPr lang="en-AU" altLang="x-none" b="1"/>
          </a:p>
          <a:p>
            <a:endParaRPr lang="en-AU" altLang="x-none" sz="1000" b="1"/>
          </a:p>
          <a:p>
            <a:r>
              <a:rPr lang="en-AU" altLang="x-none"/>
              <a:t>In </a:t>
            </a:r>
            <a:r>
              <a:rPr lang="en-AU" altLang="x-none" i="1"/>
              <a:t>E. coli</a:t>
            </a:r>
            <a:r>
              <a:rPr lang="en-AU" altLang="x-none"/>
              <a:t> transcription is initiated at the</a:t>
            </a:r>
            <a:r>
              <a:rPr lang="en-AU" altLang="x-none">
                <a:solidFill>
                  <a:schemeClr val="tx1"/>
                </a:solidFill>
              </a:rPr>
              <a:t> </a:t>
            </a:r>
            <a:r>
              <a:rPr lang="en-AU" altLang="x-none" b="1" i="1">
                <a:solidFill>
                  <a:srgbClr val="E21E45"/>
                </a:solidFill>
              </a:rPr>
              <a:t>promotor</a:t>
            </a:r>
            <a:r>
              <a:rPr lang="en-AU" altLang="x-none">
                <a:solidFill>
                  <a:schemeClr val="tx1"/>
                </a:solidFill>
              </a:rPr>
              <a:t> </a:t>
            </a:r>
            <a:r>
              <a:rPr lang="en-AU" altLang="x-none"/>
              <a:t>, whose sequence is recognised by the</a:t>
            </a:r>
            <a:r>
              <a:rPr lang="en-AU" altLang="x-none">
                <a:solidFill>
                  <a:schemeClr val="tx1"/>
                </a:solidFill>
              </a:rPr>
              <a:t> </a:t>
            </a:r>
            <a:r>
              <a:rPr lang="en-AU" altLang="x-none" b="1" i="1">
                <a:solidFill>
                  <a:srgbClr val="E21E45"/>
                </a:solidFill>
              </a:rPr>
              <a:t>Sigma factor</a:t>
            </a:r>
            <a:r>
              <a:rPr lang="en-AU" altLang="x-none">
                <a:solidFill>
                  <a:schemeClr val="tx1"/>
                </a:solidFill>
              </a:rPr>
              <a:t> </a:t>
            </a:r>
            <a:r>
              <a:rPr lang="en-AU" altLang="x-none"/>
              <a:t>of RNA polymerase.</a:t>
            </a:r>
            <a:endParaRPr lang="en-US" altLang="x-none"/>
          </a:p>
        </p:txBody>
      </p:sp>
      <p:pic>
        <p:nvPicPr>
          <p:cNvPr id="7546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934" y="2420938"/>
            <a:ext cx="6477000" cy="301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54695" name="Text Box 7"/>
          <p:cNvSpPr txBox="1">
            <a:spLocks noChangeArrowheads="1"/>
          </p:cNvSpPr>
          <p:nvPr/>
        </p:nvSpPr>
        <p:spPr bwMode="auto">
          <a:xfrm>
            <a:off x="3336926" y="6034088"/>
            <a:ext cx="5883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endParaRPr lang="x-none" altLang="x-none" sz="2400" b="1" i="1">
              <a:solidFill>
                <a:srgbClr val="ED181E"/>
              </a:solidFill>
              <a:latin typeface="Helvetica" charset="0"/>
              <a:ea typeface="Arial" charset="0"/>
              <a:cs typeface="Arial" charset="0"/>
            </a:endParaRPr>
          </a:p>
        </p:txBody>
      </p:sp>
      <p:sp>
        <p:nvSpPr>
          <p:cNvPr id="75469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x-none"/>
              <a:t>DNA Motif</a:t>
            </a:r>
            <a:endParaRPr lang="en-US" altLang="x-none" i="1"/>
          </a:p>
        </p:txBody>
      </p:sp>
    </p:spTree>
    <p:extLst>
      <p:ext uri="{BB962C8B-B14F-4D97-AF65-F5344CB8AC3E}">
        <p14:creationId xmlns:p14="http://schemas.microsoft.com/office/powerpoint/2010/main" val="50491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x-none" altLang="x-none"/>
          </a:p>
        </p:txBody>
      </p:sp>
      <p:sp>
        <p:nvSpPr>
          <p:cNvPr id="758788" name="Rectangle 4"/>
          <p:cNvSpPr>
            <a:spLocks noChangeArrowheads="1"/>
          </p:cNvSpPr>
          <p:nvPr/>
        </p:nvSpPr>
        <p:spPr bwMode="auto">
          <a:xfrm>
            <a:off x="1839913" y="2209800"/>
            <a:ext cx="6781800" cy="165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 algn="r">
              <a:defRPr sz="4400" b="1">
                <a:solidFill>
                  <a:schemeClr val="tx2"/>
                </a:solidFill>
                <a:latin typeface="Arial" charset="0"/>
              </a:defRPr>
            </a:lvl1pPr>
            <a:lvl2pPr algn="r"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r"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r"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r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x-none"/>
              <a:t>Motif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3671538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x-none"/>
              <a:t>Determinism 2: </a:t>
            </a:r>
            <a:br>
              <a:rPr lang="en-GB" altLang="x-none"/>
            </a:br>
            <a:r>
              <a:rPr lang="en-GB" altLang="x-none"/>
              <a:t>Regular Expressions</a:t>
            </a:r>
            <a:endParaRPr lang="en-US" altLang="x-none"/>
          </a:p>
        </p:txBody>
      </p:sp>
      <p:sp>
        <p:nvSpPr>
          <p:cNvPr id="76083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x-none" sz="2100"/>
              <a:t>The characteristic</a:t>
            </a:r>
            <a:r>
              <a:rPr lang="en-GB" altLang="x-none" sz="2100" b="1"/>
              <a:t> </a:t>
            </a:r>
            <a:r>
              <a:rPr lang="en-GB" altLang="x-none" sz="2100"/>
              <a:t>motif  of a Cys-Cys-His-His</a:t>
            </a:r>
            <a:r>
              <a:rPr lang="en-GB" altLang="x-none" sz="2100" baseline="-25000"/>
              <a:t> </a:t>
            </a:r>
            <a:r>
              <a:rPr lang="en-GB" altLang="x-none" sz="2100"/>
              <a:t>zinc finger DNA binding domain has </a:t>
            </a:r>
            <a:r>
              <a:rPr lang="en-GB" altLang="x-none" sz="2100" b="1" i="1"/>
              <a:t>regular expression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GB" altLang="x-none" sz="2100" b="1" i="1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GB" altLang="x-none"/>
              <a:t>  	</a:t>
            </a:r>
            <a:r>
              <a:rPr lang="en-GB" altLang="x-none" b="1">
                <a:solidFill>
                  <a:srgbClr val="CA0826"/>
                </a:solidFill>
              </a:rPr>
              <a:t>C</a:t>
            </a:r>
            <a:r>
              <a:rPr lang="en-GB" altLang="x-none" b="1"/>
              <a:t>-X(2,4)-</a:t>
            </a:r>
            <a:r>
              <a:rPr lang="en-GB" altLang="x-none" b="1">
                <a:solidFill>
                  <a:srgbClr val="CA0826"/>
                </a:solidFill>
              </a:rPr>
              <a:t>C</a:t>
            </a:r>
            <a:r>
              <a:rPr lang="en-GB" altLang="x-none" b="1"/>
              <a:t>-X(3)-</a:t>
            </a:r>
            <a:r>
              <a:rPr lang="en-GB" altLang="x-none" b="1">
                <a:solidFill>
                  <a:schemeClr val="accent2"/>
                </a:solidFill>
              </a:rPr>
              <a:t>[LIVMFYWC]</a:t>
            </a:r>
            <a:r>
              <a:rPr lang="en-GB" altLang="x-none" b="1"/>
              <a:t>-X(8)-</a:t>
            </a:r>
            <a:r>
              <a:rPr lang="en-GB" altLang="x-none" b="1">
                <a:solidFill>
                  <a:srgbClr val="CA0826"/>
                </a:solidFill>
              </a:rPr>
              <a:t>H</a:t>
            </a:r>
            <a:r>
              <a:rPr lang="en-GB" altLang="x-none" b="1"/>
              <a:t>-X(3,5)-</a:t>
            </a:r>
            <a:r>
              <a:rPr lang="en-GB" altLang="x-none" b="1">
                <a:solidFill>
                  <a:srgbClr val="CA0826"/>
                </a:solidFill>
              </a:rPr>
              <a:t>H</a:t>
            </a:r>
            <a:endParaRPr lang="en-GB" altLang="x-none" b="1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AU" altLang="x-none" sz="1900" b="1">
                <a:latin typeface="Times" charset="0"/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en-AU" altLang="x-none" sz="2100"/>
              <a:t>Here, as in algebra, </a:t>
            </a:r>
            <a:r>
              <a:rPr lang="en-AU" altLang="x-none" sz="2100" b="1"/>
              <a:t>X</a:t>
            </a:r>
            <a:r>
              <a:rPr lang="en-AU" altLang="x-none" sz="2100"/>
              <a:t> is unknown. The 29 a.a. sequence of an example domain 1SP1 is as follows, clearly fitting the model.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AU" altLang="x-none" sz="210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AU" altLang="x-none" sz="2100"/>
              <a:t> 	1SP1: 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AU" altLang="x-none" sz="2100"/>
              <a:t>	</a:t>
            </a:r>
            <a:r>
              <a:rPr lang="en-AU" altLang="x-none" b="1"/>
              <a:t>KKFA</a:t>
            </a:r>
            <a:r>
              <a:rPr lang="en-AU" altLang="x-none" b="1">
                <a:solidFill>
                  <a:srgbClr val="E21E45"/>
                </a:solidFill>
              </a:rPr>
              <a:t>C</a:t>
            </a:r>
            <a:r>
              <a:rPr lang="en-AU" altLang="x-none" b="1"/>
              <a:t>PE</a:t>
            </a:r>
            <a:r>
              <a:rPr lang="en-AU" altLang="x-none" b="1">
                <a:solidFill>
                  <a:srgbClr val="E21E45"/>
                </a:solidFill>
              </a:rPr>
              <a:t>C</a:t>
            </a:r>
            <a:r>
              <a:rPr lang="en-AU" altLang="x-none" b="1"/>
              <a:t>PKR</a:t>
            </a:r>
            <a:r>
              <a:rPr lang="en-AU" altLang="x-none" b="1">
                <a:solidFill>
                  <a:schemeClr val="accent2"/>
                </a:solidFill>
              </a:rPr>
              <a:t>F</a:t>
            </a:r>
            <a:r>
              <a:rPr lang="en-AU" altLang="x-none" b="1"/>
              <a:t>MRSDHLSK</a:t>
            </a:r>
            <a:r>
              <a:rPr lang="en-AU" altLang="x-none" b="1">
                <a:solidFill>
                  <a:srgbClr val="E21E45"/>
                </a:solidFill>
              </a:rPr>
              <a:t>H</a:t>
            </a:r>
            <a:r>
              <a:rPr lang="en-AU" altLang="x-none" b="1"/>
              <a:t>IKT</a:t>
            </a:r>
            <a:r>
              <a:rPr lang="en-AU" altLang="x-none" b="1">
                <a:solidFill>
                  <a:srgbClr val="E21E45"/>
                </a:solidFill>
              </a:rPr>
              <a:t>H</a:t>
            </a:r>
            <a:r>
              <a:rPr lang="en-AU" altLang="x-none" b="1"/>
              <a:t>QNKK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AU" altLang="x-none" b="1"/>
              <a:t>    </a:t>
            </a:r>
            <a:endParaRPr lang="en-GB" altLang="x-none" b="1"/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altLang="x-none" sz="3400"/>
          </a:p>
        </p:txBody>
      </p:sp>
    </p:spTree>
    <p:extLst>
      <p:ext uri="{BB962C8B-B14F-4D97-AF65-F5344CB8AC3E}">
        <p14:creationId xmlns:p14="http://schemas.microsoft.com/office/powerpoint/2010/main" val="182706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7014" name="Object 38"/>
          <p:cNvGraphicFramePr>
            <a:graphicFrameLocks noChangeAspect="1"/>
          </p:cNvGraphicFramePr>
          <p:nvPr/>
        </p:nvGraphicFramePr>
        <p:xfrm>
          <a:off x="1524000" y="1"/>
          <a:ext cx="9144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3" imgW="914400" imgH="358560" progId="Equation.DSMT4">
                  <p:embed/>
                </p:oleObj>
              </mc:Choice>
              <mc:Fallback>
                <p:oleObj name="Equation" r:id="rId3" imgW="914400" imgH="358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"/>
                        <a:ext cx="9144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7015" name="Object 39"/>
          <p:cNvGraphicFramePr>
            <a:graphicFrameLocks noChangeAspect="1"/>
          </p:cNvGraphicFramePr>
          <p:nvPr/>
        </p:nvGraphicFramePr>
        <p:xfrm>
          <a:off x="1524000" y="1"/>
          <a:ext cx="9144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5" imgW="914400" imgH="358560" progId="Equation.DSMT4">
                  <p:embed/>
                </p:oleObj>
              </mc:Choice>
              <mc:Fallback>
                <p:oleObj name="Equation" r:id="rId5" imgW="914400" imgH="358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"/>
                        <a:ext cx="9144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7016" name="Group 40"/>
          <p:cNvGraphicFramePr>
            <a:graphicFrameLocks noGrp="1"/>
          </p:cNvGraphicFramePr>
          <p:nvPr/>
        </p:nvGraphicFramePr>
        <p:xfrm>
          <a:off x="2971800" y="2438400"/>
          <a:ext cx="2743200" cy="12192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193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67053" name="Text Box 77"/>
          <p:cNvSpPr txBox="1">
            <a:spLocks noChangeArrowheads="1"/>
          </p:cNvSpPr>
          <p:nvPr/>
        </p:nvSpPr>
        <p:spPr bwMode="auto">
          <a:xfrm>
            <a:off x="2574926" y="2466976"/>
            <a:ext cx="3206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b="1">
                <a:solidFill>
                  <a:srgbClr val="3366FF"/>
                </a:solidFill>
                <a:latin typeface="Courier New" charset="0"/>
              </a:rPr>
              <a:t>A</a:t>
            </a:r>
          </a:p>
          <a:p>
            <a:r>
              <a:rPr lang="en-US" altLang="x-none" b="1">
                <a:solidFill>
                  <a:srgbClr val="3366FF"/>
                </a:solidFill>
                <a:latin typeface="Courier New" charset="0"/>
              </a:rPr>
              <a:t>C</a:t>
            </a:r>
          </a:p>
          <a:p>
            <a:r>
              <a:rPr lang="en-US" altLang="x-none" b="1">
                <a:solidFill>
                  <a:srgbClr val="3366FF"/>
                </a:solidFill>
                <a:latin typeface="Courier New" charset="0"/>
              </a:rPr>
              <a:t>G</a:t>
            </a:r>
          </a:p>
          <a:p>
            <a:r>
              <a:rPr lang="en-US" altLang="x-none" b="1">
                <a:solidFill>
                  <a:srgbClr val="3366FF"/>
                </a:solidFill>
                <a:latin typeface="Courier New" charset="0"/>
              </a:rPr>
              <a:t>T</a:t>
            </a:r>
          </a:p>
        </p:txBody>
      </p:sp>
      <p:graphicFrame>
        <p:nvGraphicFramePr>
          <p:cNvPr id="767054" name="Group 78"/>
          <p:cNvGraphicFramePr>
            <a:graphicFrameLocks noGrp="1"/>
          </p:cNvGraphicFramePr>
          <p:nvPr/>
        </p:nvGraphicFramePr>
        <p:xfrm>
          <a:off x="6629400" y="2438400"/>
          <a:ext cx="2743200" cy="12192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.04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.88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.26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.59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.49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.09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.11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.13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.21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.07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.16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.80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.08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.51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.13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.18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.89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67091" name="Text Box 115"/>
          <p:cNvSpPr txBox="1">
            <a:spLocks noChangeArrowheads="1"/>
          </p:cNvSpPr>
          <p:nvPr/>
        </p:nvSpPr>
        <p:spPr bwMode="auto">
          <a:xfrm>
            <a:off x="6232526" y="2466976"/>
            <a:ext cx="3206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b="1">
                <a:solidFill>
                  <a:srgbClr val="3366FF"/>
                </a:solidFill>
                <a:latin typeface="Courier New" charset="0"/>
              </a:rPr>
              <a:t>A</a:t>
            </a:r>
          </a:p>
          <a:p>
            <a:r>
              <a:rPr lang="en-US" altLang="x-none" b="1">
                <a:solidFill>
                  <a:srgbClr val="3366FF"/>
                </a:solidFill>
                <a:latin typeface="Courier New" charset="0"/>
              </a:rPr>
              <a:t>C</a:t>
            </a:r>
          </a:p>
          <a:p>
            <a:r>
              <a:rPr lang="en-US" altLang="x-none" b="1">
                <a:solidFill>
                  <a:srgbClr val="3366FF"/>
                </a:solidFill>
                <a:latin typeface="Courier New" charset="0"/>
              </a:rPr>
              <a:t>G</a:t>
            </a:r>
          </a:p>
          <a:p>
            <a:r>
              <a:rPr lang="en-US" altLang="x-none" b="1">
                <a:solidFill>
                  <a:srgbClr val="3366FF"/>
                </a:solidFill>
                <a:latin typeface="Courier New" charset="0"/>
              </a:rPr>
              <a:t>T</a:t>
            </a:r>
          </a:p>
        </p:txBody>
      </p:sp>
      <p:sp>
        <p:nvSpPr>
          <p:cNvPr id="767092" name="Rectangle 1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x-none"/>
              <a:t>Weight Matrix Model (WMM)</a:t>
            </a:r>
            <a:endParaRPr lang="en-US" altLang="x-none"/>
          </a:p>
        </p:txBody>
      </p:sp>
      <p:sp>
        <p:nvSpPr>
          <p:cNvPr id="767131" name="Rectangle 15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AU" altLang="x-none" sz="2100" b="1"/>
              <a:t>Weight matrix model (WMM) = Stochastic consensus sequence</a:t>
            </a:r>
          </a:p>
          <a:p>
            <a:endParaRPr lang="en-AU" altLang="x-none" sz="2100" b="1"/>
          </a:p>
          <a:p>
            <a:endParaRPr lang="en-AU" altLang="x-none" b="1"/>
          </a:p>
          <a:p>
            <a:endParaRPr lang="en-AU" altLang="x-none" b="1"/>
          </a:p>
          <a:p>
            <a:endParaRPr lang="en-AU" altLang="x-none" b="1"/>
          </a:p>
          <a:p>
            <a:endParaRPr lang="en-US" altLang="x-none" sz="1200"/>
          </a:p>
          <a:p>
            <a:r>
              <a:rPr lang="en-US" altLang="x-none" sz="2000"/>
              <a:t>Weight matrices are also known as</a:t>
            </a:r>
          </a:p>
          <a:p>
            <a:pPr lvl="1"/>
            <a:r>
              <a:rPr lang="en-US" altLang="x-none" sz="1600"/>
              <a:t>Position-specific scoring matrices</a:t>
            </a:r>
          </a:p>
          <a:p>
            <a:pPr lvl="1"/>
            <a:r>
              <a:rPr lang="en-US" altLang="x-none" sz="1600"/>
              <a:t>Position-specific probability matrices</a:t>
            </a:r>
          </a:p>
          <a:p>
            <a:pPr lvl="1"/>
            <a:r>
              <a:rPr lang="en-US" altLang="x-none" sz="1600"/>
              <a:t>Position-specific weight matrices</a:t>
            </a:r>
          </a:p>
          <a:p>
            <a:endParaRPr lang="en-US" altLang="x-none" sz="1200"/>
          </a:p>
          <a:p>
            <a:r>
              <a:rPr lang="en-US" altLang="x-none" sz="2000"/>
              <a:t>A motif is </a:t>
            </a:r>
            <a:r>
              <a:rPr lang="en-US" altLang="x-none" sz="2000" i="1"/>
              <a:t>interesting</a:t>
            </a:r>
            <a:r>
              <a:rPr lang="en-US" altLang="x-none" sz="2000"/>
              <a:t> if it is very different from the background distribution</a:t>
            </a:r>
            <a:endParaRPr lang="en-US" altLang="x-none" sz="2000" b="1"/>
          </a:p>
        </p:txBody>
      </p:sp>
      <p:grpSp>
        <p:nvGrpSpPr>
          <p:cNvPr id="767136" name="Group 160"/>
          <p:cNvGrpSpPr>
            <a:grpSpLocks/>
          </p:cNvGrpSpPr>
          <p:nvPr/>
        </p:nvGrpSpPr>
        <p:grpSpPr bwMode="auto">
          <a:xfrm>
            <a:off x="6629402" y="2805113"/>
            <a:ext cx="4138613" cy="2212976"/>
            <a:chOff x="3216" y="1767"/>
            <a:chExt cx="2607" cy="1394"/>
          </a:xfrm>
        </p:grpSpPr>
        <p:sp>
          <p:nvSpPr>
            <p:cNvPr id="767132" name="AutoShape 156"/>
            <p:cNvSpPr>
              <a:spLocks noChangeArrowheads="1"/>
            </p:cNvSpPr>
            <p:nvPr/>
          </p:nvSpPr>
          <p:spPr bwMode="auto">
            <a:xfrm flipH="1">
              <a:off x="3216" y="2031"/>
              <a:ext cx="192" cy="1121"/>
            </a:xfrm>
            <a:custGeom>
              <a:avLst/>
              <a:gdLst>
                <a:gd name="G0" fmla="+- 10800 0 0"/>
                <a:gd name="G1" fmla="+- 18056 0 0"/>
                <a:gd name="G2" fmla="+- 10800 0 0"/>
                <a:gd name="G3" fmla="*/ 10800 1 2"/>
                <a:gd name="G4" fmla="+- G3 10800 0"/>
                <a:gd name="G5" fmla="+- 21600 10800 18056"/>
                <a:gd name="G6" fmla="+- 18056 10800 0"/>
                <a:gd name="G7" fmla="*/ G6 1 2"/>
                <a:gd name="G8" fmla="*/ 18056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056 1 2"/>
                <a:gd name="G15" fmla="+- G5 0 G4"/>
                <a:gd name="G16" fmla="+- G0 0 G4"/>
                <a:gd name="G17" fmla="*/ G2 G15 G16"/>
                <a:gd name="T0" fmla="*/ 16200 w 21600"/>
                <a:gd name="T1" fmla="*/ 0 h 21600"/>
                <a:gd name="T2" fmla="*/ 10800 w 21600"/>
                <a:gd name="T3" fmla="*/ 10800 h 21600"/>
                <a:gd name="T4" fmla="*/ 0 w 21600"/>
                <a:gd name="T5" fmla="*/ 19380 h 21600"/>
                <a:gd name="T6" fmla="*/ 9028 w 21600"/>
                <a:gd name="T7" fmla="*/ 21600 h 21600"/>
                <a:gd name="T8" fmla="*/ 18056 w 21600"/>
                <a:gd name="T9" fmla="*/ 17260 h 21600"/>
                <a:gd name="T10" fmla="*/ 21600 w 21600"/>
                <a:gd name="T11" fmla="*/ 1080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0"/>
                  </a:moveTo>
                  <a:lnTo>
                    <a:pt x="10800" y="10800"/>
                  </a:lnTo>
                  <a:lnTo>
                    <a:pt x="14344" y="10800"/>
                  </a:lnTo>
                  <a:lnTo>
                    <a:pt x="14344" y="17159"/>
                  </a:lnTo>
                  <a:lnTo>
                    <a:pt x="0" y="17159"/>
                  </a:lnTo>
                  <a:lnTo>
                    <a:pt x="0" y="21600"/>
                  </a:lnTo>
                  <a:lnTo>
                    <a:pt x="18056" y="21600"/>
                  </a:lnTo>
                  <a:lnTo>
                    <a:pt x="18056" y="108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67133" name="Text Box 157"/>
            <p:cNvSpPr txBox="1">
              <a:spLocks noChangeArrowheads="1"/>
            </p:cNvSpPr>
            <p:nvPr/>
          </p:nvSpPr>
          <p:spPr bwMode="auto">
            <a:xfrm>
              <a:off x="3216" y="2928"/>
              <a:ext cx="127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x-none" b="1">
                  <a:solidFill>
                    <a:schemeClr val="accent2"/>
                  </a:solidFill>
                </a:rPr>
                <a:t>more interesting</a:t>
              </a:r>
            </a:p>
          </p:txBody>
        </p:sp>
        <p:sp>
          <p:nvSpPr>
            <p:cNvPr id="767134" name="AutoShape 158"/>
            <p:cNvSpPr>
              <a:spLocks noChangeArrowheads="1"/>
            </p:cNvSpPr>
            <p:nvPr/>
          </p:nvSpPr>
          <p:spPr bwMode="auto">
            <a:xfrm flipH="1">
              <a:off x="4800" y="1767"/>
              <a:ext cx="192" cy="1121"/>
            </a:xfrm>
            <a:custGeom>
              <a:avLst/>
              <a:gdLst>
                <a:gd name="G0" fmla="+- 10800 0 0"/>
                <a:gd name="G1" fmla="+- 18056 0 0"/>
                <a:gd name="G2" fmla="+- 10800 0 0"/>
                <a:gd name="G3" fmla="*/ 10800 1 2"/>
                <a:gd name="G4" fmla="+- G3 10800 0"/>
                <a:gd name="G5" fmla="+- 21600 10800 18056"/>
                <a:gd name="G6" fmla="+- 18056 10800 0"/>
                <a:gd name="G7" fmla="*/ G6 1 2"/>
                <a:gd name="G8" fmla="*/ 18056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056 1 2"/>
                <a:gd name="G15" fmla="+- G5 0 G4"/>
                <a:gd name="G16" fmla="+- G0 0 G4"/>
                <a:gd name="G17" fmla="*/ G2 G15 G16"/>
                <a:gd name="T0" fmla="*/ 16200 w 21600"/>
                <a:gd name="T1" fmla="*/ 0 h 21600"/>
                <a:gd name="T2" fmla="*/ 10800 w 21600"/>
                <a:gd name="T3" fmla="*/ 10800 h 21600"/>
                <a:gd name="T4" fmla="*/ 0 w 21600"/>
                <a:gd name="T5" fmla="*/ 19380 h 21600"/>
                <a:gd name="T6" fmla="*/ 9028 w 21600"/>
                <a:gd name="T7" fmla="*/ 21600 h 21600"/>
                <a:gd name="T8" fmla="*/ 18056 w 21600"/>
                <a:gd name="T9" fmla="*/ 17260 h 21600"/>
                <a:gd name="T10" fmla="*/ 21600 w 21600"/>
                <a:gd name="T11" fmla="*/ 1080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0"/>
                  </a:moveTo>
                  <a:lnTo>
                    <a:pt x="10800" y="10800"/>
                  </a:lnTo>
                  <a:lnTo>
                    <a:pt x="14344" y="10800"/>
                  </a:lnTo>
                  <a:lnTo>
                    <a:pt x="14344" y="17159"/>
                  </a:lnTo>
                  <a:lnTo>
                    <a:pt x="0" y="17159"/>
                  </a:lnTo>
                  <a:lnTo>
                    <a:pt x="0" y="21600"/>
                  </a:lnTo>
                  <a:lnTo>
                    <a:pt x="18056" y="21600"/>
                  </a:lnTo>
                  <a:lnTo>
                    <a:pt x="18056" y="108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67135" name="Text Box 159"/>
            <p:cNvSpPr txBox="1">
              <a:spLocks noChangeArrowheads="1"/>
            </p:cNvSpPr>
            <p:nvPr/>
          </p:nvSpPr>
          <p:spPr bwMode="auto">
            <a:xfrm>
              <a:off x="4656" y="2592"/>
              <a:ext cx="11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x-none" b="1">
                  <a:solidFill>
                    <a:schemeClr val="accent2"/>
                  </a:solidFill>
                </a:rPr>
                <a:t>less interesting</a:t>
              </a:r>
            </a:p>
          </p:txBody>
        </p:sp>
      </p:grpSp>
      <p:sp>
        <p:nvSpPr>
          <p:cNvPr id="767012" name="Text Box 36"/>
          <p:cNvSpPr txBox="1">
            <a:spLocks noChangeArrowheads="1"/>
          </p:cNvSpPr>
          <p:nvPr/>
        </p:nvSpPr>
        <p:spPr bwMode="auto">
          <a:xfrm>
            <a:off x="2590800" y="3810001"/>
            <a:ext cx="6705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AU" altLang="x-none" sz="1200">
                <a:solidFill>
                  <a:srgbClr val="3366FF"/>
                </a:solidFill>
                <a:latin typeface="Courier" charset="0"/>
                <a:ea typeface="Arial" charset="0"/>
                <a:cs typeface="Arial" charset="0"/>
              </a:rPr>
              <a:t> </a:t>
            </a:r>
            <a:r>
              <a:rPr lang="en-AU" altLang="x-none" b="1">
                <a:solidFill>
                  <a:srgbClr val="3366FF"/>
                </a:solidFill>
                <a:ea typeface="Arial" charset="0"/>
                <a:cs typeface="Arial" charset="0"/>
              </a:rPr>
              <a:t>Counts from 242 known </a:t>
            </a:r>
            <a:r>
              <a:rPr lang="en-AU" altLang="x-none" b="1">
                <a:solidFill>
                  <a:srgbClr val="3366FF"/>
                </a:solidFill>
                <a:ea typeface="Arial" charset="0"/>
                <a:cs typeface="Arial" charset="0"/>
                <a:sym typeface="Symbol" charset="2"/>
              </a:rPr>
              <a:t></a:t>
            </a:r>
            <a:r>
              <a:rPr lang="en-AU" altLang="x-none" b="1" baseline="30000">
                <a:solidFill>
                  <a:srgbClr val="3366FF"/>
                </a:solidFill>
                <a:ea typeface="Arial" charset="0"/>
                <a:cs typeface="Arial" charset="0"/>
                <a:sym typeface="Symbol" charset="2"/>
              </a:rPr>
              <a:t>70 </a:t>
            </a:r>
            <a:r>
              <a:rPr lang="en-AU" altLang="x-none" b="1">
                <a:solidFill>
                  <a:srgbClr val="3366FF"/>
                </a:solidFill>
                <a:ea typeface="Arial" charset="0"/>
                <a:cs typeface="Arial" charset="0"/>
              </a:rPr>
              <a:t>sites                Relative frequencies: </a:t>
            </a:r>
            <a:r>
              <a:rPr lang="en-AU" altLang="x-none" b="1" i="1">
                <a:solidFill>
                  <a:srgbClr val="3366FF"/>
                </a:solidFill>
                <a:latin typeface="Symbol" charset="2"/>
                <a:ea typeface="Arial" charset="0"/>
                <a:cs typeface="Arial" charset="0"/>
              </a:rPr>
              <a:t>q</a:t>
            </a:r>
            <a:r>
              <a:rPr lang="en-AU" altLang="x-none" b="1" i="1" baseline="-25000">
                <a:solidFill>
                  <a:srgbClr val="3366FF"/>
                </a:solidFill>
                <a:latin typeface="Comic Sans MS" charset="0"/>
                <a:ea typeface="Arial" charset="0"/>
                <a:cs typeface="Arial" charset="0"/>
              </a:rPr>
              <a:t>li</a:t>
            </a:r>
          </a:p>
        </p:txBody>
      </p:sp>
    </p:spTree>
    <p:extLst>
      <p:ext uri="{BB962C8B-B14F-4D97-AF65-F5344CB8AC3E}">
        <p14:creationId xmlns:p14="http://schemas.microsoft.com/office/powerpoint/2010/main" val="63688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292" y="-53383"/>
            <a:ext cx="10515600" cy="1325563"/>
          </a:xfrm>
        </p:spPr>
        <p:txBody>
          <a:bodyPr/>
          <a:lstStyle/>
          <a:p>
            <a:r>
              <a:rPr lang="en-US" altLang="x-none"/>
              <a:t>Relative entropy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8799"/>
            <a:ext cx="8229600" cy="4411663"/>
          </a:xfrm>
        </p:spPr>
        <p:txBody>
          <a:bodyPr/>
          <a:lstStyle/>
          <a:p>
            <a:r>
              <a:rPr lang="en-US" altLang="x-none"/>
              <a:t>A motif is </a:t>
            </a:r>
            <a:r>
              <a:rPr lang="en-US" altLang="x-none" i="1"/>
              <a:t>interesting</a:t>
            </a:r>
            <a:r>
              <a:rPr lang="en-US" altLang="x-none"/>
              <a:t> if it is very different from the background distribution</a:t>
            </a:r>
          </a:p>
          <a:p>
            <a:r>
              <a:rPr lang="en-US" altLang="x-none" dirty="0"/>
              <a:t>Use relative entropy:</a:t>
            </a:r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/>
              <a:t>Relative entropy is sometimes called </a:t>
            </a:r>
          </a:p>
          <a:p>
            <a:pPr lvl="1">
              <a:buFont typeface="Wingdings" charset="2"/>
              <a:buNone/>
            </a:pPr>
            <a:r>
              <a:rPr lang="en-US" altLang="x-none" dirty="0"/>
              <a:t>	information content</a:t>
            </a:r>
          </a:p>
          <a:p>
            <a:pPr lvl="1">
              <a:buFont typeface="Wingdings" charset="2"/>
              <a:buNone/>
            </a:pPr>
            <a:endParaRPr lang="en-US" altLang="x-none" dirty="0"/>
          </a:p>
        </p:txBody>
      </p:sp>
      <p:sp>
        <p:nvSpPr>
          <p:cNvPr id="681989" name="Text Box 5"/>
          <p:cNvSpPr txBox="1">
            <a:spLocks noChangeArrowheads="1"/>
          </p:cNvSpPr>
          <p:nvPr/>
        </p:nvSpPr>
        <p:spPr bwMode="auto">
          <a:xfrm>
            <a:off x="1851026" y="3762376"/>
            <a:ext cx="57101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AU" altLang="x-none" b="1" i="1">
                <a:solidFill>
                  <a:srgbClr val="3366FF"/>
                </a:solidFill>
                <a:latin typeface="Symbol" charset="2"/>
                <a:ea typeface="Arial" charset="0"/>
                <a:cs typeface="Arial" charset="0"/>
              </a:rPr>
              <a:t>q</a:t>
            </a:r>
            <a:r>
              <a:rPr lang="en-AU" altLang="x-none" b="1" i="1" baseline="-25000">
                <a:solidFill>
                  <a:srgbClr val="3366FF"/>
                </a:solidFill>
                <a:latin typeface="Comic Sans MS" charset="0"/>
                <a:ea typeface="Arial" charset="0"/>
                <a:cs typeface="Arial" charset="0"/>
              </a:rPr>
              <a:t>li </a:t>
            </a:r>
            <a:r>
              <a:rPr lang="en-US" altLang="x-none">
                <a:solidFill>
                  <a:srgbClr val="3366FF"/>
                </a:solidFill>
              </a:rPr>
              <a:t>= probability of </a:t>
            </a:r>
            <a:r>
              <a:rPr lang="en-US" altLang="x-none" i="1">
                <a:solidFill>
                  <a:srgbClr val="3366FF"/>
                </a:solidFill>
                <a:sym typeface="Symbol" charset="2"/>
              </a:rPr>
              <a:t>i</a:t>
            </a:r>
            <a:r>
              <a:rPr lang="en-US" altLang="x-none">
                <a:solidFill>
                  <a:srgbClr val="3366FF"/>
                </a:solidFill>
              </a:rPr>
              <a:t> in matrix position </a:t>
            </a:r>
            <a:r>
              <a:rPr lang="en-US" altLang="x-none" i="1">
                <a:solidFill>
                  <a:srgbClr val="3366FF"/>
                </a:solidFill>
              </a:rPr>
              <a:t>l</a:t>
            </a:r>
            <a:endParaRPr lang="en-US" altLang="x-none">
              <a:solidFill>
                <a:srgbClr val="3366FF"/>
              </a:solidFill>
            </a:endParaRPr>
          </a:p>
          <a:p>
            <a:r>
              <a:rPr lang="en-AU" altLang="x-none" b="1" i="1">
                <a:solidFill>
                  <a:srgbClr val="3366FF"/>
                </a:solidFill>
                <a:latin typeface="Symbol" charset="2"/>
                <a:ea typeface="Arial" charset="0"/>
                <a:cs typeface="Arial" charset="0"/>
              </a:rPr>
              <a:t>q</a:t>
            </a:r>
            <a:r>
              <a:rPr lang="en-AU" altLang="x-none" b="1" i="1" baseline="-25000">
                <a:solidFill>
                  <a:srgbClr val="3366FF"/>
                </a:solidFill>
                <a:latin typeface="Comic Sans MS" charset="0"/>
                <a:ea typeface="Arial" charset="0"/>
                <a:cs typeface="Arial" charset="0"/>
              </a:rPr>
              <a:t>0i </a:t>
            </a:r>
            <a:r>
              <a:rPr lang="en-US" altLang="x-none">
                <a:solidFill>
                  <a:srgbClr val="3366FF"/>
                </a:solidFill>
              </a:rPr>
              <a:t>= background frequency (in non-motif sequence)</a:t>
            </a:r>
          </a:p>
        </p:txBody>
      </p:sp>
      <p:graphicFrame>
        <p:nvGraphicFramePr>
          <p:cNvPr id="681992" name="Object 8"/>
          <p:cNvGraphicFramePr>
            <a:graphicFrameLocks noChangeAspect="1"/>
          </p:cNvGraphicFramePr>
          <p:nvPr/>
        </p:nvGraphicFramePr>
        <p:xfrm>
          <a:off x="2362200" y="2835276"/>
          <a:ext cx="25336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3" imgW="1485720" imgH="482400" progId="Equation.3">
                  <p:embed/>
                </p:oleObj>
              </mc:Choice>
              <mc:Fallback>
                <p:oleObj name="Equation" r:id="rId3" imgW="1485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835276"/>
                        <a:ext cx="253365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81993" name="Picture 9" descr="motif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950" y="2140410"/>
            <a:ext cx="378618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2028" name="Text Box 44"/>
          <p:cNvSpPr txBox="1">
            <a:spLocks noChangeArrowheads="1"/>
          </p:cNvSpPr>
          <p:nvPr/>
        </p:nvSpPr>
        <p:spPr bwMode="auto">
          <a:xfrm>
            <a:off x="4343400" y="6324601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AU" altLang="x-none" sz="1000" b="1">
                <a:solidFill>
                  <a:srgbClr val="3366FF"/>
                </a:solidFill>
                <a:ea typeface="Arial" charset="0"/>
                <a:cs typeface="Arial" charset="0"/>
              </a:rPr>
              <a:t>Informativeness: 2-</a:t>
            </a:r>
            <a:r>
              <a:rPr lang="en-AU" altLang="x-none" sz="1000" b="1">
                <a:solidFill>
                  <a:srgbClr val="3366FF"/>
                </a:solidFill>
                <a:latin typeface="Symbol" charset="2"/>
                <a:ea typeface="Arial" charset="0"/>
                <a:cs typeface="Arial" charset="0"/>
              </a:rPr>
              <a:t>S</a:t>
            </a:r>
            <a:r>
              <a:rPr lang="en-AU" altLang="x-none" sz="1000" b="1" baseline="-25000">
                <a:solidFill>
                  <a:srgbClr val="3366FF"/>
                </a:solidFill>
                <a:ea typeface="Arial" charset="0"/>
                <a:cs typeface="Arial" charset="0"/>
              </a:rPr>
              <a:t>i</a:t>
            </a:r>
            <a:r>
              <a:rPr lang="en-AU" altLang="x-none" sz="1000" b="1" i="1">
                <a:solidFill>
                  <a:srgbClr val="3366FF"/>
                </a:solidFill>
                <a:latin typeface="Symbol" charset="2"/>
              </a:rPr>
              <a:t>q</a:t>
            </a:r>
            <a:r>
              <a:rPr lang="en-AU" altLang="x-none" sz="1000" b="1" i="1" baseline="-25000">
                <a:solidFill>
                  <a:srgbClr val="3366FF"/>
                </a:solidFill>
              </a:rPr>
              <a:t>li</a:t>
            </a:r>
            <a:r>
              <a:rPr lang="en-AU" altLang="x-none" sz="1000" b="1">
                <a:solidFill>
                  <a:srgbClr val="3366FF"/>
                </a:solidFill>
                <a:ea typeface="Arial" charset="0"/>
                <a:cs typeface="Arial" charset="0"/>
              </a:rPr>
              <a:t> log</a:t>
            </a:r>
            <a:r>
              <a:rPr lang="en-AU" altLang="x-none" sz="1000" b="1" baseline="-25000">
                <a:solidFill>
                  <a:srgbClr val="3366FF"/>
                </a:solidFill>
                <a:ea typeface="Arial" charset="0"/>
                <a:cs typeface="Arial" charset="0"/>
              </a:rPr>
              <a:t>2</a:t>
            </a:r>
            <a:r>
              <a:rPr lang="en-AU" altLang="x-none" sz="1000" b="1" i="1">
                <a:solidFill>
                  <a:srgbClr val="3366FF"/>
                </a:solidFill>
                <a:latin typeface="Symbol" charset="2"/>
              </a:rPr>
              <a:t>q</a:t>
            </a:r>
            <a:r>
              <a:rPr lang="en-AU" altLang="x-none" sz="1000" b="1" i="1" baseline="-25000">
                <a:solidFill>
                  <a:srgbClr val="3366FF"/>
                </a:solidFill>
              </a:rPr>
              <a:t>li</a:t>
            </a:r>
            <a:r>
              <a:rPr lang="en-AU" altLang="x-none" sz="1000" b="1">
                <a:solidFill>
                  <a:srgbClr val="3366FF"/>
                </a:solidFill>
                <a:ea typeface="Arial" charset="0"/>
                <a:cs typeface="Arial" charset="0"/>
              </a:rPr>
              <a:t>/</a:t>
            </a:r>
            <a:r>
              <a:rPr lang="en-AU" altLang="x-none" sz="1000" b="1" i="1">
                <a:solidFill>
                  <a:srgbClr val="3366FF"/>
                </a:solidFill>
                <a:latin typeface="Symbol" charset="2"/>
              </a:rPr>
              <a:t>q</a:t>
            </a:r>
            <a:r>
              <a:rPr lang="en-AU" altLang="x-none" sz="1000" b="1" i="1" baseline="-25000">
                <a:solidFill>
                  <a:srgbClr val="3366FF"/>
                </a:solidFill>
              </a:rPr>
              <a:t>0i</a:t>
            </a:r>
            <a:r>
              <a:rPr lang="en-AU" altLang="x-none" sz="1000" b="1">
                <a:solidFill>
                  <a:srgbClr val="3366FF"/>
                </a:solidFill>
                <a:ea typeface="Arial" charset="0"/>
                <a:cs typeface="Arial" charset="0"/>
              </a:rPr>
              <a:t>  </a:t>
            </a:r>
          </a:p>
        </p:txBody>
      </p:sp>
      <p:sp>
        <p:nvSpPr>
          <p:cNvPr id="682066" name="Text Box 82"/>
          <p:cNvSpPr txBox="1">
            <a:spLocks noChangeArrowheads="1"/>
          </p:cNvSpPr>
          <p:nvPr/>
        </p:nvSpPr>
        <p:spPr bwMode="auto">
          <a:xfrm>
            <a:off x="1690688" y="5534026"/>
            <a:ext cx="29206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1400" b="1">
                <a:solidFill>
                  <a:srgbClr val="3366FF"/>
                </a:solidFill>
                <a:latin typeface="Courier New" charset="0"/>
              </a:rPr>
              <a:t>A</a:t>
            </a:r>
          </a:p>
          <a:p>
            <a:r>
              <a:rPr lang="en-US" altLang="x-none" sz="1400" b="1">
                <a:solidFill>
                  <a:srgbClr val="3366FF"/>
                </a:solidFill>
                <a:latin typeface="Courier New" charset="0"/>
              </a:rPr>
              <a:t>C</a:t>
            </a:r>
          </a:p>
          <a:p>
            <a:r>
              <a:rPr lang="en-US" altLang="x-none" sz="1400" b="1">
                <a:solidFill>
                  <a:srgbClr val="3366FF"/>
                </a:solidFill>
                <a:latin typeface="Courier New" charset="0"/>
              </a:rPr>
              <a:t>G</a:t>
            </a:r>
          </a:p>
          <a:p>
            <a:r>
              <a:rPr lang="en-US" altLang="x-none" sz="1400" b="1">
                <a:solidFill>
                  <a:srgbClr val="3366FF"/>
                </a:solidFill>
                <a:latin typeface="Courier New" charset="0"/>
              </a:rPr>
              <a:t>T</a:t>
            </a:r>
          </a:p>
        </p:txBody>
      </p:sp>
      <p:graphicFrame>
        <p:nvGraphicFramePr>
          <p:cNvPr id="682108" name="Group 124"/>
          <p:cNvGraphicFramePr>
            <a:graphicFrameLocks noGrp="1"/>
          </p:cNvGraphicFramePr>
          <p:nvPr/>
        </p:nvGraphicFramePr>
        <p:xfrm>
          <a:off x="1981200" y="5562600"/>
          <a:ext cx="2133600" cy="91440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.04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.88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.26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.59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.49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.09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.11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.13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.21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.07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.16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.80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.08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.51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.13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.18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000">
                          <a:solidFill>
                            <a:srgbClr val="333399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1600">
                          <a:solidFill>
                            <a:srgbClr val="3366FF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1500">
                          <a:solidFill>
                            <a:srgbClr val="669900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 sz="1200">
                          <a:solidFill>
                            <a:srgbClr val="3333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.89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82110" name="Group 126"/>
          <p:cNvGrpSpPr>
            <a:grpSpLocks/>
          </p:cNvGrpSpPr>
          <p:nvPr/>
        </p:nvGrpSpPr>
        <p:grpSpPr bwMode="auto">
          <a:xfrm>
            <a:off x="4419600" y="5575300"/>
            <a:ext cx="1905000" cy="749300"/>
            <a:chOff x="3552" y="2736"/>
            <a:chExt cx="1464" cy="815"/>
          </a:xfrm>
        </p:grpSpPr>
        <p:grpSp>
          <p:nvGrpSpPr>
            <p:cNvPr id="682111" name="Group 127"/>
            <p:cNvGrpSpPr>
              <a:grpSpLocks/>
            </p:cNvGrpSpPr>
            <p:nvPr/>
          </p:nvGrpSpPr>
          <p:grpSpPr bwMode="auto">
            <a:xfrm>
              <a:off x="3552" y="2736"/>
              <a:ext cx="48" cy="768"/>
              <a:chOff x="3216" y="2736"/>
              <a:chExt cx="96" cy="768"/>
            </a:xfrm>
          </p:grpSpPr>
          <p:sp>
            <p:nvSpPr>
              <p:cNvPr id="682112" name="Line 128"/>
              <p:cNvSpPr>
                <a:spLocks noChangeShapeType="1"/>
              </p:cNvSpPr>
              <p:nvPr/>
            </p:nvSpPr>
            <p:spPr bwMode="auto">
              <a:xfrm>
                <a:off x="3312" y="2736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82113" name="Line 129"/>
              <p:cNvSpPr>
                <a:spLocks noChangeShapeType="1"/>
              </p:cNvSpPr>
              <p:nvPr/>
            </p:nvSpPr>
            <p:spPr bwMode="auto">
              <a:xfrm>
                <a:off x="3216" y="336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82114" name="Line 130"/>
              <p:cNvSpPr>
                <a:spLocks noChangeShapeType="1"/>
              </p:cNvSpPr>
              <p:nvPr/>
            </p:nvSpPr>
            <p:spPr bwMode="auto">
              <a:xfrm>
                <a:off x="3216" y="31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82115" name="Line 131"/>
              <p:cNvSpPr>
                <a:spLocks noChangeShapeType="1"/>
              </p:cNvSpPr>
              <p:nvPr/>
            </p:nvSpPr>
            <p:spPr bwMode="auto">
              <a:xfrm>
                <a:off x="3216" y="294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82116" name="Line 132"/>
              <p:cNvSpPr>
                <a:spLocks noChangeShapeType="1"/>
              </p:cNvSpPr>
              <p:nvPr/>
            </p:nvSpPr>
            <p:spPr bwMode="auto">
              <a:xfrm>
                <a:off x="3216" y="273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682117" name="Line 133"/>
            <p:cNvSpPr>
              <a:spLocks noChangeShapeType="1"/>
            </p:cNvSpPr>
            <p:nvPr/>
          </p:nvSpPr>
          <p:spPr bwMode="auto">
            <a:xfrm rot="5400000" flipH="1">
              <a:off x="4695" y="3527"/>
              <a:ext cx="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2118" name="Line 134"/>
            <p:cNvSpPr>
              <a:spLocks noChangeShapeType="1"/>
            </p:cNvSpPr>
            <p:nvPr/>
          </p:nvSpPr>
          <p:spPr bwMode="auto">
            <a:xfrm rot="5400000" flipH="1">
              <a:off x="4159" y="2945"/>
              <a:ext cx="0" cy="11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2119" name="Line 135"/>
            <p:cNvSpPr>
              <a:spLocks noChangeShapeType="1"/>
            </p:cNvSpPr>
            <p:nvPr/>
          </p:nvSpPr>
          <p:spPr bwMode="auto">
            <a:xfrm rot="5400000" flipH="1">
              <a:off x="3787" y="3527"/>
              <a:ext cx="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2120" name="Line 136"/>
            <p:cNvSpPr>
              <a:spLocks noChangeShapeType="1"/>
            </p:cNvSpPr>
            <p:nvPr/>
          </p:nvSpPr>
          <p:spPr bwMode="auto">
            <a:xfrm rot="5400000" flipH="1">
              <a:off x="4089" y="3527"/>
              <a:ext cx="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2121" name="Line 137"/>
            <p:cNvSpPr>
              <a:spLocks noChangeShapeType="1"/>
            </p:cNvSpPr>
            <p:nvPr/>
          </p:nvSpPr>
          <p:spPr bwMode="auto">
            <a:xfrm rot="5400000" flipH="1">
              <a:off x="4392" y="3527"/>
              <a:ext cx="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2122" name="Line 138"/>
            <p:cNvSpPr>
              <a:spLocks noChangeShapeType="1"/>
            </p:cNvSpPr>
            <p:nvPr/>
          </p:nvSpPr>
          <p:spPr bwMode="auto">
            <a:xfrm rot="-5400000" flipH="1" flipV="1">
              <a:off x="4855" y="3369"/>
              <a:ext cx="1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2123" name="Line 139"/>
            <p:cNvSpPr>
              <a:spLocks noChangeShapeType="1"/>
            </p:cNvSpPr>
            <p:nvPr/>
          </p:nvSpPr>
          <p:spPr bwMode="auto">
            <a:xfrm rot="5400000" flipH="1">
              <a:off x="4976" y="3528"/>
              <a:ext cx="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2124" name="Line 140"/>
            <p:cNvSpPr>
              <a:spLocks noChangeShapeType="1"/>
            </p:cNvSpPr>
            <p:nvPr/>
          </p:nvSpPr>
          <p:spPr bwMode="auto">
            <a:xfrm flipV="1">
              <a:off x="3600" y="3024"/>
              <a:ext cx="192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2125" name="Line 141"/>
            <p:cNvSpPr>
              <a:spLocks noChangeShapeType="1"/>
            </p:cNvSpPr>
            <p:nvPr/>
          </p:nvSpPr>
          <p:spPr bwMode="auto">
            <a:xfrm>
              <a:off x="3792" y="3024"/>
              <a:ext cx="33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2126" name="Line 142"/>
            <p:cNvSpPr>
              <a:spLocks noChangeShapeType="1"/>
            </p:cNvSpPr>
            <p:nvPr/>
          </p:nvSpPr>
          <p:spPr bwMode="auto">
            <a:xfrm flipV="1">
              <a:off x="4128" y="3360"/>
              <a:ext cx="28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2127" name="Line 143"/>
            <p:cNvSpPr>
              <a:spLocks noChangeShapeType="1"/>
            </p:cNvSpPr>
            <p:nvPr/>
          </p:nvSpPr>
          <p:spPr bwMode="auto">
            <a:xfrm>
              <a:off x="4416" y="3360"/>
              <a:ext cx="28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2128" name="Line 144"/>
            <p:cNvSpPr>
              <a:spLocks noChangeShapeType="1"/>
            </p:cNvSpPr>
            <p:nvPr/>
          </p:nvSpPr>
          <p:spPr bwMode="auto">
            <a:xfrm flipV="1">
              <a:off x="4704" y="2880"/>
              <a:ext cx="28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2129" name="Oval 145"/>
            <p:cNvSpPr>
              <a:spLocks noChangeArrowheads="1"/>
            </p:cNvSpPr>
            <p:nvPr/>
          </p:nvSpPr>
          <p:spPr bwMode="auto">
            <a:xfrm>
              <a:off x="3576" y="314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2130" name="Oval 146"/>
            <p:cNvSpPr>
              <a:spLocks noChangeArrowheads="1"/>
            </p:cNvSpPr>
            <p:nvPr/>
          </p:nvSpPr>
          <p:spPr bwMode="auto">
            <a:xfrm>
              <a:off x="3768" y="300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2131" name="Oval 147"/>
            <p:cNvSpPr>
              <a:spLocks noChangeArrowheads="1"/>
            </p:cNvSpPr>
            <p:nvPr/>
          </p:nvSpPr>
          <p:spPr bwMode="auto">
            <a:xfrm>
              <a:off x="4104" y="343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2132" name="Oval 148"/>
            <p:cNvSpPr>
              <a:spLocks noChangeArrowheads="1"/>
            </p:cNvSpPr>
            <p:nvPr/>
          </p:nvSpPr>
          <p:spPr bwMode="auto">
            <a:xfrm>
              <a:off x="4392" y="333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2133" name="Oval 149"/>
            <p:cNvSpPr>
              <a:spLocks noChangeArrowheads="1"/>
            </p:cNvSpPr>
            <p:nvPr/>
          </p:nvSpPr>
          <p:spPr bwMode="auto">
            <a:xfrm>
              <a:off x="4680" y="338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2134" name="Oval 150"/>
            <p:cNvSpPr>
              <a:spLocks noChangeArrowheads="1"/>
            </p:cNvSpPr>
            <p:nvPr/>
          </p:nvSpPr>
          <p:spPr bwMode="auto">
            <a:xfrm>
              <a:off x="4968" y="285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450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9029" name="Picture 5" descr="seq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138" y="1643064"/>
            <a:ext cx="3116262" cy="401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9030" name="Rectangle 6"/>
          <p:cNvSpPr>
            <a:spLocks noChangeArrowheads="1"/>
          </p:cNvSpPr>
          <p:nvPr/>
        </p:nvSpPr>
        <p:spPr bwMode="auto">
          <a:xfrm>
            <a:off x="2286000" y="4953001"/>
            <a:ext cx="7670800" cy="1539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3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200">
                <a:solidFill>
                  <a:srgbClr val="333399"/>
                </a:solidFill>
                <a:latin typeface="Arial" charset="0"/>
              </a:defRPr>
            </a:lvl1pPr>
            <a:lvl2pPr marL="692150" indent="-347663">
              <a:spcBef>
                <a:spcPct val="3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>
                <a:solidFill>
                  <a:srgbClr val="3366FF"/>
                </a:solidFill>
                <a:latin typeface="Arial" charset="0"/>
              </a:defRPr>
            </a:lvl2pPr>
            <a:lvl3pPr marL="987425" indent="-293688">
              <a:spcBef>
                <a:spcPct val="3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1700">
                <a:solidFill>
                  <a:srgbClr val="669900"/>
                </a:solidFill>
                <a:latin typeface="Arial" charset="0"/>
              </a:defRPr>
            </a:lvl3pPr>
            <a:lvl4pPr marL="1281113" indent="-292100">
              <a:spcBef>
                <a:spcPct val="3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1400">
                <a:solidFill>
                  <a:srgbClr val="333399"/>
                </a:solidFill>
                <a:latin typeface="Arial" charset="0"/>
              </a:defRPr>
            </a:lvl4pPr>
            <a:lvl5pPr marL="1598613" indent="-315913">
              <a:spcBef>
                <a:spcPct val="3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1400">
                <a:solidFill>
                  <a:srgbClr val="333399"/>
                </a:solidFill>
                <a:latin typeface="Arial" charset="0"/>
              </a:defRPr>
            </a:lvl5pPr>
            <a:lvl6pPr marL="2055813" indent="-315913" fontAlgn="base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400">
                <a:solidFill>
                  <a:srgbClr val="333399"/>
                </a:solidFill>
                <a:latin typeface="Arial" charset="0"/>
              </a:defRPr>
            </a:lvl6pPr>
            <a:lvl7pPr marL="2513013" indent="-315913" fontAlgn="base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400">
                <a:solidFill>
                  <a:srgbClr val="333399"/>
                </a:solidFill>
                <a:latin typeface="Arial" charset="0"/>
              </a:defRPr>
            </a:lvl7pPr>
            <a:lvl8pPr marL="2970213" indent="-315913" fontAlgn="base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400">
                <a:solidFill>
                  <a:srgbClr val="333399"/>
                </a:solidFill>
                <a:latin typeface="Arial" charset="0"/>
              </a:defRPr>
            </a:lvl8pPr>
            <a:lvl9pPr marL="3427413" indent="-315913" fontAlgn="base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400">
                <a:solidFill>
                  <a:srgbClr val="333399"/>
                </a:solidFill>
                <a:latin typeface="Arial" charset="0"/>
              </a:defRPr>
            </a:lvl9pPr>
          </a:lstStyle>
          <a:p>
            <a:pPr>
              <a:lnSpc>
                <a:spcPct val="30000"/>
              </a:lnSpc>
              <a:spcBef>
                <a:spcPct val="0"/>
              </a:spcBef>
            </a:pPr>
            <a:endParaRPr lang="en-US" altLang="x-none" sz="1500"/>
          </a:p>
          <a:p>
            <a:pPr>
              <a:lnSpc>
                <a:spcPct val="90000"/>
              </a:lnSpc>
            </a:pPr>
            <a:r>
              <a:rPr lang="en-US" altLang="x-none" sz="1900"/>
              <a:t>Information at pos’n </a:t>
            </a:r>
            <a:r>
              <a:rPr lang="en-US" altLang="x-none" sz="1900" i="1">
                <a:latin typeface="Comic Sans MS" charset="0"/>
              </a:rPr>
              <a:t>l</a:t>
            </a:r>
            <a:r>
              <a:rPr lang="en-US" altLang="x-none" sz="1900"/>
              <a:t>, H(</a:t>
            </a:r>
            <a:r>
              <a:rPr lang="en-US" altLang="x-none" sz="1900" i="1">
                <a:latin typeface="Comic Sans MS" charset="0"/>
              </a:rPr>
              <a:t>l</a:t>
            </a:r>
            <a:r>
              <a:rPr lang="en-US" altLang="x-none" sz="1900"/>
              <a:t>) = – </a:t>
            </a:r>
            <a:r>
              <a:rPr lang="en-US" altLang="x-none" sz="1900">
                <a:sym typeface="Symbol" charset="2"/>
              </a:rPr>
              <a:t></a:t>
            </a:r>
            <a:r>
              <a:rPr lang="en-US" altLang="x-none" sz="1900" baseline="-25000">
                <a:sym typeface="Symbol" charset="2"/>
              </a:rPr>
              <a:t>{letter i}</a:t>
            </a:r>
            <a:r>
              <a:rPr lang="en-US" altLang="x-none" sz="1900">
                <a:sym typeface="Symbol" charset="2"/>
              </a:rPr>
              <a:t> </a:t>
            </a:r>
            <a:r>
              <a:rPr lang="en-US" altLang="x-none" sz="1900" i="1">
                <a:latin typeface="Symbol" charset="2"/>
                <a:sym typeface="Symbol" charset="2"/>
              </a:rPr>
              <a:t>q</a:t>
            </a:r>
            <a:r>
              <a:rPr lang="en-US" altLang="x-none" sz="1900" i="1" baseline="-25000">
                <a:latin typeface="Comic Sans MS" charset="0"/>
                <a:sym typeface="Symbol" charset="2"/>
              </a:rPr>
              <a:t>li</a:t>
            </a:r>
            <a:r>
              <a:rPr lang="en-US" altLang="x-none" sz="1900">
                <a:sym typeface="Symbol" charset="2"/>
              </a:rPr>
              <a:t> log</a:t>
            </a:r>
            <a:r>
              <a:rPr lang="en-US" altLang="x-none" sz="1900" baseline="-25000">
                <a:sym typeface="Symbol" charset="2"/>
              </a:rPr>
              <a:t>2 </a:t>
            </a:r>
            <a:r>
              <a:rPr lang="en-US" altLang="x-none" sz="1900" i="1">
                <a:latin typeface="Symbol" charset="2"/>
                <a:sym typeface="Symbol" charset="2"/>
              </a:rPr>
              <a:t>q</a:t>
            </a:r>
            <a:r>
              <a:rPr lang="en-US" altLang="x-none" sz="1900" i="1" baseline="-25000">
                <a:latin typeface="Comic Sans MS" charset="0"/>
                <a:sym typeface="Symbol" charset="2"/>
              </a:rPr>
              <a:t>li</a:t>
            </a:r>
            <a:r>
              <a:rPr lang="en-US" altLang="x-none" sz="1900">
                <a:sym typeface="Symbol" charset="2"/>
              </a:rPr>
              <a:t> </a:t>
            </a:r>
            <a:endParaRPr lang="en-US" altLang="x-none" sz="1900"/>
          </a:p>
          <a:p>
            <a:pPr>
              <a:lnSpc>
                <a:spcPct val="90000"/>
              </a:lnSpc>
            </a:pPr>
            <a:r>
              <a:rPr lang="en-US" altLang="x-none" sz="1900"/>
              <a:t>Height of x at pos’n </a:t>
            </a:r>
            <a:r>
              <a:rPr lang="en-US" altLang="x-none" sz="1900" i="1">
                <a:latin typeface="Comic Sans MS" charset="0"/>
              </a:rPr>
              <a:t>l</a:t>
            </a:r>
            <a:r>
              <a:rPr lang="en-US" altLang="x-none" sz="1900"/>
              <a:t>, L(</a:t>
            </a:r>
            <a:r>
              <a:rPr lang="en-US" altLang="x-none" sz="1900" i="1">
                <a:latin typeface="Comic Sans MS" charset="0"/>
              </a:rPr>
              <a:t>l,i</a:t>
            </a:r>
            <a:r>
              <a:rPr lang="en-US" altLang="x-none" sz="1900"/>
              <a:t>) = </a:t>
            </a:r>
            <a:r>
              <a:rPr lang="en-US" altLang="x-none" sz="1900" i="1">
                <a:latin typeface="Symbol" charset="2"/>
                <a:sym typeface="Symbol" charset="2"/>
              </a:rPr>
              <a:t>q</a:t>
            </a:r>
            <a:r>
              <a:rPr lang="en-US" altLang="x-none" sz="1900" i="1" baseline="-25000">
                <a:latin typeface="Comic Sans MS" charset="0"/>
                <a:sym typeface="Symbol" charset="2"/>
              </a:rPr>
              <a:t>li</a:t>
            </a:r>
            <a:r>
              <a:rPr lang="en-US" altLang="x-none" sz="1900">
                <a:sym typeface="Symbol" charset="2"/>
              </a:rPr>
              <a:t> </a:t>
            </a:r>
            <a:r>
              <a:rPr lang="en-US" altLang="x-none" sz="1900"/>
              <a:t>(2 – H(</a:t>
            </a:r>
            <a:r>
              <a:rPr lang="en-US" altLang="x-none" sz="1900" i="1">
                <a:latin typeface="Comic Sans MS" charset="0"/>
              </a:rPr>
              <a:t>l</a:t>
            </a:r>
            <a:r>
              <a:rPr lang="en-US" altLang="x-none" sz="1900"/>
              <a:t>))</a:t>
            </a:r>
          </a:p>
          <a:p>
            <a:pPr lvl="1">
              <a:lnSpc>
                <a:spcPct val="90000"/>
              </a:lnSpc>
            </a:pPr>
            <a:r>
              <a:rPr lang="en-US" altLang="x-none">
                <a:solidFill>
                  <a:srgbClr val="333399"/>
                </a:solidFill>
              </a:rPr>
              <a:t>Examples: </a:t>
            </a:r>
          </a:p>
          <a:p>
            <a:pPr lvl="2">
              <a:lnSpc>
                <a:spcPct val="90000"/>
              </a:lnSpc>
            </a:pPr>
            <a:r>
              <a:rPr lang="en-US" altLang="x-none" sz="1400" i="1">
                <a:solidFill>
                  <a:srgbClr val="333399"/>
                </a:solidFill>
                <a:latin typeface="Symbol" charset="2"/>
                <a:sym typeface="Symbol" charset="2"/>
              </a:rPr>
              <a:t>q</a:t>
            </a:r>
            <a:r>
              <a:rPr lang="en-US" altLang="x-none" sz="1400" i="1" baseline="-25000">
                <a:latin typeface="Comic Sans MS" charset="0"/>
                <a:sym typeface="Symbol" charset="2"/>
              </a:rPr>
              <a:t>l</a:t>
            </a:r>
            <a:r>
              <a:rPr lang="en-US" altLang="x-none" sz="1400" i="1" baseline="-25000">
                <a:solidFill>
                  <a:srgbClr val="333399"/>
                </a:solidFill>
                <a:latin typeface="Comic Sans MS" charset="0"/>
                <a:sym typeface="Symbol" charset="2"/>
              </a:rPr>
              <a:t>A</a:t>
            </a:r>
            <a:r>
              <a:rPr lang="en-US" altLang="x-none" sz="1400">
                <a:solidFill>
                  <a:srgbClr val="333399"/>
                </a:solidFill>
                <a:sym typeface="Symbol" charset="2"/>
              </a:rPr>
              <a:t> </a:t>
            </a:r>
            <a:r>
              <a:rPr lang="en-US" altLang="x-none" sz="1500">
                <a:solidFill>
                  <a:srgbClr val="333399"/>
                </a:solidFill>
              </a:rPr>
              <a:t>= 1;		H(l) = 0;	L(l, A) = 2</a:t>
            </a:r>
          </a:p>
          <a:p>
            <a:pPr lvl="2">
              <a:lnSpc>
                <a:spcPct val="90000"/>
              </a:lnSpc>
            </a:pPr>
            <a:r>
              <a:rPr lang="en-US" altLang="x-none" sz="1500">
                <a:solidFill>
                  <a:srgbClr val="333399"/>
                </a:solidFill>
              </a:rPr>
              <a:t>A: ½;  C: ¼;  G: ¼; 	H(l) = 1.5; L(l, A) = ¼;  L(l, not T) = ¼</a:t>
            </a:r>
          </a:p>
        </p:txBody>
      </p:sp>
      <p:pic>
        <p:nvPicPr>
          <p:cNvPr id="769031" name="Picture 7" descr="logopr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4" y="2057400"/>
            <a:ext cx="3887787" cy="284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90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Sequence Logo</a:t>
            </a:r>
          </a:p>
        </p:txBody>
      </p:sp>
    </p:spTree>
    <p:extLst>
      <p:ext uri="{BB962C8B-B14F-4D97-AF65-F5344CB8AC3E}">
        <p14:creationId xmlns:p14="http://schemas.microsoft.com/office/powerpoint/2010/main" val="89554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Posterior Probability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ko-KR" b="1" dirty="0" smtClean="0"/>
              <a:t>“</a:t>
            </a:r>
            <a:r>
              <a:rPr kumimoji="1" lang="ko-KR" altLang="en-US" b="1" dirty="0" smtClean="0"/>
              <a:t>카지노 딜러가 속였을까요</a:t>
            </a:r>
            <a:r>
              <a:rPr kumimoji="1" lang="en-US" altLang="ko-KR" b="1" dirty="0" smtClean="0"/>
              <a:t>?”</a:t>
            </a:r>
            <a:r>
              <a:rPr kumimoji="1" lang="ko-KR" altLang="en-US" b="1" dirty="0" smtClean="0"/>
              <a:t> </a:t>
            </a:r>
            <a:r>
              <a:rPr kumimoji="1" lang="ko-KR" altLang="en-US" dirty="0" smtClean="0"/>
              <a:t>를 수식으로 나타내면</a:t>
            </a:r>
            <a:endParaRPr kumimoji="1" lang="en-US" altLang="ko-KR" dirty="0" smtClean="0"/>
          </a:p>
          <a:p>
            <a:pPr lvl="1"/>
            <a:r>
              <a:rPr kumimoji="1" lang="en-US" altLang="ko-KR" b="1" dirty="0" err="1" smtClean="0">
                <a:solidFill>
                  <a:schemeClr val="accent5"/>
                </a:solidFill>
              </a:rPr>
              <a:t>Pr</a:t>
            </a:r>
            <a:r>
              <a:rPr kumimoji="1" lang="en-US" altLang="ko-KR" b="1" dirty="0" smtClean="0">
                <a:solidFill>
                  <a:schemeClr val="accent5"/>
                </a:solidFill>
              </a:rPr>
              <a:t>[HTHHHTT | Fair]</a:t>
            </a:r>
            <a:r>
              <a:rPr kumimoji="1" lang="en-US" altLang="ko-KR" dirty="0" smtClean="0"/>
              <a:t> vs. </a:t>
            </a:r>
            <a:r>
              <a:rPr kumimoji="1" lang="en-US" altLang="ko-KR" b="1" dirty="0" err="1">
                <a:solidFill>
                  <a:srgbClr val="FF0000"/>
                </a:solidFill>
              </a:rPr>
              <a:t>Pr</a:t>
            </a:r>
            <a:r>
              <a:rPr kumimoji="1" lang="en-US" altLang="ko-KR" b="1" dirty="0">
                <a:solidFill>
                  <a:srgbClr val="FF0000"/>
                </a:solidFill>
              </a:rPr>
              <a:t>[HTHHHTT | </a:t>
            </a:r>
            <a:r>
              <a:rPr kumimoji="1" lang="en-US" altLang="ko-KR" b="1" dirty="0" smtClean="0">
                <a:solidFill>
                  <a:srgbClr val="FF0000"/>
                </a:solidFill>
              </a:rPr>
              <a:t>Loaded]</a:t>
            </a:r>
          </a:p>
          <a:p>
            <a:pPr lvl="1"/>
            <a:endParaRPr kumimoji="1" lang="en-US" altLang="ko-KR" dirty="0"/>
          </a:p>
          <a:p>
            <a:r>
              <a:rPr kumimoji="1" lang="ko-KR" altLang="en-US" dirty="0" smtClean="0"/>
              <a:t>그런데 이건 계산이 직접 안되어서 </a:t>
            </a:r>
            <a:r>
              <a:rPr kumimoji="1" lang="en-US" altLang="ko-KR" dirty="0" smtClean="0"/>
              <a:t>Bayes rule</a:t>
            </a:r>
            <a:r>
              <a:rPr kumimoji="1" lang="ko-KR" altLang="en-US" dirty="0" smtClean="0"/>
              <a:t>을 이용해야함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en-US" altLang="ko-KR" dirty="0" err="1" smtClean="0"/>
              <a:t>Pr</a:t>
            </a:r>
            <a:r>
              <a:rPr kumimoji="1" lang="en-US" altLang="ko-KR" dirty="0" smtClean="0"/>
              <a:t>[Fair | HTHHHTT ] </a:t>
            </a:r>
          </a:p>
          <a:p>
            <a:pPr marL="457200" lvl="1" indent="0">
              <a:buNone/>
            </a:pPr>
            <a:r>
              <a:rPr kumimoji="1" lang="en-US" altLang="ko-KR" dirty="0" smtClean="0"/>
              <a:t>= </a:t>
            </a:r>
            <a:r>
              <a:rPr kumimoji="1" lang="en-US" altLang="ko-KR" dirty="0" err="1" smtClean="0"/>
              <a:t>Pr</a:t>
            </a:r>
            <a:r>
              <a:rPr kumimoji="1" lang="en-US" altLang="ko-KR" dirty="0" smtClean="0"/>
              <a:t>[HTHHHTT </a:t>
            </a:r>
            <a:r>
              <a:rPr kumimoji="1" lang="en-US" altLang="ko-KR" dirty="0"/>
              <a:t>| </a:t>
            </a:r>
            <a:r>
              <a:rPr kumimoji="1" lang="en-US" altLang="ko-KR" dirty="0" smtClean="0"/>
              <a:t>Fair] * </a:t>
            </a:r>
            <a:r>
              <a:rPr kumimoji="1" lang="en-US" altLang="ko-KR" dirty="0" err="1" smtClean="0"/>
              <a:t>Pr</a:t>
            </a:r>
            <a:r>
              <a:rPr kumimoji="1" lang="en-US" altLang="ko-KR" dirty="0" smtClean="0"/>
              <a:t>[Fair] / P[HTHHHTT]</a:t>
            </a:r>
          </a:p>
          <a:p>
            <a:pPr marL="457200" lvl="1" indent="0">
              <a:buNone/>
            </a:pPr>
            <a:endParaRPr kumimoji="1" lang="en-US" altLang="ko-KR" dirty="0"/>
          </a:p>
          <a:p>
            <a:r>
              <a:rPr kumimoji="1" lang="en-US" altLang="ko-KR" b="1" dirty="0" smtClean="0"/>
              <a:t>Okay, but </a:t>
            </a:r>
            <a:r>
              <a:rPr kumimoji="1" lang="en-US" altLang="ko-KR" b="1" dirty="0" err="1" smtClean="0"/>
              <a:t>Pr</a:t>
            </a:r>
            <a:r>
              <a:rPr kumimoji="1" lang="en-US" altLang="ko-KR" b="1" dirty="0" smtClean="0"/>
              <a:t>[HTHHHTT] ??</a:t>
            </a:r>
            <a:endParaRPr kumimoji="1" lang="en-US" altLang="ko-KR" b="1" dirty="0"/>
          </a:p>
          <a:p>
            <a:endParaRPr kumimoji="1" lang="en-US" altLang="ko-KR" dirty="0"/>
          </a:p>
          <a:p>
            <a:r>
              <a:rPr kumimoji="1" lang="en-US" altLang="ko-KR" dirty="0" err="1" smtClean="0"/>
              <a:t>Pr</a:t>
            </a:r>
            <a:r>
              <a:rPr kumimoji="1" lang="en-US" altLang="ko-KR" dirty="0" smtClean="0"/>
              <a:t>[HTHHHTT]</a:t>
            </a:r>
          </a:p>
          <a:p>
            <a:pPr marL="457200" lvl="1" indent="0">
              <a:buNone/>
            </a:pPr>
            <a:r>
              <a:rPr kumimoji="1" lang="en-US" altLang="ko-KR" dirty="0" smtClean="0"/>
              <a:t>= </a:t>
            </a:r>
            <a:r>
              <a:rPr kumimoji="1" lang="en-US" altLang="ko-KR" dirty="0" err="1" smtClean="0"/>
              <a:t>Pr</a:t>
            </a:r>
            <a:r>
              <a:rPr kumimoji="1" lang="en-US" altLang="ko-KR" dirty="0" smtClean="0"/>
              <a:t>[HTHHHTT </a:t>
            </a:r>
            <a:r>
              <a:rPr kumimoji="1" lang="en-US" altLang="ko-KR" dirty="0"/>
              <a:t>| Fair</a:t>
            </a:r>
            <a:r>
              <a:rPr kumimoji="1" lang="en-US" altLang="ko-KR" dirty="0" smtClean="0"/>
              <a:t>]</a:t>
            </a:r>
            <a:r>
              <a:rPr kumimoji="1" lang="en-US" altLang="ko-KR" dirty="0"/>
              <a:t> * </a:t>
            </a:r>
            <a:r>
              <a:rPr kumimoji="1" lang="en-US" altLang="ko-KR" dirty="0" err="1"/>
              <a:t>Pr</a:t>
            </a:r>
            <a:r>
              <a:rPr kumimoji="1" lang="en-US" altLang="ko-KR" dirty="0"/>
              <a:t>[Fair</a:t>
            </a:r>
            <a:r>
              <a:rPr kumimoji="1" lang="en-US" altLang="ko-KR" dirty="0" smtClean="0"/>
              <a:t>]+ </a:t>
            </a:r>
            <a:r>
              <a:rPr kumimoji="1" lang="en-US" altLang="ko-KR" dirty="0" err="1"/>
              <a:t>Pr</a:t>
            </a:r>
            <a:r>
              <a:rPr kumimoji="1" lang="en-US" altLang="ko-KR" dirty="0"/>
              <a:t>[HTHHHTT | Loaded] * </a:t>
            </a:r>
            <a:r>
              <a:rPr kumimoji="1" lang="en-US" altLang="ko-KR" dirty="0" err="1" smtClean="0"/>
              <a:t>Pr</a:t>
            </a:r>
            <a:r>
              <a:rPr kumimoji="1" lang="en-US" altLang="ko-KR" dirty="0" smtClean="0"/>
              <a:t>[Loaded] </a:t>
            </a:r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26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44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512763" y="1690688"/>
            <a:ext cx="10730969" cy="4351338"/>
          </a:xfrm>
        </p:spPr>
        <p:txBody>
          <a:bodyPr>
            <a:normAutofit fontScale="92500" lnSpcReduction="20000"/>
          </a:bodyPr>
          <a:lstStyle/>
          <a:p>
            <a:pPr marL="419100" indent="-419100"/>
            <a:r>
              <a:rPr lang="en-US" altLang="x-none" b="1"/>
              <a:t>Unsupervised learning</a:t>
            </a:r>
          </a:p>
          <a:p>
            <a:pPr lvl="1"/>
            <a:r>
              <a:rPr lang="en-US" altLang="x-none" dirty="0"/>
              <a:t>Given no training examples, predict locations of all instances of </a:t>
            </a:r>
            <a:r>
              <a:rPr lang="en-US" altLang="x-none" b="1" i="1" dirty="0"/>
              <a:t>novel </a:t>
            </a:r>
            <a:r>
              <a:rPr lang="en-US" altLang="x-none" dirty="0"/>
              <a:t>motifs in given sequences, and learn motif models simultaneously.</a:t>
            </a:r>
          </a:p>
          <a:p>
            <a:pPr marL="419100" indent="-419100"/>
            <a:endParaRPr lang="en-US" altLang="x-none" b="1" dirty="0"/>
          </a:p>
          <a:p>
            <a:pPr marL="419100" indent="-419100"/>
            <a:endParaRPr lang="en-US" altLang="x-none" b="1" dirty="0"/>
          </a:p>
          <a:p>
            <a:pPr marL="419100" indent="-419100"/>
            <a:endParaRPr lang="en-US" altLang="x-none" b="1" dirty="0"/>
          </a:p>
          <a:p>
            <a:pPr marL="419100" indent="-419100"/>
            <a:endParaRPr lang="en-US" altLang="x-none" b="1" dirty="0"/>
          </a:p>
          <a:p>
            <a:pPr marL="419100" indent="-419100"/>
            <a:endParaRPr lang="en-US" altLang="x-none" b="1" dirty="0"/>
          </a:p>
          <a:p>
            <a:pPr marL="419100" indent="-419100"/>
            <a:r>
              <a:rPr lang="en-US" altLang="x-none" b="1" dirty="0"/>
              <a:t>Learning algorithms</a:t>
            </a:r>
            <a:r>
              <a:rPr lang="en-US" altLang="x-none" dirty="0"/>
              <a:t>: </a:t>
            </a:r>
            <a:endParaRPr lang="en-US" altLang="x-none" sz="2000" dirty="0"/>
          </a:p>
          <a:p>
            <a:pPr lvl="1"/>
            <a:r>
              <a:rPr lang="en-US" altLang="x-none" sz="1700" dirty="0"/>
              <a:t>Expectation Maximization: e.g., MEME</a:t>
            </a:r>
          </a:p>
          <a:p>
            <a:pPr lvl="1"/>
            <a:r>
              <a:rPr lang="en-US" altLang="x-none" sz="1700" dirty="0"/>
              <a:t>Gibbs Sampling: e.g., </a:t>
            </a:r>
            <a:r>
              <a:rPr lang="en-US" altLang="x-none" sz="1700" dirty="0" err="1"/>
              <a:t>AlignACE</a:t>
            </a:r>
            <a:r>
              <a:rPr lang="en-US" altLang="x-none" sz="1700" dirty="0"/>
              <a:t>,  </a:t>
            </a:r>
            <a:r>
              <a:rPr lang="en-US" altLang="x-none" sz="1700" dirty="0" err="1"/>
              <a:t>BioProspector</a:t>
            </a:r>
            <a:endParaRPr lang="en-US" altLang="x-none" sz="1700" dirty="0"/>
          </a:p>
          <a:p>
            <a:pPr lvl="1"/>
            <a:r>
              <a:rPr lang="en-US" altLang="x-none" sz="1700" dirty="0"/>
              <a:t>Advanced models: Bayesian network, Bayesian Markovian models </a:t>
            </a:r>
          </a:p>
          <a:p>
            <a:pPr marL="419100" indent="-419100">
              <a:buNone/>
            </a:pPr>
            <a:endParaRPr lang="en-US" altLang="x-none" sz="1700" b="1" dirty="0">
              <a:solidFill>
                <a:srgbClr val="3366FF"/>
              </a:solidFill>
            </a:endParaRPr>
          </a:p>
        </p:txBody>
      </p:sp>
      <p:grpSp>
        <p:nvGrpSpPr>
          <p:cNvPr id="793606" name="Group 6"/>
          <p:cNvGrpSpPr>
            <a:grpSpLocks/>
          </p:cNvGrpSpPr>
          <p:nvPr/>
        </p:nvGrpSpPr>
        <p:grpSpPr bwMode="auto">
          <a:xfrm>
            <a:off x="2528889" y="2819401"/>
            <a:ext cx="6980237" cy="1908175"/>
            <a:chOff x="750" y="1947"/>
            <a:chExt cx="4397" cy="1202"/>
          </a:xfrm>
        </p:grpSpPr>
        <p:grpSp>
          <p:nvGrpSpPr>
            <p:cNvPr id="793607" name="Group 7"/>
            <p:cNvGrpSpPr>
              <a:grpSpLocks/>
            </p:cNvGrpSpPr>
            <p:nvPr/>
          </p:nvGrpSpPr>
          <p:grpSpPr bwMode="auto">
            <a:xfrm>
              <a:off x="750" y="1956"/>
              <a:ext cx="4084" cy="1175"/>
              <a:chOff x="714" y="1956"/>
              <a:chExt cx="4084" cy="1175"/>
            </a:xfrm>
          </p:grpSpPr>
          <p:sp>
            <p:nvSpPr>
              <p:cNvPr id="793608" name="Text Box 8"/>
              <p:cNvSpPr txBox="1">
                <a:spLocks noChangeArrowheads="1"/>
              </p:cNvSpPr>
              <p:nvPr/>
            </p:nvSpPr>
            <p:spPr bwMode="auto">
              <a:xfrm>
                <a:off x="714" y="1956"/>
                <a:ext cx="408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x-none" sz="1000">
                    <a:latin typeface="Courier New" charset="0"/>
                    <a:ea typeface="Arial" charset="0"/>
                    <a:cs typeface="Arial" charset="0"/>
                  </a:rPr>
                  <a:t>5’- TCTCTCTCCACGGCTAATTAGGTGATCATGAAAAAATGAAAAATTCATGAG</a:t>
                </a:r>
                <a:r>
                  <a:rPr lang="en-US" altLang="x-none" sz="1000" b="1">
                    <a:solidFill>
                      <a:schemeClr val="bg2"/>
                    </a:solidFill>
                    <a:latin typeface="Courier New" charset="0"/>
                    <a:ea typeface="Arial" charset="0"/>
                    <a:cs typeface="Arial" charset="0"/>
                  </a:rPr>
                  <a:t>AAAAGAGTCA</a:t>
                </a:r>
                <a:r>
                  <a:rPr lang="en-US" altLang="x-none" sz="1000">
                    <a:latin typeface="Courier New" charset="0"/>
                    <a:ea typeface="Arial" charset="0"/>
                    <a:cs typeface="Arial" charset="0"/>
                  </a:rPr>
                  <a:t>GACATCGAAACATACAT</a:t>
                </a:r>
              </a:p>
            </p:txBody>
          </p:sp>
          <p:sp>
            <p:nvSpPr>
              <p:cNvPr id="793609" name="Rectangle 9"/>
              <p:cNvSpPr>
                <a:spLocks noChangeArrowheads="1"/>
              </p:cNvSpPr>
              <p:nvPr/>
            </p:nvSpPr>
            <p:spPr bwMode="auto">
              <a:xfrm>
                <a:off x="714" y="2133"/>
                <a:ext cx="405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x-none" sz="1000">
                    <a:latin typeface="Courier New" charset="0"/>
                    <a:ea typeface="Arial" charset="0"/>
                    <a:cs typeface="Arial" charset="0"/>
                  </a:rPr>
                  <a:t>5’- ATGGCAGAATCACTTTAAAACGTGGCCCCACCCGCTGCACCCTGTGCATTTTGTACGTTACTGCG</a:t>
                </a:r>
                <a:r>
                  <a:rPr lang="en-US" altLang="x-none" sz="1000" b="1">
                    <a:solidFill>
                      <a:schemeClr val="bg2"/>
                    </a:solidFill>
                    <a:latin typeface="Courier New" charset="0"/>
                    <a:ea typeface="Arial" charset="0"/>
                    <a:cs typeface="Arial" charset="0"/>
                  </a:rPr>
                  <a:t>AAATGACTCA</a:t>
                </a:r>
                <a:r>
                  <a:rPr lang="en-US" altLang="x-none" sz="1000">
                    <a:latin typeface="Courier New" charset="0"/>
                    <a:ea typeface="Arial" charset="0"/>
                    <a:cs typeface="Arial" charset="0"/>
                  </a:rPr>
                  <a:t>ACG</a:t>
                </a:r>
              </a:p>
            </p:txBody>
          </p:sp>
          <p:sp>
            <p:nvSpPr>
              <p:cNvPr id="793610" name="Rectangle 10"/>
              <p:cNvSpPr>
                <a:spLocks noChangeArrowheads="1"/>
              </p:cNvSpPr>
              <p:nvPr/>
            </p:nvSpPr>
            <p:spPr bwMode="auto">
              <a:xfrm>
                <a:off x="714" y="2308"/>
                <a:ext cx="405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x-none" sz="1000">
                    <a:latin typeface="Courier New" charset="0"/>
                    <a:ea typeface="Arial" charset="0"/>
                    <a:cs typeface="Arial" charset="0"/>
                  </a:rPr>
                  <a:t>5’- CACATCCAACGAATCACCTCACCGTTATCG</a:t>
                </a:r>
                <a:r>
                  <a:rPr lang="en-US" altLang="x-none" sz="1000" b="1">
                    <a:solidFill>
                      <a:schemeClr val="bg2"/>
                    </a:solidFill>
                    <a:latin typeface="Courier New" charset="0"/>
                    <a:ea typeface="Arial" charset="0"/>
                    <a:cs typeface="Arial" charset="0"/>
                  </a:rPr>
                  <a:t>TGACTCACTT</a:t>
                </a:r>
                <a:r>
                  <a:rPr lang="en-US" altLang="x-none" sz="1000">
                    <a:latin typeface="Courier New" charset="0"/>
                    <a:ea typeface="Arial" charset="0"/>
                    <a:cs typeface="Arial" charset="0"/>
                  </a:rPr>
                  <a:t>TCTTTCGCATCGCCGAAGTGCCATAAAAAATATTTTTT</a:t>
                </a:r>
              </a:p>
            </p:txBody>
          </p:sp>
          <p:sp>
            <p:nvSpPr>
              <p:cNvPr id="793611" name="Rectangle 11"/>
              <p:cNvSpPr>
                <a:spLocks noChangeArrowheads="1"/>
              </p:cNvSpPr>
              <p:nvPr/>
            </p:nvSpPr>
            <p:spPr bwMode="auto">
              <a:xfrm>
                <a:off x="714" y="2474"/>
                <a:ext cx="405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x-none" sz="1000">
                    <a:latin typeface="Courier New" charset="0"/>
                    <a:ea typeface="Arial" charset="0"/>
                    <a:cs typeface="Arial" charset="0"/>
                  </a:rPr>
                  <a:t>5’- TGCGAAC</a:t>
                </a:r>
                <a:r>
                  <a:rPr lang="en-US" altLang="x-none" sz="1000" b="1">
                    <a:solidFill>
                      <a:schemeClr val="bg2"/>
                    </a:solidFill>
                    <a:latin typeface="Courier New" charset="0"/>
                    <a:ea typeface="Arial" charset="0"/>
                    <a:cs typeface="Arial" charset="0"/>
                  </a:rPr>
                  <a:t>AAAAGAGTCA</a:t>
                </a:r>
                <a:r>
                  <a:rPr lang="en-US" altLang="x-none" sz="1000">
                    <a:latin typeface="Courier New" charset="0"/>
                    <a:ea typeface="Arial" charset="0"/>
                    <a:cs typeface="Arial" charset="0"/>
                  </a:rPr>
                  <a:t>TTACAACGAGGAAATAGAAGAAAATGAAAAATTTTCGACAAAATGTATAGTCATTTCTATC</a:t>
                </a:r>
              </a:p>
            </p:txBody>
          </p:sp>
          <p:sp>
            <p:nvSpPr>
              <p:cNvPr id="793612" name="Rectangle 12"/>
              <p:cNvSpPr>
                <a:spLocks noChangeArrowheads="1"/>
              </p:cNvSpPr>
              <p:nvPr/>
            </p:nvSpPr>
            <p:spPr bwMode="auto">
              <a:xfrm>
                <a:off x="714" y="2646"/>
                <a:ext cx="405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x-none" sz="1000">
                    <a:latin typeface="Courier New" charset="0"/>
                    <a:ea typeface="Arial" charset="0"/>
                    <a:cs typeface="Arial" charset="0"/>
                  </a:rPr>
                  <a:t>5’- ACAAAGGTACCTTCCTGGCCAATCTCACAGATTTAATATAGTAAATTGTCATGCATA</a:t>
                </a:r>
                <a:r>
                  <a:rPr lang="en-US" altLang="x-none" sz="1000" b="1">
                    <a:solidFill>
                      <a:schemeClr val="bg2"/>
                    </a:solidFill>
                    <a:latin typeface="Courier New" charset="0"/>
                    <a:ea typeface="Arial" charset="0"/>
                    <a:cs typeface="Arial" charset="0"/>
                  </a:rPr>
                  <a:t>TGACTCATCC</a:t>
                </a:r>
                <a:r>
                  <a:rPr lang="en-US" altLang="x-none" sz="1000">
                    <a:latin typeface="Courier New" charset="0"/>
                    <a:ea typeface="Arial" charset="0"/>
                    <a:cs typeface="Arial" charset="0"/>
                  </a:rPr>
                  <a:t>CGAACATGAAA</a:t>
                </a:r>
              </a:p>
            </p:txBody>
          </p:sp>
          <p:sp>
            <p:nvSpPr>
              <p:cNvPr id="793613" name="Rectangle 13"/>
              <p:cNvSpPr>
                <a:spLocks noChangeArrowheads="1"/>
              </p:cNvSpPr>
              <p:nvPr/>
            </p:nvSpPr>
            <p:spPr bwMode="auto">
              <a:xfrm>
                <a:off x="714" y="2812"/>
                <a:ext cx="405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x-none" sz="1000">
                    <a:latin typeface="Courier New" charset="0"/>
                    <a:ea typeface="Arial" charset="0"/>
                    <a:cs typeface="Arial" charset="0"/>
                  </a:rPr>
                  <a:t>5’- ATTGAT</a:t>
                </a:r>
                <a:r>
                  <a:rPr lang="en-US" altLang="x-none" sz="1000" b="1">
                    <a:solidFill>
                      <a:schemeClr val="bg2"/>
                    </a:solidFill>
                    <a:latin typeface="Courier New" charset="0"/>
                    <a:ea typeface="Arial" charset="0"/>
                    <a:cs typeface="Arial" charset="0"/>
                  </a:rPr>
                  <a:t>TGACTCATTT</a:t>
                </a:r>
                <a:r>
                  <a:rPr lang="en-US" altLang="x-none" sz="1000">
                    <a:latin typeface="Courier New" charset="0"/>
                    <a:ea typeface="Arial" charset="0"/>
                    <a:cs typeface="Arial" charset="0"/>
                  </a:rPr>
                  <a:t>TCCTCTGACTACTACCAGTTCAAAATGTTAGAGAAAAATAGAAAAGCAGAAAAAATAAATAA</a:t>
                </a:r>
              </a:p>
            </p:txBody>
          </p:sp>
          <p:sp>
            <p:nvSpPr>
              <p:cNvPr id="793614" name="Rectangle 14"/>
              <p:cNvSpPr>
                <a:spLocks noChangeArrowheads="1"/>
              </p:cNvSpPr>
              <p:nvPr/>
            </p:nvSpPr>
            <p:spPr bwMode="auto">
              <a:xfrm>
                <a:off x="714" y="2977"/>
                <a:ext cx="405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x-none" sz="1000">
                    <a:latin typeface="Courier New" charset="0"/>
                    <a:ea typeface="Arial" charset="0"/>
                    <a:cs typeface="Arial" charset="0"/>
                  </a:rPr>
                  <a:t>5’- GGCGCCACAGTCCGCGTTTGGTTATCCGGC</a:t>
                </a:r>
                <a:r>
                  <a:rPr lang="en-US" altLang="x-none" sz="1000" b="1">
                    <a:solidFill>
                      <a:schemeClr val="bg2"/>
                    </a:solidFill>
                    <a:latin typeface="Courier New" charset="0"/>
                    <a:ea typeface="Arial" charset="0"/>
                    <a:cs typeface="Arial" charset="0"/>
                  </a:rPr>
                  <a:t>TGACTCATTCTGACTCTTTT</a:t>
                </a:r>
                <a:r>
                  <a:rPr lang="en-US" altLang="x-none" sz="1000">
                    <a:latin typeface="Courier New" charset="0"/>
                    <a:ea typeface="Arial" charset="0"/>
                    <a:cs typeface="Arial" charset="0"/>
                  </a:rPr>
                  <a:t>TTGGAAAGTGTGGCATGTGCTTCACACA</a:t>
                </a:r>
              </a:p>
            </p:txBody>
          </p:sp>
        </p:grpSp>
        <p:grpSp>
          <p:nvGrpSpPr>
            <p:cNvPr id="793615" name="Group 15"/>
            <p:cNvGrpSpPr>
              <a:grpSpLocks/>
            </p:cNvGrpSpPr>
            <p:nvPr/>
          </p:nvGrpSpPr>
          <p:grpSpPr bwMode="auto">
            <a:xfrm>
              <a:off x="4743" y="1947"/>
              <a:ext cx="404" cy="1202"/>
              <a:chOff x="4743" y="1947"/>
              <a:chExt cx="404" cy="1202"/>
            </a:xfrm>
          </p:grpSpPr>
          <p:sp>
            <p:nvSpPr>
              <p:cNvPr id="793616" name="Text Box 16"/>
              <p:cNvSpPr txBox="1">
                <a:spLocks noChangeArrowheads="1"/>
              </p:cNvSpPr>
              <p:nvPr/>
            </p:nvSpPr>
            <p:spPr bwMode="auto">
              <a:xfrm>
                <a:off x="4743" y="1960"/>
                <a:ext cx="4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x-none" sz="1000" b="1" i="1">
                    <a:solidFill>
                      <a:srgbClr val="FF6600"/>
                    </a:solidFill>
                    <a:latin typeface="Courier New" charset="0"/>
                    <a:ea typeface="Arial" charset="0"/>
                    <a:cs typeface="Arial" charset="0"/>
                  </a:rPr>
                  <a:t>…HIS7</a:t>
                </a:r>
                <a:r>
                  <a:rPr lang="en-US" altLang="x-none" sz="1000" b="1" i="1">
                    <a:latin typeface="Courier New" charset="0"/>
                    <a:ea typeface="Arial" charset="0"/>
                    <a:cs typeface="Arial" charset="0"/>
                  </a:rPr>
                  <a:t> </a:t>
                </a:r>
              </a:p>
            </p:txBody>
          </p:sp>
          <p:sp>
            <p:nvSpPr>
              <p:cNvPr id="793617" name="Text Box 17"/>
              <p:cNvSpPr txBox="1">
                <a:spLocks noChangeArrowheads="1"/>
              </p:cNvSpPr>
              <p:nvPr/>
            </p:nvSpPr>
            <p:spPr bwMode="auto">
              <a:xfrm>
                <a:off x="4743" y="2125"/>
                <a:ext cx="35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x-none" sz="1000" b="1" i="1">
                    <a:solidFill>
                      <a:srgbClr val="FF6600"/>
                    </a:solidFill>
                    <a:latin typeface="Courier New" charset="0"/>
                    <a:ea typeface="Arial" charset="0"/>
                    <a:cs typeface="Arial" charset="0"/>
                  </a:rPr>
                  <a:t>…ARO4</a:t>
                </a:r>
                <a:endParaRPr lang="en-US" altLang="x-none" sz="1000" b="1" i="1">
                  <a:latin typeface="Courier New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93618" name="Text Box 18"/>
              <p:cNvSpPr txBox="1">
                <a:spLocks noChangeArrowheads="1"/>
              </p:cNvSpPr>
              <p:nvPr/>
            </p:nvSpPr>
            <p:spPr bwMode="auto">
              <a:xfrm>
                <a:off x="4743" y="2308"/>
                <a:ext cx="35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x-none" sz="1000" b="1" i="1">
                    <a:solidFill>
                      <a:srgbClr val="FF6600"/>
                    </a:solidFill>
                    <a:latin typeface="Courier New" charset="0"/>
                    <a:ea typeface="Arial" charset="0"/>
                    <a:cs typeface="Arial" charset="0"/>
                  </a:rPr>
                  <a:t>…ILV6</a:t>
                </a:r>
                <a:endParaRPr lang="en-US" altLang="x-none" sz="1000" b="1" i="1">
                  <a:latin typeface="Courier New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93619" name="Text Box 19"/>
              <p:cNvSpPr txBox="1">
                <a:spLocks noChangeArrowheads="1"/>
              </p:cNvSpPr>
              <p:nvPr/>
            </p:nvSpPr>
            <p:spPr bwMode="auto">
              <a:xfrm>
                <a:off x="4743" y="2473"/>
                <a:ext cx="35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x-none" sz="1000" b="1" i="1">
                    <a:solidFill>
                      <a:srgbClr val="FF6600"/>
                    </a:solidFill>
                    <a:latin typeface="Courier New" charset="0"/>
                    <a:ea typeface="Arial" charset="0"/>
                    <a:cs typeface="Arial" charset="0"/>
                  </a:rPr>
                  <a:t>…THR4</a:t>
                </a:r>
                <a:endParaRPr lang="en-US" altLang="x-none" sz="1000" b="1" i="1">
                  <a:latin typeface="Courier New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93620" name="Text Box 20"/>
              <p:cNvSpPr txBox="1">
                <a:spLocks noChangeArrowheads="1"/>
              </p:cNvSpPr>
              <p:nvPr/>
            </p:nvSpPr>
            <p:spPr bwMode="auto">
              <a:xfrm>
                <a:off x="4743" y="2638"/>
                <a:ext cx="35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x-none" sz="1000" b="1" i="1">
                    <a:solidFill>
                      <a:srgbClr val="FF6600"/>
                    </a:solidFill>
                    <a:latin typeface="Courier New" charset="0"/>
                    <a:ea typeface="Arial" charset="0"/>
                    <a:cs typeface="Arial" charset="0"/>
                  </a:rPr>
                  <a:t>…ARO1</a:t>
                </a:r>
                <a:endParaRPr lang="en-US" altLang="x-none" sz="1000" b="1" i="1">
                  <a:latin typeface="Courier New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93621" name="Text Box 21"/>
              <p:cNvSpPr txBox="1">
                <a:spLocks noChangeArrowheads="1"/>
              </p:cNvSpPr>
              <p:nvPr/>
            </p:nvSpPr>
            <p:spPr bwMode="auto">
              <a:xfrm>
                <a:off x="4743" y="2803"/>
                <a:ext cx="35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x-none" sz="1000" b="1" i="1">
                    <a:solidFill>
                      <a:srgbClr val="FF6600"/>
                    </a:solidFill>
                    <a:latin typeface="Courier New" charset="0"/>
                    <a:ea typeface="Arial" charset="0"/>
                    <a:cs typeface="Arial" charset="0"/>
                  </a:rPr>
                  <a:t>…HOM2</a:t>
                </a:r>
                <a:endParaRPr lang="en-US" altLang="x-none" sz="1000" b="1" i="1">
                  <a:latin typeface="Courier New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93622" name="Text Box 22"/>
              <p:cNvSpPr txBox="1">
                <a:spLocks noChangeArrowheads="1"/>
              </p:cNvSpPr>
              <p:nvPr/>
            </p:nvSpPr>
            <p:spPr bwMode="auto">
              <a:xfrm>
                <a:off x="4743" y="2995"/>
                <a:ext cx="35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x-none" sz="1000" b="1" i="1">
                    <a:solidFill>
                      <a:srgbClr val="FF6600"/>
                    </a:solidFill>
                    <a:latin typeface="Courier New" charset="0"/>
                    <a:ea typeface="Arial" charset="0"/>
                    <a:cs typeface="Arial" charset="0"/>
                  </a:rPr>
                  <a:t>…PRO3</a:t>
                </a:r>
                <a:endParaRPr lang="en-US" altLang="x-none" sz="1000" b="1" i="1">
                  <a:latin typeface="Courier New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93623" name="Line 23"/>
              <p:cNvSpPr>
                <a:spLocks noChangeShapeType="1"/>
              </p:cNvSpPr>
              <p:nvPr/>
            </p:nvSpPr>
            <p:spPr bwMode="auto">
              <a:xfrm>
                <a:off x="4887" y="1947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93624" name="Line 24"/>
              <p:cNvSpPr>
                <a:spLocks noChangeShapeType="1"/>
              </p:cNvSpPr>
              <p:nvPr/>
            </p:nvSpPr>
            <p:spPr bwMode="auto">
              <a:xfrm>
                <a:off x="4887" y="1947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93625" name="Line 25"/>
              <p:cNvSpPr>
                <a:spLocks noChangeShapeType="1"/>
              </p:cNvSpPr>
              <p:nvPr/>
            </p:nvSpPr>
            <p:spPr bwMode="auto">
              <a:xfrm>
                <a:off x="4887" y="211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93626" name="Line 26"/>
              <p:cNvSpPr>
                <a:spLocks noChangeShapeType="1"/>
              </p:cNvSpPr>
              <p:nvPr/>
            </p:nvSpPr>
            <p:spPr bwMode="auto">
              <a:xfrm>
                <a:off x="4887" y="211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93627" name="Line 27"/>
              <p:cNvSpPr>
                <a:spLocks noChangeShapeType="1"/>
              </p:cNvSpPr>
              <p:nvPr/>
            </p:nvSpPr>
            <p:spPr bwMode="auto">
              <a:xfrm>
                <a:off x="4887" y="2295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93628" name="Line 28"/>
              <p:cNvSpPr>
                <a:spLocks noChangeShapeType="1"/>
              </p:cNvSpPr>
              <p:nvPr/>
            </p:nvSpPr>
            <p:spPr bwMode="auto">
              <a:xfrm>
                <a:off x="4887" y="229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93629" name="Line 29"/>
              <p:cNvSpPr>
                <a:spLocks noChangeShapeType="1"/>
              </p:cNvSpPr>
              <p:nvPr/>
            </p:nvSpPr>
            <p:spPr bwMode="auto">
              <a:xfrm>
                <a:off x="4887" y="246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93630" name="Line 30"/>
              <p:cNvSpPr>
                <a:spLocks noChangeShapeType="1"/>
              </p:cNvSpPr>
              <p:nvPr/>
            </p:nvSpPr>
            <p:spPr bwMode="auto">
              <a:xfrm>
                <a:off x="4887" y="246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93631" name="Line 31"/>
              <p:cNvSpPr>
                <a:spLocks noChangeShapeType="1"/>
              </p:cNvSpPr>
              <p:nvPr/>
            </p:nvSpPr>
            <p:spPr bwMode="auto">
              <a:xfrm>
                <a:off x="4887" y="2625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93632" name="Line 32"/>
              <p:cNvSpPr>
                <a:spLocks noChangeShapeType="1"/>
              </p:cNvSpPr>
              <p:nvPr/>
            </p:nvSpPr>
            <p:spPr bwMode="auto">
              <a:xfrm>
                <a:off x="4887" y="262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93633" name="Line 33"/>
              <p:cNvSpPr>
                <a:spLocks noChangeShapeType="1"/>
              </p:cNvSpPr>
              <p:nvPr/>
            </p:nvSpPr>
            <p:spPr bwMode="auto">
              <a:xfrm>
                <a:off x="4887" y="279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93634" name="Line 34"/>
              <p:cNvSpPr>
                <a:spLocks noChangeShapeType="1"/>
              </p:cNvSpPr>
              <p:nvPr/>
            </p:nvSpPr>
            <p:spPr bwMode="auto">
              <a:xfrm>
                <a:off x="4887" y="279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93635" name="Line 35"/>
              <p:cNvSpPr>
                <a:spLocks noChangeShapeType="1"/>
              </p:cNvSpPr>
              <p:nvPr/>
            </p:nvSpPr>
            <p:spPr bwMode="auto">
              <a:xfrm>
                <a:off x="4887" y="298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93636" name="Line 36"/>
              <p:cNvSpPr>
                <a:spLocks noChangeShapeType="1"/>
              </p:cNvSpPr>
              <p:nvPr/>
            </p:nvSpPr>
            <p:spPr bwMode="auto">
              <a:xfrm>
                <a:off x="4887" y="298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793639" name="Group 39"/>
          <p:cNvGrpSpPr>
            <a:grpSpLocks/>
          </p:cNvGrpSpPr>
          <p:nvPr/>
        </p:nvGrpSpPr>
        <p:grpSpPr bwMode="auto">
          <a:xfrm>
            <a:off x="5189539" y="2971801"/>
            <a:ext cx="1627187" cy="923925"/>
            <a:chOff x="2136" y="2184"/>
            <a:chExt cx="1025" cy="582"/>
          </a:xfrm>
        </p:grpSpPr>
        <p:pic>
          <p:nvPicPr>
            <p:cNvPr id="793640" name="Picture 40" descr="aminoacid_biosynthesis_ye_n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6" y="2316"/>
              <a:ext cx="1025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3641" name="Text Box 41"/>
            <p:cNvSpPr txBox="1">
              <a:spLocks noChangeArrowheads="1"/>
            </p:cNvSpPr>
            <p:nvPr/>
          </p:nvSpPr>
          <p:spPr bwMode="auto">
            <a:xfrm>
              <a:off x="2519" y="2184"/>
              <a:ext cx="404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5400" b="1">
                  <a:solidFill>
                    <a:srgbClr val="00FF00"/>
                  </a:solidFill>
                  <a:latin typeface="Bookman" charset="0"/>
                  <a:ea typeface="Arial" charset="0"/>
                  <a:cs typeface="Arial" charset="0"/>
                </a:rPr>
                <a:t>?</a:t>
              </a:r>
            </a:p>
          </p:txBody>
        </p:sp>
      </p:grpSp>
      <p:sp>
        <p:nvSpPr>
          <p:cNvPr id="793643" name="Rectangle 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i="1"/>
              <a:t>de novo</a:t>
            </a:r>
            <a:r>
              <a:rPr lang="en-US" altLang="x-none"/>
              <a:t> motif detection</a:t>
            </a:r>
          </a:p>
        </p:txBody>
      </p:sp>
    </p:spTree>
    <p:extLst>
      <p:ext uri="{BB962C8B-B14F-4D97-AF65-F5344CB8AC3E}">
        <p14:creationId xmlns:p14="http://schemas.microsoft.com/office/powerpoint/2010/main" val="180585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Expectation-maximization</a:t>
            </a:r>
          </a:p>
        </p:txBody>
      </p:sp>
      <p:sp>
        <p:nvSpPr>
          <p:cNvPr id="689155" name="Text Box 3"/>
          <p:cNvSpPr txBox="1">
            <a:spLocks noChangeArrowheads="1"/>
          </p:cNvSpPr>
          <p:nvPr/>
        </p:nvSpPr>
        <p:spPr bwMode="auto">
          <a:xfrm>
            <a:off x="2954338" y="2320925"/>
            <a:ext cx="724942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227013" algn="l"/>
                <a:tab pos="455613" algn="l"/>
                <a:tab pos="6826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569913">
              <a:tabLst>
                <a:tab pos="227013" algn="l"/>
                <a:tab pos="455613" algn="l"/>
                <a:tab pos="6826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227013" algn="l"/>
                <a:tab pos="455613" algn="l"/>
                <a:tab pos="6826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227013" algn="l"/>
                <a:tab pos="455613" algn="l"/>
                <a:tab pos="6826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227013" algn="l"/>
                <a:tab pos="455613" algn="l"/>
                <a:tab pos="6826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7013" algn="l"/>
                <a:tab pos="455613" algn="l"/>
                <a:tab pos="6826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7013" algn="l"/>
                <a:tab pos="455613" algn="l"/>
                <a:tab pos="6826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7013" algn="l"/>
                <a:tab pos="455613" algn="l"/>
                <a:tab pos="6826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7013" algn="l"/>
                <a:tab pos="455613" algn="l"/>
                <a:tab pos="6826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2400">
                <a:solidFill>
                  <a:srgbClr val="3366FF"/>
                </a:solidFill>
              </a:rPr>
              <a:t>For each subsequence of width W</a:t>
            </a:r>
          </a:p>
          <a:p>
            <a:r>
              <a:rPr lang="en-US" altLang="x-none" sz="2400">
                <a:solidFill>
                  <a:srgbClr val="3366FF"/>
                </a:solidFill>
              </a:rPr>
              <a:t>	convert subsequence to a matrix</a:t>
            </a:r>
          </a:p>
          <a:p>
            <a:r>
              <a:rPr lang="en-US" altLang="x-none" sz="2400">
                <a:solidFill>
                  <a:srgbClr val="3366FF"/>
                </a:solidFill>
              </a:rPr>
              <a:t>	do {</a:t>
            </a:r>
          </a:p>
          <a:p>
            <a:r>
              <a:rPr lang="en-US" altLang="x-none" sz="2400">
                <a:solidFill>
                  <a:srgbClr val="3366FF"/>
                </a:solidFill>
              </a:rPr>
              <a:t> 		re-estimate motif occurrences from matrix</a:t>
            </a:r>
          </a:p>
          <a:p>
            <a:r>
              <a:rPr lang="en-US" altLang="x-none" sz="2400">
                <a:solidFill>
                  <a:srgbClr val="3366FF"/>
                </a:solidFill>
              </a:rPr>
              <a:t>		re-estimate matrix model from motif occurrences</a:t>
            </a:r>
          </a:p>
          <a:p>
            <a:r>
              <a:rPr lang="en-US" altLang="x-none" sz="2400">
                <a:solidFill>
                  <a:srgbClr val="3366FF"/>
                </a:solidFill>
              </a:rPr>
              <a:t>	} until (matrix model stops changing)</a:t>
            </a:r>
          </a:p>
          <a:p>
            <a:r>
              <a:rPr lang="en-US" altLang="x-none" sz="2400">
                <a:solidFill>
                  <a:srgbClr val="3366FF"/>
                </a:solidFill>
              </a:rPr>
              <a:t>end</a:t>
            </a:r>
          </a:p>
          <a:p>
            <a:r>
              <a:rPr lang="en-US" altLang="x-none" sz="2400">
                <a:solidFill>
                  <a:srgbClr val="3366FF"/>
                </a:solidFill>
              </a:rPr>
              <a:t>select matrix with highest score</a:t>
            </a:r>
          </a:p>
        </p:txBody>
      </p:sp>
      <p:grpSp>
        <p:nvGrpSpPr>
          <p:cNvPr id="689160" name="Group 8"/>
          <p:cNvGrpSpPr>
            <a:grpSpLocks/>
          </p:cNvGrpSpPr>
          <p:nvPr/>
        </p:nvGrpSpPr>
        <p:grpSpPr bwMode="auto">
          <a:xfrm>
            <a:off x="2654300" y="3238500"/>
            <a:ext cx="228600" cy="1562100"/>
            <a:chOff x="664" y="1968"/>
            <a:chExt cx="144" cy="864"/>
          </a:xfrm>
        </p:grpSpPr>
        <p:sp>
          <p:nvSpPr>
            <p:cNvPr id="689156" name="Line 4"/>
            <p:cNvSpPr>
              <a:spLocks noChangeShapeType="1"/>
            </p:cNvSpPr>
            <p:nvPr/>
          </p:nvSpPr>
          <p:spPr bwMode="auto">
            <a:xfrm>
              <a:off x="664" y="196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689157" name="Line 5"/>
            <p:cNvSpPr>
              <a:spLocks noChangeShapeType="1"/>
            </p:cNvSpPr>
            <p:nvPr/>
          </p:nvSpPr>
          <p:spPr bwMode="auto">
            <a:xfrm>
              <a:off x="664" y="28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689158" name="Line 6"/>
            <p:cNvSpPr>
              <a:spLocks noChangeShapeType="1"/>
            </p:cNvSpPr>
            <p:nvPr/>
          </p:nvSpPr>
          <p:spPr bwMode="auto">
            <a:xfrm>
              <a:off x="664" y="19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sp>
        <p:nvSpPr>
          <p:cNvPr id="689159" name="Text Box 7"/>
          <p:cNvSpPr txBox="1">
            <a:spLocks noChangeArrowheads="1"/>
          </p:cNvSpPr>
          <p:nvPr/>
        </p:nvSpPr>
        <p:spPr bwMode="auto">
          <a:xfrm>
            <a:off x="1876425" y="3732213"/>
            <a:ext cx="7248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800" b="1">
                <a:solidFill>
                  <a:srgbClr val="CC3300"/>
                </a:solidFill>
              </a:rPr>
              <a:t>EM</a:t>
            </a:r>
          </a:p>
        </p:txBody>
      </p:sp>
    </p:spTree>
    <p:extLst>
      <p:ext uri="{BB962C8B-B14F-4D97-AF65-F5344CB8AC3E}">
        <p14:creationId xmlns:p14="http://schemas.microsoft.com/office/powerpoint/2010/main" val="5835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Expectation-maximization</a:t>
            </a:r>
          </a:p>
        </p:txBody>
      </p:sp>
      <p:sp>
        <p:nvSpPr>
          <p:cNvPr id="689155" name="Text Box 3"/>
          <p:cNvSpPr txBox="1">
            <a:spLocks noChangeArrowheads="1"/>
          </p:cNvSpPr>
          <p:nvPr/>
        </p:nvSpPr>
        <p:spPr bwMode="auto">
          <a:xfrm>
            <a:off x="2954338" y="2320925"/>
            <a:ext cx="724942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227013" algn="l"/>
                <a:tab pos="455613" algn="l"/>
                <a:tab pos="6826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569913">
              <a:tabLst>
                <a:tab pos="227013" algn="l"/>
                <a:tab pos="455613" algn="l"/>
                <a:tab pos="6826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227013" algn="l"/>
                <a:tab pos="455613" algn="l"/>
                <a:tab pos="6826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227013" algn="l"/>
                <a:tab pos="455613" algn="l"/>
                <a:tab pos="6826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227013" algn="l"/>
                <a:tab pos="455613" algn="l"/>
                <a:tab pos="6826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7013" algn="l"/>
                <a:tab pos="455613" algn="l"/>
                <a:tab pos="6826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7013" algn="l"/>
                <a:tab pos="455613" algn="l"/>
                <a:tab pos="6826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7013" algn="l"/>
                <a:tab pos="455613" algn="l"/>
                <a:tab pos="6826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7013" algn="l"/>
                <a:tab pos="455613" algn="l"/>
                <a:tab pos="6826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2400">
                <a:solidFill>
                  <a:srgbClr val="3366FF"/>
                </a:solidFill>
              </a:rPr>
              <a:t>For each subsequence of width W</a:t>
            </a:r>
          </a:p>
          <a:p>
            <a:r>
              <a:rPr lang="en-US" altLang="x-none" sz="2400">
                <a:solidFill>
                  <a:srgbClr val="3366FF"/>
                </a:solidFill>
              </a:rPr>
              <a:t>	convert subsequence to a matrix</a:t>
            </a:r>
          </a:p>
          <a:p>
            <a:r>
              <a:rPr lang="en-US" altLang="x-none" sz="2400">
                <a:solidFill>
                  <a:srgbClr val="3366FF"/>
                </a:solidFill>
              </a:rPr>
              <a:t>	do {</a:t>
            </a:r>
          </a:p>
          <a:p>
            <a:r>
              <a:rPr lang="en-US" altLang="x-none" sz="2400">
                <a:solidFill>
                  <a:srgbClr val="3366FF"/>
                </a:solidFill>
              </a:rPr>
              <a:t> 		re-estimate motif occurrences from matrix</a:t>
            </a:r>
          </a:p>
          <a:p>
            <a:r>
              <a:rPr lang="en-US" altLang="x-none" sz="2400">
                <a:solidFill>
                  <a:srgbClr val="3366FF"/>
                </a:solidFill>
              </a:rPr>
              <a:t>		re-estimate matrix model from motif occurrences</a:t>
            </a:r>
          </a:p>
          <a:p>
            <a:r>
              <a:rPr lang="en-US" altLang="x-none" sz="2400">
                <a:solidFill>
                  <a:srgbClr val="3366FF"/>
                </a:solidFill>
              </a:rPr>
              <a:t>	} until (matrix model stops changing)</a:t>
            </a:r>
          </a:p>
          <a:p>
            <a:r>
              <a:rPr lang="en-US" altLang="x-none" sz="2400">
                <a:solidFill>
                  <a:srgbClr val="3366FF"/>
                </a:solidFill>
              </a:rPr>
              <a:t>end</a:t>
            </a:r>
          </a:p>
          <a:p>
            <a:r>
              <a:rPr lang="en-US" altLang="x-none" sz="2400">
                <a:solidFill>
                  <a:srgbClr val="3366FF"/>
                </a:solidFill>
              </a:rPr>
              <a:t>select matrix with highest score</a:t>
            </a:r>
          </a:p>
        </p:txBody>
      </p:sp>
      <p:grpSp>
        <p:nvGrpSpPr>
          <p:cNvPr id="689160" name="Group 8"/>
          <p:cNvGrpSpPr>
            <a:grpSpLocks/>
          </p:cNvGrpSpPr>
          <p:nvPr/>
        </p:nvGrpSpPr>
        <p:grpSpPr bwMode="auto">
          <a:xfrm>
            <a:off x="2654300" y="3238500"/>
            <a:ext cx="228600" cy="1562100"/>
            <a:chOff x="664" y="1968"/>
            <a:chExt cx="144" cy="864"/>
          </a:xfrm>
        </p:grpSpPr>
        <p:sp>
          <p:nvSpPr>
            <p:cNvPr id="689156" name="Line 4"/>
            <p:cNvSpPr>
              <a:spLocks noChangeShapeType="1"/>
            </p:cNvSpPr>
            <p:nvPr/>
          </p:nvSpPr>
          <p:spPr bwMode="auto">
            <a:xfrm>
              <a:off x="664" y="196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689157" name="Line 5"/>
            <p:cNvSpPr>
              <a:spLocks noChangeShapeType="1"/>
            </p:cNvSpPr>
            <p:nvPr/>
          </p:nvSpPr>
          <p:spPr bwMode="auto">
            <a:xfrm>
              <a:off x="664" y="28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689158" name="Line 6"/>
            <p:cNvSpPr>
              <a:spLocks noChangeShapeType="1"/>
            </p:cNvSpPr>
            <p:nvPr/>
          </p:nvSpPr>
          <p:spPr bwMode="auto">
            <a:xfrm>
              <a:off x="664" y="19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sp>
        <p:nvSpPr>
          <p:cNvPr id="689159" name="Text Box 7"/>
          <p:cNvSpPr txBox="1">
            <a:spLocks noChangeArrowheads="1"/>
          </p:cNvSpPr>
          <p:nvPr/>
        </p:nvSpPr>
        <p:spPr bwMode="auto">
          <a:xfrm>
            <a:off x="1876425" y="3732213"/>
            <a:ext cx="7248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800" b="1">
                <a:solidFill>
                  <a:srgbClr val="CC3300"/>
                </a:solidFill>
              </a:rPr>
              <a:t>EM</a:t>
            </a:r>
          </a:p>
        </p:txBody>
      </p:sp>
    </p:spTree>
    <p:extLst>
      <p:ext uri="{BB962C8B-B14F-4D97-AF65-F5344CB8AC3E}">
        <p14:creationId xmlns:p14="http://schemas.microsoft.com/office/powerpoint/2010/main" val="32424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9" name="Text Box 3"/>
          <p:cNvSpPr txBox="1">
            <a:spLocks noChangeArrowheads="1"/>
          </p:cNvSpPr>
          <p:nvPr/>
        </p:nvSpPr>
        <p:spPr bwMode="auto">
          <a:xfrm>
            <a:off x="2201333" y="1603905"/>
            <a:ext cx="5561138" cy="475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>
                <a:latin typeface="Courier New" charset="0"/>
              </a:rPr>
              <a:t>&gt;ce1cg </a:t>
            </a:r>
          </a:p>
          <a:p>
            <a:r>
              <a:rPr lang="en-US" altLang="x-none" dirty="0">
                <a:latin typeface="Courier New" charset="0"/>
              </a:rPr>
              <a:t>TAATGTTTGTGCTGGTTTTTGTGGCATCGGGCGAGAATA</a:t>
            </a:r>
          </a:p>
          <a:p>
            <a:r>
              <a:rPr lang="en-US" altLang="x-none" dirty="0">
                <a:latin typeface="Courier New" charset="0"/>
              </a:rPr>
              <a:t>GCGCGTGGTGTGAAAGACTGTTTTTTTGATCGTTTTCAC</a:t>
            </a:r>
          </a:p>
          <a:p>
            <a:r>
              <a:rPr lang="en-US" altLang="x-none" dirty="0">
                <a:latin typeface="Courier New" charset="0"/>
              </a:rPr>
              <a:t>AAAAATGGAAGTCCACAGTCTTGACAG</a:t>
            </a:r>
          </a:p>
          <a:p>
            <a:endParaRPr lang="en-US" altLang="x-none" sz="500" dirty="0">
              <a:latin typeface="Courier New" charset="0"/>
            </a:endParaRPr>
          </a:p>
          <a:p>
            <a:r>
              <a:rPr lang="en-US" altLang="x-none" dirty="0">
                <a:latin typeface="Courier New" charset="0"/>
              </a:rPr>
              <a:t>&gt;</a:t>
            </a:r>
            <a:r>
              <a:rPr lang="en-US" altLang="x-none" dirty="0" err="1">
                <a:latin typeface="Courier New" charset="0"/>
              </a:rPr>
              <a:t>ara</a:t>
            </a:r>
            <a:r>
              <a:rPr lang="en-US" altLang="x-none" dirty="0">
                <a:latin typeface="Courier New" charset="0"/>
              </a:rPr>
              <a:t> </a:t>
            </a:r>
          </a:p>
          <a:p>
            <a:r>
              <a:rPr lang="en-US" altLang="x-none" dirty="0">
                <a:latin typeface="Courier New" charset="0"/>
              </a:rPr>
              <a:t>GACAAAAACGCGTAACAAAAGTGTCTATAATCACGGCAG</a:t>
            </a:r>
          </a:p>
          <a:p>
            <a:r>
              <a:rPr lang="en-US" altLang="x-none" dirty="0">
                <a:latin typeface="Courier New" charset="0"/>
              </a:rPr>
              <a:t>AAAAGTCCACATTGATTATTTGCACGGCGTCACACTTTG</a:t>
            </a:r>
          </a:p>
          <a:p>
            <a:r>
              <a:rPr lang="en-US" altLang="x-none" dirty="0">
                <a:latin typeface="Courier New" charset="0"/>
              </a:rPr>
              <a:t>CTATGCCATAGCATTTTTATCCATAAG</a:t>
            </a:r>
          </a:p>
          <a:p>
            <a:endParaRPr lang="en-US" altLang="x-none" sz="500" dirty="0">
              <a:latin typeface="Courier New" charset="0"/>
            </a:endParaRPr>
          </a:p>
          <a:p>
            <a:r>
              <a:rPr lang="en-US" altLang="x-none" dirty="0">
                <a:latin typeface="Courier New" charset="0"/>
              </a:rPr>
              <a:t>&gt;bglr1 </a:t>
            </a:r>
          </a:p>
          <a:p>
            <a:r>
              <a:rPr lang="en-US" altLang="x-none" dirty="0">
                <a:latin typeface="Courier New" charset="0"/>
              </a:rPr>
              <a:t>ACAAATCCCAATAACTTAATTATTGGGATTTGTTATATA</a:t>
            </a:r>
          </a:p>
          <a:p>
            <a:r>
              <a:rPr lang="en-US" altLang="x-none" dirty="0">
                <a:latin typeface="Courier New" charset="0"/>
              </a:rPr>
              <a:t>TAACTTTATAAATTCCTAAAATTACACAAAGTTAATAAC</a:t>
            </a:r>
          </a:p>
          <a:p>
            <a:r>
              <a:rPr lang="en-US" altLang="x-none" dirty="0">
                <a:latin typeface="Courier New" charset="0"/>
              </a:rPr>
              <a:t>TGTGAGCATGGTCATATTTTTATCAAT</a:t>
            </a:r>
          </a:p>
          <a:p>
            <a:endParaRPr lang="en-US" altLang="x-none" sz="500" dirty="0">
              <a:latin typeface="Courier New" charset="0"/>
            </a:endParaRPr>
          </a:p>
          <a:p>
            <a:r>
              <a:rPr lang="en-US" altLang="x-none" dirty="0">
                <a:latin typeface="Courier New" charset="0"/>
              </a:rPr>
              <a:t>&gt;</a:t>
            </a:r>
            <a:r>
              <a:rPr lang="en-US" altLang="x-none" dirty="0" err="1">
                <a:latin typeface="Courier New" charset="0"/>
              </a:rPr>
              <a:t>crp</a:t>
            </a:r>
            <a:r>
              <a:rPr lang="en-US" altLang="x-none" dirty="0">
                <a:latin typeface="Courier New" charset="0"/>
              </a:rPr>
              <a:t> </a:t>
            </a:r>
          </a:p>
          <a:p>
            <a:r>
              <a:rPr lang="en-US" altLang="x-none" dirty="0">
                <a:latin typeface="Courier New" charset="0"/>
              </a:rPr>
              <a:t>CACAAAGCGAAAGCTATGCTAAAACAGTCAGGATGCTAC</a:t>
            </a:r>
          </a:p>
          <a:p>
            <a:r>
              <a:rPr lang="en-US" altLang="x-none" dirty="0">
                <a:latin typeface="Courier New" charset="0"/>
              </a:rPr>
              <a:t>AGTAATACATTGATGTACTGCATGTATGCAAAGGACGTC</a:t>
            </a:r>
          </a:p>
          <a:p>
            <a:r>
              <a:rPr lang="en-US" altLang="x-none" dirty="0">
                <a:latin typeface="Courier New" charset="0"/>
              </a:rPr>
              <a:t>ACATTACCGTGCAGTACAGTTGATAGC</a:t>
            </a:r>
          </a:p>
        </p:txBody>
      </p:sp>
      <p:sp>
        <p:nvSpPr>
          <p:cNvPr id="690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Sample DNA sequences</a:t>
            </a:r>
          </a:p>
        </p:txBody>
      </p:sp>
    </p:spTree>
    <p:extLst>
      <p:ext uri="{BB962C8B-B14F-4D97-AF65-F5344CB8AC3E}">
        <p14:creationId xmlns:p14="http://schemas.microsoft.com/office/powerpoint/2010/main" val="145044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3" name="Text Box 3"/>
          <p:cNvSpPr txBox="1">
            <a:spLocks noChangeArrowheads="1"/>
          </p:cNvSpPr>
          <p:nvPr/>
        </p:nvSpPr>
        <p:spPr bwMode="auto">
          <a:xfrm>
            <a:off x="3582988" y="1900238"/>
            <a:ext cx="5561138" cy="475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>
                <a:latin typeface="Courier New" charset="0"/>
              </a:rPr>
              <a:t>&gt;ce1cg </a:t>
            </a:r>
          </a:p>
          <a:p>
            <a:r>
              <a:rPr lang="en-US" altLang="x-none">
                <a:latin typeface="Courier New" charset="0"/>
              </a:rPr>
              <a:t>taatgtttgtgctggtttttgtggcatcgggcgagaata</a:t>
            </a:r>
          </a:p>
          <a:p>
            <a:r>
              <a:rPr lang="en-US" altLang="x-none">
                <a:latin typeface="Courier New" charset="0"/>
              </a:rPr>
              <a:t>gcgcgtggtgtgaaagactgtttt</a:t>
            </a:r>
            <a:r>
              <a:rPr lang="en-US" altLang="x-none" b="1">
                <a:solidFill>
                  <a:schemeClr val="tx2"/>
                </a:solidFill>
                <a:latin typeface="Courier New" charset="0"/>
              </a:rPr>
              <a:t>TTTGATCGTTTTCAC</a:t>
            </a:r>
          </a:p>
          <a:p>
            <a:r>
              <a:rPr lang="en-US" altLang="x-none">
                <a:latin typeface="Courier New" charset="0"/>
              </a:rPr>
              <a:t>aaaaatggaagtccacagtcttgacag</a:t>
            </a:r>
          </a:p>
          <a:p>
            <a:endParaRPr lang="en-US" altLang="x-none" sz="500">
              <a:latin typeface="Courier New" charset="0"/>
            </a:endParaRPr>
          </a:p>
          <a:p>
            <a:r>
              <a:rPr lang="en-US" altLang="x-none">
                <a:latin typeface="Courier New" charset="0"/>
              </a:rPr>
              <a:t>&gt;ara </a:t>
            </a:r>
          </a:p>
          <a:p>
            <a:r>
              <a:rPr lang="en-US" altLang="x-none">
                <a:latin typeface="Courier New" charset="0"/>
              </a:rPr>
              <a:t>gacaaaaacgcgtaacaaaagtgtctataatcacggcag</a:t>
            </a:r>
          </a:p>
          <a:p>
            <a:r>
              <a:rPr lang="en-US" altLang="x-none">
                <a:latin typeface="Courier New" charset="0"/>
              </a:rPr>
              <a:t>aaaagtccacattgatta</a:t>
            </a:r>
            <a:r>
              <a:rPr lang="en-US" altLang="x-none" b="1">
                <a:solidFill>
                  <a:schemeClr val="tx2"/>
                </a:solidFill>
                <a:latin typeface="Courier New" charset="0"/>
              </a:rPr>
              <a:t>TTTGCACGGCGTCAC</a:t>
            </a:r>
            <a:r>
              <a:rPr lang="en-US" altLang="x-none">
                <a:latin typeface="Courier New" charset="0"/>
              </a:rPr>
              <a:t>actttg</a:t>
            </a:r>
          </a:p>
          <a:p>
            <a:r>
              <a:rPr lang="en-US" altLang="x-none">
                <a:latin typeface="Courier New" charset="0"/>
              </a:rPr>
              <a:t>ctatgccatagcatttttatccataag</a:t>
            </a:r>
          </a:p>
          <a:p>
            <a:endParaRPr lang="en-US" altLang="x-none" sz="500">
              <a:latin typeface="Courier New" charset="0"/>
            </a:endParaRPr>
          </a:p>
          <a:p>
            <a:r>
              <a:rPr lang="en-US" altLang="x-none">
                <a:latin typeface="Courier New" charset="0"/>
              </a:rPr>
              <a:t>&gt;bglr1 </a:t>
            </a:r>
          </a:p>
          <a:p>
            <a:r>
              <a:rPr lang="en-US" altLang="x-none">
                <a:latin typeface="Courier New" charset="0"/>
              </a:rPr>
              <a:t>acaaatcccaataacttaattattgggatttgttatata</a:t>
            </a:r>
          </a:p>
          <a:p>
            <a:r>
              <a:rPr lang="en-US" altLang="x-none">
                <a:latin typeface="Courier New" charset="0"/>
              </a:rPr>
              <a:t>taactttataaattcctaaaattacacaaagttaataac</a:t>
            </a:r>
          </a:p>
          <a:p>
            <a:r>
              <a:rPr lang="en-US" altLang="x-none" b="1">
                <a:solidFill>
                  <a:schemeClr val="tx2"/>
                </a:solidFill>
                <a:latin typeface="Courier New" charset="0"/>
              </a:rPr>
              <a:t>TGTGAGCATGGTCAT</a:t>
            </a:r>
            <a:r>
              <a:rPr lang="en-US" altLang="x-none">
                <a:latin typeface="Courier New" charset="0"/>
              </a:rPr>
              <a:t>atttttatcaat</a:t>
            </a:r>
          </a:p>
          <a:p>
            <a:endParaRPr lang="en-US" altLang="x-none" sz="500">
              <a:latin typeface="Courier New" charset="0"/>
            </a:endParaRPr>
          </a:p>
          <a:p>
            <a:r>
              <a:rPr lang="en-US" altLang="x-none">
                <a:latin typeface="Courier New" charset="0"/>
              </a:rPr>
              <a:t>&gt;crp </a:t>
            </a:r>
          </a:p>
          <a:p>
            <a:r>
              <a:rPr lang="en-US" altLang="x-none">
                <a:latin typeface="Courier New" charset="0"/>
              </a:rPr>
              <a:t>cacaaagcgaaagctatgctaaaacagtcaggatgctac</a:t>
            </a:r>
          </a:p>
          <a:p>
            <a:r>
              <a:rPr lang="en-US" altLang="x-none">
                <a:latin typeface="Courier New" charset="0"/>
              </a:rPr>
              <a:t>agtaatacattgatgtactgcatgta</a:t>
            </a:r>
            <a:r>
              <a:rPr lang="en-US" altLang="x-none" b="1">
                <a:solidFill>
                  <a:schemeClr val="tx2"/>
                </a:solidFill>
                <a:latin typeface="Courier New" charset="0"/>
              </a:rPr>
              <a:t>TGCAAAGGACGTC</a:t>
            </a:r>
          </a:p>
          <a:p>
            <a:r>
              <a:rPr lang="en-US" altLang="x-none" b="1">
                <a:solidFill>
                  <a:schemeClr val="tx2"/>
                </a:solidFill>
                <a:latin typeface="Courier New" charset="0"/>
              </a:rPr>
              <a:t>AC</a:t>
            </a:r>
            <a:r>
              <a:rPr lang="en-US" altLang="x-none">
                <a:latin typeface="Courier New" charset="0"/>
              </a:rPr>
              <a:t>attaccgtgcagtacagttgatagc</a:t>
            </a:r>
          </a:p>
        </p:txBody>
      </p:sp>
      <p:sp>
        <p:nvSpPr>
          <p:cNvPr id="691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Motif occurrences</a:t>
            </a:r>
          </a:p>
        </p:txBody>
      </p:sp>
    </p:spTree>
    <p:extLst>
      <p:ext uri="{BB962C8B-B14F-4D97-AF65-F5344CB8AC3E}">
        <p14:creationId xmlns:p14="http://schemas.microsoft.com/office/powerpoint/2010/main" val="150129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3" name="Text Box 3"/>
          <p:cNvSpPr txBox="1">
            <a:spLocks noChangeArrowheads="1"/>
          </p:cNvSpPr>
          <p:nvPr/>
        </p:nvSpPr>
        <p:spPr bwMode="auto">
          <a:xfrm>
            <a:off x="1864255" y="1476904"/>
            <a:ext cx="5561138" cy="475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>
                <a:latin typeface="Courier New" charset="0"/>
              </a:rPr>
              <a:t>&gt;ce1cg </a:t>
            </a:r>
          </a:p>
          <a:p>
            <a:r>
              <a:rPr lang="en-US" altLang="x-none" dirty="0" err="1">
                <a:latin typeface="Courier New" charset="0"/>
              </a:rPr>
              <a:t>taatgtttgtgctggtttttgtggcatcgggcgagaata</a:t>
            </a:r>
            <a:endParaRPr lang="en-US" altLang="x-none" dirty="0">
              <a:latin typeface="Courier New" charset="0"/>
            </a:endParaRPr>
          </a:p>
          <a:p>
            <a:r>
              <a:rPr lang="en-US" altLang="x-none" dirty="0" err="1">
                <a:latin typeface="Courier New" charset="0"/>
              </a:rPr>
              <a:t>gcgcgtggtgtgaaagactgtttt</a:t>
            </a:r>
            <a:r>
              <a:rPr lang="en-US" altLang="x-none" b="1" dirty="0" err="1">
                <a:solidFill>
                  <a:schemeClr val="tx2"/>
                </a:solidFill>
                <a:latin typeface="Courier New" charset="0"/>
              </a:rPr>
              <a:t>TTTGATCGTTTTCAC</a:t>
            </a:r>
            <a:endParaRPr lang="en-US" altLang="x-none" b="1" dirty="0">
              <a:solidFill>
                <a:schemeClr val="tx2"/>
              </a:solidFill>
              <a:latin typeface="Courier New" charset="0"/>
            </a:endParaRPr>
          </a:p>
          <a:p>
            <a:r>
              <a:rPr lang="en-US" altLang="x-none" dirty="0" err="1">
                <a:latin typeface="Courier New" charset="0"/>
              </a:rPr>
              <a:t>aaaaatggaagtccacagtcttgacag</a:t>
            </a:r>
            <a:endParaRPr lang="en-US" altLang="x-none" dirty="0">
              <a:latin typeface="Courier New" charset="0"/>
            </a:endParaRPr>
          </a:p>
          <a:p>
            <a:endParaRPr lang="en-US" altLang="x-none" sz="500" dirty="0">
              <a:latin typeface="Courier New" charset="0"/>
            </a:endParaRPr>
          </a:p>
          <a:p>
            <a:r>
              <a:rPr lang="en-US" altLang="x-none" dirty="0">
                <a:latin typeface="Courier New" charset="0"/>
              </a:rPr>
              <a:t>&gt;</a:t>
            </a:r>
            <a:r>
              <a:rPr lang="en-US" altLang="x-none" dirty="0" err="1">
                <a:latin typeface="Courier New" charset="0"/>
              </a:rPr>
              <a:t>ara</a:t>
            </a:r>
            <a:r>
              <a:rPr lang="en-US" altLang="x-none" dirty="0">
                <a:latin typeface="Courier New" charset="0"/>
              </a:rPr>
              <a:t> </a:t>
            </a:r>
          </a:p>
          <a:p>
            <a:r>
              <a:rPr lang="en-US" altLang="x-none" dirty="0" err="1">
                <a:latin typeface="Courier New" charset="0"/>
              </a:rPr>
              <a:t>gacaaaaacgcgtaacaaaagtgtctataatcacggcag</a:t>
            </a:r>
            <a:endParaRPr lang="en-US" altLang="x-none" dirty="0">
              <a:latin typeface="Courier New" charset="0"/>
            </a:endParaRPr>
          </a:p>
          <a:p>
            <a:r>
              <a:rPr lang="en-US" altLang="x-none" dirty="0" err="1">
                <a:latin typeface="Courier New" charset="0"/>
              </a:rPr>
              <a:t>aaaagtccacattgatta</a:t>
            </a:r>
            <a:r>
              <a:rPr lang="en-US" altLang="x-none" b="1" dirty="0" err="1">
                <a:solidFill>
                  <a:schemeClr val="tx2"/>
                </a:solidFill>
                <a:latin typeface="Courier New" charset="0"/>
              </a:rPr>
              <a:t>TTTGCACGGCGTCAC</a:t>
            </a:r>
            <a:r>
              <a:rPr lang="en-US" altLang="x-none" dirty="0" err="1">
                <a:latin typeface="Courier New" charset="0"/>
              </a:rPr>
              <a:t>actttg</a:t>
            </a:r>
            <a:endParaRPr lang="en-US" altLang="x-none" dirty="0">
              <a:latin typeface="Courier New" charset="0"/>
            </a:endParaRPr>
          </a:p>
          <a:p>
            <a:r>
              <a:rPr lang="en-US" altLang="x-none" dirty="0" err="1">
                <a:latin typeface="Courier New" charset="0"/>
              </a:rPr>
              <a:t>ctatgccatagcatttttatccataag</a:t>
            </a:r>
            <a:endParaRPr lang="en-US" altLang="x-none" dirty="0">
              <a:latin typeface="Courier New" charset="0"/>
            </a:endParaRPr>
          </a:p>
          <a:p>
            <a:endParaRPr lang="en-US" altLang="x-none" sz="500" dirty="0">
              <a:latin typeface="Courier New" charset="0"/>
            </a:endParaRPr>
          </a:p>
          <a:p>
            <a:r>
              <a:rPr lang="en-US" altLang="x-none" dirty="0">
                <a:latin typeface="Courier New" charset="0"/>
              </a:rPr>
              <a:t>&gt;bglr1 </a:t>
            </a:r>
          </a:p>
          <a:p>
            <a:r>
              <a:rPr lang="en-US" altLang="x-none" dirty="0" err="1">
                <a:latin typeface="Courier New" charset="0"/>
              </a:rPr>
              <a:t>acaaatcccaataacttaattattgggatttgttatata</a:t>
            </a:r>
            <a:endParaRPr lang="en-US" altLang="x-none" dirty="0">
              <a:latin typeface="Courier New" charset="0"/>
            </a:endParaRPr>
          </a:p>
          <a:p>
            <a:r>
              <a:rPr lang="en-US" altLang="x-none" dirty="0" err="1">
                <a:latin typeface="Courier New" charset="0"/>
              </a:rPr>
              <a:t>taactttataaattcctaaaattacacaaagttaataac</a:t>
            </a:r>
            <a:endParaRPr lang="en-US" altLang="x-none" dirty="0">
              <a:latin typeface="Courier New" charset="0"/>
            </a:endParaRPr>
          </a:p>
          <a:p>
            <a:r>
              <a:rPr lang="en-US" altLang="x-none" b="1" dirty="0" err="1">
                <a:solidFill>
                  <a:schemeClr val="tx2"/>
                </a:solidFill>
                <a:latin typeface="Courier New" charset="0"/>
              </a:rPr>
              <a:t>TGTGAGCATGGTCAT</a:t>
            </a:r>
            <a:r>
              <a:rPr lang="en-US" altLang="x-none" dirty="0" err="1">
                <a:latin typeface="Courier New" charset="0"/>
              </a:rPr>
              <a:t>atttttatcaat</a:t>
            </a:r>
            <a:endParaRPr lang="en-US" altLang="x-none" dirty="0">
              <a:latin typeface="Courier New" charset="0"/>
            </a:endParaRPr>
          </a:p>
          <a:p>
            <a:endParaRPr lang="en-US" altLang="x-none" sz="500" dirty="0">
              <a:latin typeface="Courier New" charset="0"/>
            </a:endParaRPr>
          </a:p>
          <a:p>
            <a:r>
              <a:rPr lang="en-US" altLang="x-none" dirty="0">
                <a:latin typeface="Courier New" charset="0"/>
              </a:rPr>
              <a:t>&gt;</a:t>
            </a:r>
            <a:r>
              <a:rPr lang="en-US" altLang="x-none" dirty="0" err="1">
                <a:latin typeface="Courier New" charset="0"/>
              </a:rPr>
              <a:t>crp</a:t>
            </a:r>
            <a:r>
              <a:rPr lang="en-US" altLang="x-none" dirty="0">
                <a:latin typeface="Courier New" charset="0"/>
              </a:rPr>
              <a:t> </a:t>
            </a:r>
          </a:p>
          <a:p>
            <a:r>
              <a:rPr lang="en-US" altLang="x-none" dirty="0" err="1">
                <a:latin typeface="Courier New" charset="0"/>
              </a:rPr>
              <a:t>cacaaagcgaaagctatgctaaaacagtcaggatgctac</a:t>
            </a:r>
            <a:endParaRPr lang="en-US" altLang="x-none" dirty="0">
              <a:latin typeface="Courier New" charset="0"/>
            </a:endParaRPr>
          </a:p>
          <a:p>
            <a:r>
              <a:rPr lang="en-US" altLang="x-none" dirty="0" err="1">
                <a:latin typeface="Courier New" charset="0"/>
              </a:rPr>
              <a:t>agtaatacattgatgtactgcatgta</a:t>
            </a:r>
            <a:r>
              <a:rPr lang="en-US" altLang="x-none" b="1" dirty="0" err="1">
                <a:solidFill>
                  <a:schemeClr val="tx2"/>
                </a:solidFill>
                <a:latin typeface="Courier New" charset="0"/>
              </a:rPr>
              <a:t>TGCAAAGGACGTC</a:t>
            </a:r>
            <a:endParaRPr lang="en-US" altLang="x-none" b="1" dirty="0">
              <a:solidFill>
                <a:schemeClr val="tx2"/>
              </a:solidFill>
              <a:latin typeface="Courier New" charset="0"/>
            </a:endParaRPr>
          </a:p>
          <a:p>
            <a:r>
              <a:rPr lang="en-US" altLang="x-none" b="1" dirty="0" err="1">
                <a:solidFill>
                  <a:schemeClr val="tx2"/>
                </a:solidFill>
                <a:latin typeface="Courier New" charset="0"/>
              </a:rPr>
              <a:t>AC</a:t>
            </a:r>
            <a:r>
              <a:rPr lang="en-US" altLang="x-none" dirty="0" err="1">
                <a:latin typeface="Courier New" charset="0"/>
              </a:rPr>
              <a:t>attaccgtgcagtacagttgatagc</a:t>
            </a:r>
            <a:endParaRPr lang="en-US" altLang="x-none" dirty="0">
              <a:latin typeface="Courier New" charset="0"/>
            </a:endParaRPr>
          </a:p>
        </p:txBody>
      </p:sp>
      <p:sp>
        <p:nvSpPr>
          <p:cNvPr id="691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Motif occurrences</a:t>
            </a:r>
          </a:p>
        </p:txBody>
      </p:sp>
    </p:spTree>
    <p:extLst>
      <p:ext uri="{BB962C8B-B14F-4D97-AF65-F5344CB8AC3E}">
        <p14:creationId xmlns:p14="http://schemas.microsoft.com/office/powerpoint/2010/main" val="14973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Starting point</a:t>
            </a:r>
          </a:p>
        </p:txBody>
      </p:sp>
      <p:sp>
        <p:nvSpPr>
          <p:cNvPr id="692227" name="Text Box 3"/>
          <p:cNvSpPr txBox="1">
            <a:spLocks noChangeArrowheads="1"/>
          </p:cNvSpPr>
          <p:nvPr/>
        </p:nvSpPr>
        <p:spPr bwMode="auto">
          <a:xfrm>
            <a:off x="1981200" y="2198689"/>
            <a:ext cx="8496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3200">
                <a:latin typeface="Courier New" charset="0"/>
              </a:rPr>
              <a:t>…gactgtttt</a:t>
            </a:r>
            <a:r>
              <a:rPr lang="en-US" altLang="x-none" sz="3200" b="1">
                <a:solidFill>
                  <a:schemeClr val="tx2"/>
                </a:solidFill>
                <a:latin typeface="Courier New" charset="0"/>
              </a:rPr>
              <a:t>TTTGATCGTTTTCAC</a:t>
            </a:r>
            <a:r>
              <a:rPr lang="en-US" altLang="x-none" sz="3200">
                <a:latin typeface="Courier New" charset="0"/>
              </a:rPr>
              <a:t>aaaaatgg…</a:t>
            </a:r>
          </a:p>
        </p:txBody>
      </p:sp>
      <p:sp>
        <p:nvSpPr>
          <p:cNvPr id="692228" name="Text Box 4"/>
          <p:cNvSpPr txBox="1">
            <a:spLocks noChangeArrowheads="1"/>
          </p:cNvSpPr>
          <p:nvPr/>
        </p:nvSpPr>
        <p:spPr bwMode="auto">
          <a:xfrm>
            <a:off x="2133600" y="3109913"/>
            <a:ext cx="802174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457200" algn="l"/>
                <a:tab pos="13716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457200" algn="l"/>
                <a:tab pos="13716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457200" algn="l"/>
                <a:tab pos="13716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457200" algn="l"/>
                <a:tab pos="13716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457200" algn="l"/>
                <a:tab pos="13716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2400">
                <a:latin typeface="Times New Roman" charset="0"/>
              </a:rPr>
              <a:t>    	</a:t>
            </a:r>
            <a:r>
              <a:rPr lang="en-US" altLang="x-none" sz="2400">
                <a:latin typeface="Courier New" charset="0"/>
              </a:rPr>
              <a:t>T    	T    T    G    A    T  C  G  T  T  </a:t>
            </a:r>
          </a:p>
          <a:p>
            <a:r>
              <a:rPr lang="en-US" altLang="x-none" sz="2400">
                <a:latin typeface="Courier New" charset="0"/>
              </a:rPr>
              <a:t>A 0.17 0.17 0.17 0.17 0.50 ...</a:t>
            </a:r>
          </a:p>
          <a:p>
            <a:r>
              <a:rPr lang="en-US" altLang="x-none" sz="2400">
                <a:latin typeface="Courier New" charset="0"/>
              </a:rPr>
              <a:t>C 0.17 0.17 0.17 0.17 0.17</a:t>
            </a:r>
          </a:p>
          <a:p>
            <a:r>
              <a:rPr lang="en-US" altLang="x-none" sz="2400">
                <a:latin typeface="Courier New" charset="0"/>
              </a:rPr>
              <a:t>G 0.17 0.17 0.17 0.50 0.17</a:t>
            </a:r>
          </a:p>
          <a:p>
            <a:r>
              <a:rPr lang="en-US" altLang="x-none" sz="2400">
                <a:latin typeface="Courier New" charset="0"/>
              </a:rPr>
              <a:t>T 0.50 0.50 0.50 0.17 0.17</a:t>
            </a:r>
          </a:p>
        </p:txBody>
      </p:sp>
      <p:sp>
        <p:nvSpPr>
          <p:cNvPr id="692229" name="Text Box 5"/>
          <p:cNvSpPr txBox="1">
            <a:spLocks noChangeArrowheads="1"/>
          </p:cNvSpPr>
          <p:nvPr/>
        </p:nvSpPr>
        <p:spPr bwMode="auto">
          <a:xfrm>
            <a:off x="2193926" y="5334000"/>
            <a:ext cx="8093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x-none">
                <a:solidFill>
                  <a:srgbClr val="3366FF"/>
                </a:solidFill>
              </a:rPr>
              <a:t>This a special initialization scheme, many others scheme, including random starts, are also valid </a:t>
            </a:r>
          </a:p>
        </p:txBody>
      </p:sp>
    </p:spTree>
    <p:extLst>
      <p:ext uri="{BB962C8B-B14F-4D97-AF65-F5344CB8AC3E}">
        <p14:creationId xmlns:p14="http://schemas.microsoft.com/office/powerpoint/2010/main" val="192545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1" name="Text Box 3"/>
          <p:cNvSpPr txBox="1">
            <a:spLocks noChangeArrowheads="1"/>
          </p:cNvSpPr>
          <p:nvPr/>
        </p:nvSpPr>
        <p:spPr bwMode="auto">
          <a:xfrm>
            <a:off x="2590800" y="2057400"/>
            <a:ext cx="730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400" u="sng">
                <a:latin typeface="Courier New" charset="0"/>
              </a:rPr>
              <a:t>TAATGTTTGTGCTGG</a:t>
            </a:r>
            <a:r>
              <a:rPr lang="en-US" altLang="x-none" sz="2400">
                <a:latin typeface="Courier New" charset="0"/>
              </a:rPr>
              <a:t>TTTTTGTGGCATCGGGCGAGAATA</a:t>
            </a:r>
          </a:p>
        </p:txBody>
      </p:sp>
      <p:sp>
        <p:nvSpPr>
          <p:cNvPr id="693252" name="Text Box 4"/>
          <p:cNvSpPr txBox="1">
            <a:spLocks noChangeArrowheads="1"/>
          </p:cNvSpPr>
          <p:nvPr/>
        </p:nvSpPr>
        <p:spPr bwMode="auto">
          <a:xfrm>
            <a:off x="1905000" y="2730500"/>
            <a:ext cx="802174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457200" algn="l"/>
                <a:tab pos="13716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457200" algn="l"/>
                <a:tab pos="13716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457200" algn="l"/>
                <a:tab pos="13716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457200" algn="l"/>
                <a:tab pos="13716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457200" algn="l"/>
                <a:tab pos="13716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2400">
                <a:latin typeface="Times New Roman" charset="0"/>
              </a:rPr>
              <a:t>    	</a:t>
            </a:r>
            <a:r>
              <a:rPr lang="en-US" altLang="x-none" sz="2400">
                <a:latin typeface="Courier New" charset="0"/>
              </a:rPr>
              <a:t>T    	T    T    G    A    T  C  G  T  T  </a:t>
            </a:r>
          </a:p>
          <a:p>
            <a:r>
              <a:rPr lang="en-US" altLang="x-none" sz="2400">
                <a:latin typeface="Courier New" charset="0"/>
              </a:rPr>
              <a:t>A 0.17 </a:t>
            </a:r>
            <a:r>
              <a:rPr lang="en-US" altLang="x-none" sz="2400" b="1">
                <a:solidFill>
                  <a:schemeClr val="tx2"/>
                </a:solidFill>
                <a:latin typeface="Courier New" charset="0"/>
              </a:rPr>
              <a:t>0.17</a:t>
            </a:r>
            <a:r>
              <a:rPr lang="en-US" altLang="x-none" sz="240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altLang="x-none" sz="2400" b="1">
                <a:solidFill>
                  <a:schemeClr val="tx2"/>
                </a:solidFill>
                <a:latin typeface="Courier New" charset="0"/>
              </a:rPr>
              <a:t>0.17</a:t>
            </a:r>
            <a:r>
              <a:rPr lang="en-US" altLang="x-none" sz="240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altLang="x-none" sz="2400">
                <a:latin typeface="Courier New" charset="0"/>
              </a:rPr>
              <a:t>0.17 0.50 ...</a:t>
            </a:r>
          </a:p>
          <a:p>
            <a:r>
              <a:rPr lang="en-US" altLang="x-none" sz="2400">
                <a:latin typeface="Courier New" charset="0"/>
              </a:rPr>
              <a:t>C 0.17 0.17 0.17 0.17 0.17</a:t>
            </a:r>
          </a:p>
          <a:p>
            <a:r>
              <a:rPr lang="en-US" altLang="x-none" sz="2400">
                <a:latin typeface="Courier New" charset="0"/>
              </a:rPr>
              <a:t>G 0.17 0.17 0.17 0.50 </a:t>
            </a:r>
            <a:r>
              <a:rPr lang="en-US" altLang="x-none" sz="2400" b="1">
                <a:solidFill>
                  <a:schemeClr val="tx2"/>
                </a:solidFill>
                <a:latin typeface="Courier New" charset="0"/>
              </a:rPr>
              <a:t>0.17</a:t>
            </a:r>
            <a:r>
              <a:rPr lang="en-US" altLang="x-none" sz="2400">
                <a:solidFill>
                  <a:schemeClr val="tx2"/>
                </a:solidFill>
                <a:latin typeface="Courier New" charset="0"/>
              </a:rPr>
              <a:t> </a:t>
            </a:r>
            <a:endParaRPr lang="en-US" altLang="x-none" sz="2400">
              <a:latin typeface="Courier New" charset="0"/>
            </a:endParaRPr>
          </a:p>
          <a:p>
            <a:r>
              <a:rPr lang="en-US" altLang="x-none" sz="2400">
                <a:latin typeface="Courier New" charset="0"/>
              </a:rPr>
              <a:t>T </a:t>
            </a:r>
            <a:r>
              <a:rPr lang="en-US" altLang="x-none" sz="2400" b="1">
                <a:solidFill>
                  <a:schemeClr val="tx2"/>
                </a:solidFill>
                <a:latin typeface="Courier New" charset="0"/>
              </a:rPr>
              <a:t>0.50</a:t>
            </a:r>
            <a:r>
              <a:rPr lang="en-US" altLang="x-none" sz="2400">
                <a:latin typeface="Courier New" charset="0"/>
              </a:rPr>
              <a:t> 0.50 0.50 </a:t>
            </a:r>
            <a:r>
              <a:rPr lang="en-US" altLang="x-none" sz="2400" b="1">
                <a:solidFill>
                  <a:schemeClr val="tx2"/>
                </a:solidFill>
                <a:latin typeface="Courier New" charset="0"/>
              </a:rPr>
              <a:t>0.17</a:t>
            </a:r>
            <a:r>
              <a:rPr lang="en-US" altLang="x-none" sz="240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altLang="x-none" sz="2400">
                <a:latin typeface="Courier New" charset="0"/>
              </a:rPr>
              <a:t>0.17</a:t>
            </a:r>
          </a:p>
        </p:txBody>
      </p:sp>
      <p:sp>
        <p:nvSpPr>
          <p:cNvPr id="693253" name="Text Box 5"/>
          <p:cNvSpPr txBox="1">
            <a:spLocks noChangeArrowheads="1"/>
          </p:cNvSpPr>
          <p:nvPr/>
        </p:nvSpPr>
        <p:spPr bwMode="auto">
          <a:xfrm>
            <a:off x="1752601" y="4724400"/>
            <a:ext cx="858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400" b="1">
                <a:solidFill>
                  <a:schemeClr val="tx2"/>
                </a:solidFill>
                <a:latin typeface="Courier New" charset="0"/>
              </a:rPr>
              <a:t>Score = 0.50 + 0.17 + 0.17 + 0.17 + 0.17 + ...</a:t>
            </a:r>
          </a:p>
        </p:txBody>
      </p:sp>
      <p:sp>
        <p:nvSpPr>
          <p:cNvPr id="6932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Re-estimating motif occurrences</a:t>
            </a:r>
          </a:p>
        </p:txBody>
      </p:sp>
    </p:spTree>
    <p:extLst>
      <p:ext uri="{BB962C8B-B14F-4D97-AF65-F5344CB8AC3E}">
        <p14:creationId xmlns:p14="http://schemas.microsoft.com/office/powerpoint/2010/main" val="70004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Scoring each subsequence</a:t>
            </a:r>
          </a:p>
        </p:txBody>
      </p:sp>
      <p:sp>
        <p:nvSpPr>
          <p:cNvPr id="69427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Score from each sequence the subsequence with maximal score.</a:t>
            </a:r>
          </a:p>
          <a:p>
            <a:endParaRPr lang="en-US" altLang="x-none"/>
          </a:p>
          <a:p>
            <a:endParaRPr lang="en-US" altLang="x-none"/>
          </a:p>
        </p:txBody>
      </p:sp>
      <p:sp>
        <p:nvSpPr>
          <p:cNvPr id="694275" name="Text Box 3"/>
          <p:cNvSpPr txBox="1">
            <a:spLocks noChangeArrowheads="1"/>
          </p:cNvSpPr>
          <p:nvPr/>
        </p:nvSpPr>
        <p:spPr bwMode="auto">
          <a:xfrm>
            <a:off x="3587750" y="3644900"/>
            <a:ext cx="460895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400">
                <a:latin typeface="Courier New" charset="0"/>
              </a:rPr>
              <a:t>  Subsequences     Score</a:t>
            </a:r>
          </a:p>
          <a:p>
            <a:r>
              <a:rPr lang="en-US" altLang="x-none" sz="2400">
                <a:latin typeface="Courier New" charset="0"/>
              </a:rPr>
              <a:t>TGTGCTGGTTTTTGT     2.95</a:t>
            </a:r>
          </a:p>
          <a:p>
            <a:r>
              <a:rPr lang="en-US" altLang="x-none" sz="2400">
                <a:latin typeface="Courier New" charset="0"/>
              </a:rPr>
              <a:t> GTGCTGGTTTTTGTG    4.62</a:t>
            </a:r>
          </a:p>
          <a:p>
            <a:r>
              <a:rPr lang="en-US" altLang="x-none" sz="2400">
                <a:latin typeface="Courier New" charset="0"/>
              </a:rPr>
              <a:t>  TGCTGGTTTTTGTGG   2.31</a:t>
            </a:r>
          </a:p>
          <a:p>
            <a:r>
              <a:rPr lang="en-US" altLang="x-none" sz="2400">
                <a:latin typeface="Courier New" charset="0"/>
              </a:rPr>
              <a:t>   GCTGGTTTTTGTGGC   ...</a:t>
            </a:r>
          </a:p>
        </p:txBody>
      </p:sp>
      <p:sp>
        <p:nvSpPr>
          <p:cNvPr id="694276" name="Text Box 4"/>
          <p:cNvSpPr txBox="1">
            <a:spLocks noChangeArrowheads="1"/>
          </p:cNvSpPr>
          <p:nvPr/>
        </p:nvSpPr>
        <p:spPr bwMode="auto">
          <a:xfrm>
            <a:off x="1752601" y="2727325"/>
            <a:ext cx="7851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400">
                <a:latin typeface="Courier New" charset="0"/>
              </a:rPr>
              <a:t>Sequence: TGTGCTGGTTTTTGTGGCATCGGGCGAGAATA</a:t>
            </a:r>
          </a:p>
        </p:txBody>
      </p:sp>
    </p:spTree>
    <p:extLst>
      <p:ext uri="{BB962C8B-B14F-4D97-AF65-F5344CB8AC3E}">
        <p14:creationId xmlns:p14="http://schemas.microsoft.com/office/powerpoint/2010/main" val="181957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Re-estimating motif matrix</a:t>
            </a:r>
          </a:p>
        </p:txBody>
      </p:sp>
      <p:sp>
        <p:nvSpPr>
          <p:cNvPr id="6953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38200" y="1667202"/>
            <a:ext cx="10515600" cy="4351338"/>
          </a:xfrm>
        </p:spPr>
        <p:txBody>
          <a:bodyPr/>
          <a:lstStyle/>
          <a:p>
            <a:r>
              <a:rPr lang="en-US" altLang="x-none" dirty="0"/>
              <a:t>From each sequence, take the substring that has the maximal score</a:t>
            </a:r>
          </a:p>
          <a:p>
            <a:r>
              <a:rPr lang="en-US" altLang="x-none" dirty="0"/>
              <a:t>Align all of them and count:</a:t>
            </a:r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</p:txBody>
      </p:sp>
      <p:sp>
        <p:nvSpPr>
          <p:cNvPr id="695299" name="Text Box 3"/>
          <p:cNvSpPr txBox="1">
            <a:spLocks noChangeArrowheads="1"/>
          </p:cNvSpPr>
          <p:nvPr/>
        </p:nvSpPr>
        <p:spPr bwMode="auto">
          <a:xfrm>
            <a:off x="2256496" y="2873375"/>
            <a:ext cx="294984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x-none" sz="2400">
                <a:latin typeface="Courier New" charset="0"/>
              </a:rPr>
              <a:t>Occurrences</a:t>
            </a:r>
          </a:p>
          <a:p>
            <a:pPr algn="ctr"/>
            <a:r>
              <a:rPr lang="en-US" altLang="x-none" sz="2400">
                <a:latin typeface="Courier New" charset="0"/>
              </a:rPr>
              <a:t>TTTGATCGTTTTCAC</a:t>
            </a:r>
          </a:p>
          <a:p>
            <a:pPr algn="ctr"/>
            <a:r>
              <a:rPr lang="en-US" altLang="x-none" sz="2400">
                <a:latin typeface="Courier New" charset="0"/>
              </a:rPr>
              <a:t>TTTGCACGGCGTCAC</a:t>
            </a:r>
          </a:p>
          <a:p>
            <a:pPr algn="ctr"/>
            <a:r>
              <a:rPr lang="en-US" altLang="x-none" sz="2400">
                <a:latin typeface="Courier New" charset="0"/>
              </a:rPr>
              <a:t>TGTGAGCATGGTCAT</a:t>
            </a:r>
          </a:p>
          <a:p>
            <a:pPr algn="ctr"/>
            <a:r>
              <a:rPr lang="en-US" altLang="x-none" sz="2400">
                <a:latin typeface="Courier New" charset="0"/>
              </a:rPr>
              <a:t>TGCAAAGGACGTCAC</a:t>
            </a:r>
          </a:p>
        </p:txBody>
      </p:sp>
      <p:sp>
        <p:nvSpPr>
          <p:cNvPr id="695300" name="Text Box 4"/>
          <p:cNvSpPr txBox="1">
            <a:spLocks noChangeArrowheads="1"/>
          </p:cNvSpPr>
          <p:nvPr/>
        </p:nvSpPr>
        <p:spPr bwMode="auto">
          <a:xfrm>
            <a:off x="6293314" y="2882900"/>
            <a:ext cx="331853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x-none" sz="2400">
                <a:latin typeface="Courier New" charset="0"/>
              </a:rPr>
              <a:t>Counts</a:t>
            </a:r>
          </a:p>
          <a:p>
            <a:pPr algn="ctr"/>
            <a:r>
              <a:rPr lang="en-US" altLang="x-none" sz="2400">
                <a:latin typeface="Courier New" charset="0"/>
              </a:rPr>
              <a:t>A 000132011000040</a:t>
            </a:r>
          </a:p>
          <a:p>
            <a:pPr algn="ctr"/>
            <a:r>
              <a:rPr lang="en-US" altLang="x-none" sz="2400">
                <a:latin typeface="Courier New" charset="0"/>
              </a:rPr>
              <a:t>C 001010300200403</a:t>
            </a:r>
          </a:p>
          <a:p>
            <a:pPr algn="ctr"/>
            <a:r>
              <a:rPr lang="en-US" altLang="x-none" sz="2400">
                <a:latin typeface="Courier New" charset="0"/>
              </a:rPr>
              <a:t>G 020301131130000</a:t>
            </a:r>
          </a:p>
          <a:p>
            <a:pPr algn="ctr"/>
            <a:r>
              <a:rPr lang="en-US" altLang="x-none" sz="2400">
                <a:latin typeface="Courier New" charset="0"/>
              </a:rPr>
              <a:t>T 423001002114001</a:t>
            </a:r>
          </a:p>
        </p:txBody>
      </p:sp>
      <p:sp>
        <p:nvSpPr>
          <p:cNvPr id="695301" name="Line 5"/>
          <p:cNvSpPr>
            <a:spLocks noChangeShapeType="1"/>
          </p:cNvSpPr>
          <p:nvPr/>
        </p:nvSpPr>
        <p:spPr bwMode="auto">
          <a:xfrm>
            <a:off x="5334000" y="3962400"/>
            <a:ext cx="914400" cy="0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91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Posterior Probability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8733" y="1571625"/>
            <a:ext cx="11192934" cy="4351338"/>
          </a:xfrm>
        </p:spPr>
        <p:txBody>
          <a:bodyPr>
            <a:normAutofit/>
          </a:bodyPr>
          <a:lstStyle/>
          <a:p>
            <a:r>
              <a:rPr kumimoji="1" lang="en-US" altLang="ko-KR" b="1" dirty="0" smtClean="0">
                <a:solidFill>
                  <a:srgbClr val="FF0000"/>
                </a:solidFill>
              </a:rPr>
              <a:t>Weighted likelihood</a:t>
            </a:r>
            <a:r>
              <a:rPr kumimoji="1" lang="ko-KR" altLang="en-US" b="1" dirty="0" smtClean="0">
                <a:solidFill>
                  <a:srgbClr val="FF0000"/>
                </a:solidFill>
              </a:rPr>
              <a:t>로 생각하면 쉬움</a:t>
            </a:r>
            <a:r>
              <a:rPr kumimoji="1"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endParaRPr kumimoji="1" lang="en-US" altLang="ko-KR" dirty="0" smtClean="0"/>
          </a:p>
          <a:p>
            <a:r>
              <a:rPr kumimoji="1" lang="en-US" altLang="ko-KR" sz="2400" dirty="0" err="1" smtClean="0"/>
              <a:t>Pr</a:t>
            </a:r>
            <a:r>
              <a:rPr kumimoji="1" lang="en-US" altLang="ko-KR" sz="2400" dirty="0" smtClean="0"/>
              <a:t>[Fair | HTHHHTT ] = </a:t>
            </a:r>
            <a:r>
              <a:rPr kumimoji="1" lang="en-US" altLang="ko-KR" sz="2400" dirty="0" err="1" smtClean="0"/>
              <a:t>Pr</a:t>
            </a:r>
            <a:r>
              <a:rPr kumimoji="1" lang="en-US" altLang="ko-KR" sz="2400" dirty="0" smtClean="0"/>
              <a:t>[HTHHHTT </a:t>
            </a:r>
            <a:r>
              <a:rPr kumimoji="1" lang="en-US" altLang="ko-KR" sz="2400" dirty="0"/>
              <a:t>| </a:t>
            </a:r>
            <a:r>
              <a:rPr kumimoji="1" lang="en-US" altLang="ko-KR" sz="2400" dirty="0" smtClean="0"/>
              <a:t>Fair] * </a:t>
            </a:r>
            <a:r>
              <a:rPr kumimoji="1" lang="en-US" altLang="ko-KR" sz="2400" dirty="0" err="1" smtClean="0"/>
              <a:t>Pr</a:t>
            </a:r>
            <a:r>
              <a:rPr kumimoji="1" lang="en-US" altLang="ko-KR" sz="2400" dirty="0" smtClean="0"/>
              <a:t>[Fair] / P[HTHHHTT]</a:t>
            </a:r>
          </a:p>
          <a:p>
            <a:r>
              <a:rPr kumimoji="1" lang="en-US" altLang="ko-KR" sz="2400" dirty="0" err="1" smtClean="0"/>
              <a:t>Pr</a:t>
            </a:r>
            <a:r>
              <a:rPr kumimoji="1" lang="en-US" altLang="ko-KR" sz="2400" dirty="0" smtClean="0"/>
              <a:t>[Loaded </a:t>
            </a:r>
            <a:r>
              <a:rPr kumimoji="1" lang="en-US" altLang="ko-KR" sz="2400" dirty="0"/>
              <a:t>| HTHHHTT ] </a:t>
            </a:r>
            <a:r>
              <a:rPr kumimoji="1" lang="en-US" altLang="ko-KR" sz="2400" dirty="0" smtClean="0"/>
              <a:t>= </a:t>
            </a:r>
            <a:r>
              <a:rPr kumimoji="1" lang="en-US" altLang="ko-KR" sz="2400" dirty="0" err="1"/>
              <a:t>Pr</a:t>
            </a:r>
            <a:r>
              <a:rPr kumimoji="1" lang="en-US" altLang="ko-KR" sz="2400" dirty="0"/>
              <a:t>[HTHHHTT | Fair] * </a:t>
            </a:r>
            <a:r>
              <a:rPr kumimoji="1" lang="en-US" altLang="ko-KR" sz="2400" dirty="0" err="1" smtClean="0"/>
              <a:t>Pr</a:t>
            </a:r>
            <a:r>
              <a:rPr kumimoji="1" lang="en-US" altLang="ko-KR" sz="2400" dirty="0" smtClean="0"/>
              <a:t>[Loaded] </a:t>
            </a:r>
            <a:r>
              <a:rPr kumimoji="1" lang="en-US" altLang="ko-KR" sz="2400" dirty="0"/>
              <a:t>/ P[HTHHHTT</a:t>
            </a:r>
            <a:r>
              <a:rPr kumimoji="1" lang="en-US" altLang="ko-KR" sz="2400" dirty="0" smtClean="0"/>
              <a:t>]</a:t>
            </a:r>
          </a:p>
          <a:p>
            <a:pPr marL="457200" lvl="1" indent="0">
              <a:buNone/>
            </a:pPr>
            <a:endParaRPr kumimoji="1" lang="en-US" altLang="ko-KR" dirty="0" smtClean="0">
              <a:sym typeface="Wingdings"/>
            </a:endParaRPr>
          </a:p>
          <a:p>
            <a:pPr marL="0" indent="0">
              <a:buNone/>
            </a:pPr>
            <a:r>
              <a:rPr kumimoji="1" lang="en-US" altLang="ko-KR" b="1" dirty="0" err="1">
                <a:solidFill>
                  <a:schemeClr val="accent1"/>
                </a:solidFill>
              </a:rPr>
              <a:t>Pr</a:t>
            </a:r>
            <a:r>
              <a:rPr kumimoji="1" lang="en-US" altLang="ko-KR" b="1" dirty="0">
                <a:solidFill>
                  <a:schemeClr val="accent1"/>
                </a:solidFill>
              </a:rPr>
              <a:t>[Fair | HTHHHTT ] </a:t>
            </a:r>
            <a:r>
              <a:rPr kumimoji="1" lang="en-US" altLang="ko-KR" dirty="0" smtClean="0"/>
              <a:t>vs. </a:t>
            </a:r>
            <a:r>
              <a:rPr kumimoji="1" lang="en-US" altLang="ko-KR" b="1" dirty="0" err="1">
                <a:solidFill>
                  <a:srgbClr val="FF0000"/>
                </a:solidFill>
              </a:rPr>
              <a:t>Pr</a:t>
            </a:r>
            <a:r>
              <a:rPr kumimoji="1" lang="en-US" altLang="ko-KR" b="1" dirty="0">
                <a:solidFill>
                  <a:srgbClr val="FF0000"/>
                </a:solidFill>
              </a:rPr>
              <a:t>[Loaded | HTHHHTT ]</a:t>
            </a:r>
            <a:r>
              <a:rPr kumimoji="1" lang="en-US" altLang="ko-KR" dirty="0"/>
              <a:t> </a:t>
            </a:r>
            <a:endParaRPr kumimoji="1" lang="en-US" altLang="ko-KR" dirty="0" smtClean="0"/>
          </a:p>
          <a:p>
            <a:pPr marL="0" indent="0">
              <a:buNone/>
            </a:pPr>
            <a:r>
              <a:rPr kumimoji="1" lang="en-US" altLang="ko-KR" dirty="0" smtClean="0">
                <a:sym typeface="Wingdings"/>
              </a:rPr>
              <a:t>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b="1" dirty="0" err="1" smtClean="0">
                <a:solidFill>
                  <a:schemeClr val="accent1"/>
                </a:solidFill>
              </a:rPr>
              <a:t>Pr</a:t>
            </a:r>
            <a:r>
              <a:rPr kumimoji="1" lang="en-US" altLang="ko-KR" b="1" dirty="0" smtClean="0">
                <a:solidFill>
                  <a:schemeClr val="accent1"/>
                </a:solidFill>
              </a:rPr>
              <a:t>[HTHHHTT </a:t>
            </a:r>
            <a:r>
              <a:rPr kumimoji="1" lang="en-US" altLang="ko-KR" b="1" dirty="0">
                <a:solidFill>
                  <a:schemeClr val="accent1"/>
                </a:solidFill>
              </a:rPr>
              <a:t>| Fair</a:t>
            </a:r>
            <a:r>
              <a:rPr kumimoji="1" lang="en-US" altLang="ko-KR" b="1" dirty="0" smtClean="0">
                <a:solidFill>
                  <a:schemeClr val="accent1"/>
                </a:solidFill>
              </a:rPr>
              <a:t>]*</a:t>
            </a:r>
            <a:r>
              <a:rPr kumimoji="1" lang="en-US" altLang="ko-KR" b="1" dirty="0" err="1" smtClean="0">
                <a:solidFill>
                  <a:schemeClr val="accent1"/>
                </a:solidFill>
              </a:rPr>
              <a:t>Pr</a:t>
            </a:r>
            <a:r>
              <a:rPr kumimoji="1" lang="en-US" altLang="ko-KR" b="1" dirty="0" smtClean="0">
                <a:solidFill>
                  <a:schemeClr val="accent1"/>
                </a:solidFill>
              </a:rPr>
              <a:t>[Fair</a:t>
            </a:r>
            <a:r>
              <a:rPr kumimoji="1" lang="en-US" altLang="ko-KR" b="1" dirty="0">
                <a:solidFill>
                  <a:schemeClr val="accent1"/>
                </a:solidFill>
              </a:rPr>
              <a:t>] </a:t>
            </a:r>
            <a:r>
              <a:rPr kumimoji="1" lang="en-US" altLang="ko-KR" dirty="0" smtClean="0"/>
              <a:t>vs. </a:t>
            </a:r>
            <a:r>
              <a:rPr kumimoji="1" lang="en-US" altLang="ko-KR" b="1" dirty="0" err="1" smtClean="0">
                <a:solidFill>
                  <a:srgbClr val="FF0000"/>
                </a:solidFill>
              </a:rPr>
              <a:t>Pr</a:t>
            </a:r>
            <a:r>
              <a:rPr kumimoji="1" lang="en-US" altLang="ko-KR" b="1" dirty="0" smtClean="0">
                <a:solidFill>
                  <a:srgbClr val="FF0000"/>
                </a:solidFill>
              </a:rPr>
              <a:t>[</a:t>
            </a:r>
            <a:r>
              <a:rPr kumimoji="1" lang="en-US" altLang="ko-KR" b="1" dirty="0" err="1" smtClean="0">
                <a:solidFill>
                  <a:srgbClr val="FF0000"/>
                </a:solidFill>
              </a:rPr>
              <a:t>HTHHHTT|Fair</a:t>
            </a:r>
            <a:r>
              <a:rPr kumimoji="1" lang="en-US" altLang="ko-KR" b="1" dirty="0" smtClean="0">
                <a:solidFill>
                  <a:srgbClr val="FF0000"/>
                </a:solidFill>
              </a:rPr>
              <a:t>]*</a:t>
            </a:r>
            <a:r>
              <a:rPr kumimoji="1" lang="en-US" altLang="ko-KR" b="1" dirty="0" err="1" smtClean="0">
                <a:solidFill>
                  <a:srgbClr val="FF0000"/>
                </a:solidFill>
              </a:rPr>
              <a:t>Pr</a:t>
            </a:r>
            <a:r>
              <a:rPr kumimoji="1" lang="en-US" altLang="ko-KR" b="1" dirty="0" smtClean="0">
                <a:solidFill>
                  <a:srgbClr val="FF0000"/>
                </a:solidFill>
              </a:rPr>
              <a:t>[Loaded]</a:t>
            </a:r>
            <a:endParaRPr kumimoji="1" lang="en-US" altLang="ko-KR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 smtClean="0"/>
          </a:p>
          <a:p>
            <a:pPr marL="457200" lvl="1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81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Adding pseudocounts</a:t>
            </a:r>
          </a:p>
        </p:txBody>
      </p:sp>
      <p:sp>
        <p:nvSpPr>
          <p:cNvPr id="696323" name="Text Box 3"/>
          <p:cNvSpPr txBox="1">
            <a:spLocks noChangeArrowheads="1"/>
          </p:cNvSpPr>
          <p:nvPr/>
        </p:nvSpPr>
        <p:spPr bwMode="auto">
          <a:xfrm>
            <a:off x="2041989" y="2882900"/>
            <a:ext cx="331853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x-none" sz="2400">
                <a:latin typeface="Courier New" charset="0"/>
              </a:rPr>
              <a:t>Counts</a:t>
            </a:r>
          </a:p>
          <a:p>
            <a:pPr algn="ctr"/>
            <a:r>
              <a:rPr lang="en-US" altLang="x-none" sz="2400">
                <a:latin typeface="Courier New" charset="0"/>
              </a:rPr>
              <a:t>A 000132011000040</a:t>
            </a:r>
          </a:p>
          <a:p>
            <a:pPr algn="ctr"/>
            <a:r>
              <a:rPr lang="en-US" altLang="x-none" sz="2400">
                <a:latin typeface="Courier New" charset="0"/>
              </a:rPr>
              <a:t>C 001010300200403</a:t>
            </a:r>
          </a:p>
          <a:p>
            <a:pPr algn="ctr"/>
            <a:r>
              <a:rPr lang="en-US" altLang="x-none" sz="2400">
                <a:latin typeface="Courier New" charset="0"/>
              </a:rPr>
              <a:t>G 020301131130000</a:t>
            </a:r>
          </a:p>
          <a:p>
            <a:pPr algn="ctr"/>
            <a:r>
              <a:rPr lang="en-US" altLang="x-none" sz="2400">
                <a:latin typeface="Courier New" charset="0"/>
              </a:rPr>
              <a:t>T 423001002114001</a:t>
            </a:r>
          </a:p>
        </p:txBody>
      </p:sp>
      <p:sp>
        <p:nvSpPr>
          <p:cNvPr id="696324" name="Text Box 4"/>
          <p:cNvSpPr txBox="1">
            <a:spLocks noChangeArrowheads="1"/>
          </p:cNvSpPr>
          <p:nvPr/>
        </p:nvSpPr>
        <p:spPr bwMode="auto">
          <a:xfrm>
            <a:off x="6384926" y="2819400"/>
            <a:ext cx="405591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400">
                <a:latin typeface="Courier New" charset="0"/>
              </a:rPr>
              <a:t>Counts + Pseudocounts</a:t>
            </a:r>
          </a:p>
          <a:p>
            <a:r>
              <a:rPr lang="en-US" altLang="x-none" sz="2400">
                <a:latin typeface="Courier New" charset="0"/>
              </a:rPr>
              <a:t>A 111243122111151</a:t>
            </a:r>
          </a:p>
          <a:p>
            <a:r>
              <a:rPr lang="en-US" altLang="x-none" sz="2400">
                <a:latin typeface="Courier New" charset="0"/>
              </a:rPr>
              <a:t>C 112121411311514</a:t>
            </a:r>
          </a:p>
          <a:p>
            <a:r>
              <a:rPr lang="en-US" altLang="x-none" sz="2400">
                <a:latin typeface="Courier New" charset="0"/>
              </a:rPr>
              <a:t>G 131412242241111</a:t>
            </a:r>
          </a:p>
          <a:p>
            <a:r>
              <a:rPr lang="en-US" altLang="x-none" sz="2400">
                <a:latin typeface="Courier New" charset="0"/>
              </a:rPr>
              <a:t>T 534112113225112</a:t>
            </a:r>
          </a:p>
        </p:txBody>
      </p:sp>
      <p:sp>
        <p:nvSpPr>
          <p:cNvPr id="696325" name="Line 5"/>
          <p:cNvSpPr>
            <a:spLocks noChangeShapeType="1"/>
          </p:cNvSpPr>
          <p:nvPr/>
        </p:nvSpPr>
        <p:spPr bwMode="auto">
          <a:xfrm>
            <a:off x="5334000" y="3962400"/>
            <a:ext cx="914400" cy="0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82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Converting to frequencies</a:t>
            </a:r>
          </a:p>
        </p:txBody>
      </p:sp>
      <p:sp>
        <p:nvSpPr>
          <p:cNvPr id="697347" name="Text Box 3"/>
          <p:cNvSpPr txBox="1">
            <a:spLocks noChangeArrowheads="1"/>
          </p:cNvSpPr>
          <p:nvPr/>
        </p:nvSpPr>
        <p:spPr bwMode="auto">
          <a:xfrm>
            <a:off x="1828801" y="2044700"/>
            <a:ext cx="405591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400">
                <a:latin typeface="Courier New" charset="0"/>
              </a:rPr>
              <a:t>Counts + Pseudocounts</a:t>
            </a:r>
          </a:p>
          <a:p>
            <a:r>
              <a:rPr lang="en-US" altLang="x-none" sz="2400">
                <a:latin typeface="Courier New" charset="0"/>
              </a:rPr>
              <a:t>A 111243122111151</a:t>
            </a:r>
          </a:p>
          <a:p>
            <a:r>
              <a:rPr lang="en-US" altLang="x-none" sz="2400">
                <a:latin typeface="Courier New" charset="0"/>
              </a:rPr>
              <a:t>C 112121411311514</a:t>
            </a:r>
          </a:p>
          <a:p>
            <a:r>
              <a:rPr lang="en-US" altLang="x-none" sz="2400">
                <a:latin typeface="Courier New" charset="0"/>
              </a:rPr>
              <a:t>G 131412242241111</a:t>
            </a:r>
          </a:p>
          <a:p>
            <a:r>
              <a:rPr lang="en-US" altLang="x-none" sz="2400">
                <a:latin typeface="Courier New" charset="0"/>
              </a:rPr>
              <a:t>T 534112113225112</a:t>
            </a:r>
          </a:p>
        </p:txBody>
      </p:sp>
      <p:sp>
        <p:nvSpPr>
          <p:cNvPr id="697348" name="Line 4"/>
          <p:cNvSpPr>
            <a:spLocks noChangeShapeType="1"/>
          </p:cNvSpPr>
          <p:nvPr/>
        </p:nvSpPr>
        <p:spPr bwMode="auto">
          <a:xfrm>
            <a:off x="5334000" y="3187700"/>
            <a:ext cx="609600" cy="622300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697349" name="Text Box 5"/>
          <p:cNvSpPr txBox="1">
            <a:spLocks noChangeArrowheads="1"/>
          </p:cNvSpPr>
          <p:nvPr/>
        </p:nvSpPr>
        <p:spPr bwMode="auto">
          <a:xfrm>
            <a:off x="2571750" y="4025900"/>
            <a:ext cx="802174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457200" algn="l"/>
                <a:tab pos="13716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457200" algn="l"/>
                <a:tab pos="13716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457200" algn="l"/>
                <a:tab pos="13716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457200" algn="l"/>
                <a:tab pos="13716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457200" algn="l"/>
                <a:tab pos="13716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2400">
                <a:latin typeface="Times New Roman" charset="0"/>
              </a:rPr>
              <a:t>    	</a:t>
            </a:r>
            <a:r>
              <a:rPr lang="en-US" altLang="x-none" sz="2400">
                <a:latin typeface="Courier New" charset="0"/>
              </a:rPr>
              <a:t>T    	T    T    G    A    T  C  G  T  T  </a:t>
            </a:r>
          </a:p>
          <a:p>
            <a:r>
              <a:rPr lang="en-US" altLang="x-none" sz="2400">
                <a:latin typeface="Courier New" charset="0"/>
              </a:rPr>
              <a:t>A 0.13 0.13 0.13 0.25 0.50 ...</a:t>
            </a:r>
          </a:p>
          <a:p>
            <a:r>
              <a:rPr lang="en-US" altLang="x-none" sz="2400">
                <a:latin typeface="Courier New" charset="0"/>
              </a:rPr>
              <a:t>C 0.13 0.13 0.25 0.13 0.25</a:t>
            </a:r>
          </a:p>
          <a:p>
            <a:r>
              <a:rPr lang="en-US" altLang="x-none" sz="2400">
                <a:latin typeface="Courier New" charset="0"/>
              </a:rPr>
              <a:t>G 0.13 0.38 0.13 0.50 0.13</a:t>
            </a:r>
          </a:p>
          <a:p>
            <a:r>
              <a:rPr lang="en-US" altLang="x-none" sz="2400">
                <a:latin typeface="Courier New" charset="0"/>
              </a:rPr>
              <a:t>T 0.63 0.38 0.50 0.13 0.13</a:t>
            </a:r>
          </a:p>
        </p:txBody>
      </p:sp>
    </p:spTree>
    <p:extLst>
      <p:ext uri="{BB962C8B-B14F-4D97-AF65-F5344CB8AC3E}">
        <p14:creationId xmlns:p14="http://schemas.microsoft.com/office/powerpoint/2010/main" val="116741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Expectation-maximization</a:t>
            </a:r>
          </a:p>
        </p:txBody>
      </p:sp>
      <p:sp>
        <p:nvSpPr>
          <p:cNvPr id="79975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x-none"/>
          </a:p>
          <a:p>
            <a:endParaRPr lang="en-US" altLang="x-none"/>
          </a:p>
          <a:p>
            <a:endParaRPr lang="en-US" altLang="x-none"/>
          </a:p>
          <a:p>
            <a:endParaRPr lang="en-US" altLang="x-none"/>
          </a:p>
          <a:p>
            <a:endParaRPr lang="en-US" altLang="x-none"/>
          </a:p>
          <a:p>
            <a:endParaRPr lang="en-US" altLang="x-none"/>
          </a:p>
          <a:p>
            <a:endParaRPr lang="en-US" altLang="x-none"/>
          </a:p>
          <a:p>
            <a:r>
              <a:rPr lang="en-US" altLang="x-none" b="1"/>
              <a:t>Problem:</a:t>
            </a:r>
            <a:r>
              <a:rPr lang="en-US" altLang="x-none"/>
              <a:t> </a:t>
            </a:r>
          </a:p>
          <a:p>
            <a:pPr lvl="1"/>
            <a:r>
              <a:rPr lang="en-US" altLang="x-none"/>
              <a:t>This procedure doesn't allow the motifs to move around	very much.  Taking the max is too brittle.</a:t>
            </a:r>
          </a:p>
          <a:p>
            <a:r>
              <a:rPr lang="en-US" altLang="x-none" b="1"/>
              <a:t>Solution:</a:t>
            </a:r>
            <a:r>
              <a:rPr lang="en-US" altLang="x-none"/>
              <a:t> </a:t>
            </a:r>
          </a:p>
          <a:p>
            <a:pPr lvl="1"/>
            <a:r>
              <a:rPr lang="en-US" altLang="x-none"/>
              <a:t>Associate with each start site a probability of motif occurrence.</a:t>
            </a:r>
          </a:p>
        </p:txBody>
      </p:sp>
      <p:sp>
        <p:nvSpPr>
          <p:cNvPr id="799747" name="Text Box 3"/>
          <p:cNvSpPr txBox="1">
            <a:spLocks noChangeArrowheads="1"/>
          </p:cNvSpPr>
          <p:nvPr/>
        </p:nvSpPr>
        <p:spPr bwMode="auto">
          <a:xfrm>
            <a:off x="3640139" y="1800226"/>
            <a:ext cx="6078537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227013" algn="l"/>
                <a:tab pos="455613" algn="l"/>
                <a:tab pos="6826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569913">
              <a:tabLst>
                <a:tab pos="227013" algn="l"/>
                <a:tab pos="455613" algn="l"/>
                <a:tab pos="6826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227013" algn="l"/>
                <a:tab pos="455613" algn="l"/>
                <a:tab pos="6826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227013" algn="l"/>
                <a:tab pos="455613" algn="l"/>
                <a:tab pos="6826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227013" algn="l"/>
                <a:tab pos="455613" algn="l"/>
                <a:tab pos="6826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7013" algn="l"/>
                <a:tab pos="455613" algn="l"/>
                <a:tab pos="6826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7013" algn="l"/>
                <a:tab pos="455613" algn="l"/>
                <a:tab pos="6826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7013" algn="l"/>
                <a:tab pos="455613" algn="l"/>
                <a:tab pos="6826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7013" algn="l"/>
                <a:tab pos="455613" algn="l"/>
                <a:tab pos="6826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2000">
                <a:solidFill>
                  <a:srgbClr val="669900"/>
                </a:solidFill>
              </a:rPr>
              <a:t>For each subsequence of width W</a:t>
            </a:r>
          </a:p>
          <a:p>
            <a:r>
              <a:rPr lang="en-US" altLang="x-none" sz="2000">
                <a:solidFill>
                  <a:srgbClr val="669900"/>
                </a:solidFill>
              </a:rPr>
              <a:t>	convert subsequence to a matrix</a:t>
            </a:r>
          </a:p>
          <a:p>
            <a:r>
              <a:rPr lang="en-US" altLang="x-none" sz="2000">
                <a:solidFill>
                  <a:srgbClr val="669900"/>
                </a:solidFill>
              </a:rPr>
              <a:t>	do {</a:t>
            </a:r>
          </a:p>
          <a:p>
            <a:r>
              <a:rPr lang="en-US" altLang="x-none" sz="2000">
                <a:solidFill>
                  <a:srgbClr val="669900"/>
                </a:solidFill>
              </a:rPr>
              <a:t> 		re-estimate motif occurrences from matrix</a:t>
            </a:r>
          </a:p>
          <a:p>
            <a:r>
              <a:rPr lang="en-US" altLang="x-none" sz="2000">
                <a:solidFill>
                  <a:srgbClr val="669900"/>
                </a:solidFill>
              </a:rPr>
              <a:t>		re-estimate matrix model from motif occurrences</a:t>
            </a:r>
          </a:p>
          <a:p>
            <a:r>
              <a:rPr lang="en-US" altLang="x-none" sz="2000">
                <a:solidFill>
                  <a:srgbClr val="669900"/>
                </a:solidFill>
              </a:rPr>
              <a:t>	} until (matrix model stops changing)</a:t>
            </a:r>
          </a:p>
          <a:p>
            <a:r>
              <a:rPr lang="en-US" altLang="x-none" sz="2000">
                <a:solidFill>
                  <a:srgbClr val="669900"/>
                </a:solidFill>
              </a:rPr>
              <a:t>end</a:t>
            </a:r>
          </a:p>
          <a:p>
            <a:r>
              <a:rPr lang="en-US" altLang="x-none" sz="2000">
                <a:solidFill>
                  <a:srgbClr val="669900"/>
                </a:solidFill>
              </a:rPr>
              <a:t>select matrix with highest score</a:t>
            </a:r>
          </a:p>
        </p:txBody>
      </p:sp>
      <p:grpSp>
        <p:nvGrpSpPr>
          <p:cNvPr id="799748" name="Group 4"/>
          <p:cNvGrpSpPr>
            <a:grpSpLocks/>
          </p:cNvGrpSpPr>
          <p:nvPr/>
        </p:nvGrpSpPr>
        <p:grpSpPr bwMode="auto">
          <a:xfrm>
            <a:off x="3276600" y="2590800"/>
            <a:ext cx="228600" cy="1143000"/>
            <a:chOff x="664" y="1968"/>
            <a:chExt cx="144" cy="864"/>
          </a:xfrm>
        </p:grpSpPr>
        <p:sp>
          <p:nvSpPr>
            <p:cNvPr id="799749" name="Line 5"/>
            <p:cNvSpPr>
              <a:spLocks noChangeShapeType="1"/>
            </p:cNvSpPr>
            <p:nvPr/>
          </p:nvSpPr>
          <p:spPr bwMode="auto">
            <a:xfrm>
              <a:off x="664" y="196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799750" name="Line 6"/>
            <p:cNvSpPr>
              <a:spLocks noChangeShapeType="1"/>
            </p:cNvSpPr>
            <p:nvPr/>
          </p:nvSpPr>
          <p:spPr bwMode="auto">
            <a:xfrm>
              <a:off x="664" y="28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799751" name="Line 7"/>
            <p:cNvSpPr>
              <a:spLocks noChangeShapeType="1"/>
            </p:cNvSpPr>
            <p:nvPr/>
          </p:nvSpPr>
          <p:spPr bwMode="auto">
            <a:xfrm>
              <a:off x="664" y="19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sp>
        <p:nvSpPr>
          <p:cNvPr id="799752" name="Text Box 8"/>
          <p:cNvSpPr txBox="1">
            <a:spLocks noChangeArrowheads="1"/>
          </p:cNvSpPr>
          <p:nvPr/>
        </p:nvSpPr>
        <p:spPr bwMode="auto">
          <a:xfrm>
            <a:off x="2562225" y="28956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400" b="1">
                <a:solidFill>
                  <a:srgbClr val="CC3300"/>
                </a:solidFill>
              </a:rPr>
              <a:t>EM</a:t>
            </a:r>
          </a:p>
        </p:txBody>
      </p:sp>
      <p:sp>
        <p:nvSpPr>
          <p:cNvPr id="799754" name="Rectangle 10"/>
          <p:cNvSpPr>
            <a:spLocks noChangeArrowheads="1"/>
          </p:cNvSpPr>
          <p:nvPr/>
        </p:nvSpPr>
        <p:spPr bwMode="auto">
          <a:xfrm>
            <a:off x="2438400" y="1676400"/>
            <a:ext cx="7315200" cy="274320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x-none" altLang="x-none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42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22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x-none" b="1" u="sng" dirty="0"/>
              <a:t>Expectation</a:t>
            </a:r>
            <a:r>
              <a:rPr lang="en-US" altLang="x-none" b="1" dirty="0"/>
              <a:t>:</a:t>
            </a:r>
          </a:p>
          <a:p>
            <a:pPr>
              <a:buFont typeface="Wingdings" charset="2"/>
              <a:buNone/>
            </a:pPr>
            <a:r>
              <a:rPr lang="en-US" altLang="x-none" dirty="0"/>
              <a:t>	Find expected value of log likelihood:</a:t>
            </a:r>
          </a:p>
          <a:p>
            <a:pPr>
              <a:buFont typeface="Wingdings" charset="2"/>
              <a:buNone/>
            </a:pPr>
            <a:endParaRPr lang="en-US" altLang="x-none" dirty="0"/>
          </a:p>
          <a:p>
            <a:pPr>
              <a:buFont typeface="Wingdings" charset="2"/>
              <a:buNone/>
            </a:pPr>
            <a:endParaRPr lang="en-US" altLang="x-none" dirty="0"/>
          </a:p>
          <a:p>
            <a:pPr>
              <a:buFont typeface="Wingdings" charset="2"/>
              <a:buNone/>
            </a:pPr>
            <a:endParaRPr lang="en-US" altLang="x-none" dirty="0"/>
          </a:p>
          <a:p>
            <a:pPr>
              <a:buFont typeface="Wingdings" charset="2"/>
              <a:buNone/>
            </a:pPr>
            <a:endParaRPr lang="en-US" altLang="x-none" dirty="0"/>
          </a:p>
          <a:p>
            <a:r>
              <a:rPr lang="en-US" altLang="x-none" dirty="0"/>
              <a:t>where the expected value of </a:t>
            </a:r>
            <a:r>
              <a:rPr lang="en-US" altLang="x-none" i="1" dirty="0">
                <a:latin typeface="Comic Sans MS" charset="0"/>
              </a:rPr>
              <a:t>Z</a:t>
            </a:r>
            <a:r>
              <a:rPr lang="en-US" altLang="x-none" dirty="0"/>
              <a:t> can be computed as follows:</a:t>
            </a:r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/>
              <a:t>recall the weights for each substring in the MEME algorithm</a:t>
            </a:r>
          </a:p>
        </p:txBody>
      </p:sp>
      <p:graphicFrame>
        <p:nvGraphicFramePr>
          <p:cNvPr id="806919" name="Object 7"/>
          <p:cNvGraphicFramePr>
            <a:graphicFrameLocks noChangeAspect="1"/>
          </p:cNvGraphicFramePr>
          <p:nvPr/>
        </p:nvGraphicFramePr>
        <p:xfrm>
          <a:off x="3370264" y="4800601"/>
          <a:ext cx="516413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Equation" r:id="rId3" imgW="3022560" imgH="444240" progId="Equation.3">
                  <p:embed/>
                </p:oleObj>
              </mc:Choice>
              <mc:Fallback>
                <p:oleObj name="Equation" r:id="rId3" imgW="3022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264" y="4800601"/>
                        <a:ext cx="5164137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69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050968"/>
              </p:ext>
            </p:extLst>
          </p:nvPr>
        </p:nvGraphicFramePr>
        <p:xfrm>
          <a:off x="2511426" y="2590801"/>
          <a:ext cx="7623175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Equation" r:id="rId5" imgW="5435280" imgH="1041120" progId="Equation.3">
                  <p:embed/>
                </p:oleObj>
              </mc:Choice>
              <mc:Fallback>
                <p:oleObj name="Equation" r:id="rId5" imgW="543528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6" y="2590801"/>
                        <a:ext cx="7623175" cy="1463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692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Expectation Maximization: E-step</a:t>
            </a:r>
          </a:p>
        </p:txBody>
      </p:sp>
    </p:spTree>
    <p:extLst>
      <p:ext uri="{BB962C8B-B14F-4D97-AF65-F5344CB8AC3E}">
        <p14:creationId xmlns:p14="http://schemas.microsoft.com/office/powerpoint/2010/main" val="116178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7942" name="Object 6"/>
          <p:cNvGraphicFramePr>
            <a:graphicFrameLocks noChangeAspect="1"/>
          </p:cNvGraphicFramePr>
          <p:nvPr/>
        </p:nvGraphicFramePr>
        <p:xfrm>
          <a:off x="2209801" y="4572001"/>
          <a:ext cx="77057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Equation" r:id="rId3" imgW="3860640" imgH="495000" progId="Equation.3">
                  <p:embed/>
                </p:oleObj>
              </mc:Choice>
              <mc:Fallback>
                <p:oleObj name="Equation" r:id="rId3" imgW="386064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4572001"/>
                        <a:ext cx="770572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79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Expectation Maximization: M-step</a:t>
            </a:r>
          </a:p>
        </p:txBody>
      </p:sp>
      <p:sp>
        <p:nvSpPr>
          <p:cNvPr id="80794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 u="sng"/>
              <a:t>Maximization</a:t>
            </a:r>
            <a:r>
              <a:rPr lang="en-US" altLang="x-none" b="1"/>
              <a:t>:</a:t>
            </a:r>
          </a:p>
          <a:p>
            <a:endParaRPr lang="en-US" altLang="x-none" b="1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x-none"/>
              <a:t>	Maximize expected value over </a:t>
            </a:r>
            <a:r>
              <a:rPr lang="en-US" altLang="x-none" i="1">
                <a:sym typeface="Symbol" charset="2"/>
              </a:rPr>
              <a:t></a:t>
            </a:r>
            <a:r>
              <a:rPr lang="en-US" altLang="x-none">
                <a:sym typeface="Symbol" charset="2"/>
              </a:rPr>
              <a:t> and </a:t>
            </a:r>
            <a:r>
              <a:rPr lang="en-US" altLang="x-none" i="1">
                <a:latin typeface="Symbol" charset="2"/>
                <a:sym typeface="Symbol" charset="2"/>
              </a:rPr>
              <a:t>e</a:t>
            </a:r>
            <a:r>
              <a:rPr lang="en-US" altLang="x-none">
                <a:sym typeface="Symbol" charset="2"/>
              </a:rPr>
              <a:t> independently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x-none">
                <a:sym typeface="Symbol" charset="2"/>
              </a:rPr>
              <a:t>	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x-none"/>
              <a:t>	For </a:t>
            </a:r>
            <a:r>
              <a:rPr lang="en-US" altLang="x-none" i="1">
                <a:latin typeface="Symbol" charset="2"/>
                <a:sym typeface="Symbol" charset="2"/>
              </a:rPr>
              <a:t>e</a:t>
            </a:r>
            <a:r>
              <a:rPr lang="en-US" altLang="x-none">
                <a:sym typeface="Symbol" charset="2"/>
              </a:rPr>
              <a:t>, this is easy:</a:t>
            </a:r>
          </a:p>
          <a:p>
            <a:endParaRPr lang="en-US" altLang="x-none"/>
          </a:p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32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65" name="Object 5"/>
          <p:cNvGraphicFramePr>
            <a:graphicFrameLocks noChangeAspect="1"/>
          </p:cNvGraphicFramePr>
          <p:nvPr/>
        </p:nvGraphicFramePr>
        <p:xfrm>
          <a:off x="3352800" y="4498976"/>
          <a:ext cx="22034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Equation" r:id="rId3" imgW="1104840" imgH="558720" progId="Equation.3">
                  <p:embed/>
                </p:oleObj>
              </mc:Choice>
              <mc:Fallback>
                <p:oleObj name="Equation" r:id="rId3" imgW="110484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498976"/>
                        <a:ext cx="220345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66" name="Object 6"/>
          <p:cNvGraphicFramePr>
            <a:graphicFrameLocks noChangeAspect="1"/>
          </p:cNvGraphicFramePr>
          <p:nvPr/>
        </p:nvGraphicFramePr>
        <p:xfrm>
          <a:off x="6248400" y="4449763"/>
          <a:ext cx="2230438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Equation" r:id="rId5" imgW="1117440" imgH="558720" progId="Equation.3">
                  <p:embed/>
                </p:oleObj>
              </mc:Choice>
              <mc:Fallback>
                <p:oleObj name="Equation" r:id="rId5" imgW="111744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449763"/>
                        <a:ext cx="2230438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896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Expectation Maximization: M-step</a:t>
            </a:r>
          </a:p>
        </p:txBody>
      </p:sp>
      <p:sp>
        <p:nvSpPr>
          <p:cNvPr id="80897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x-none" sz="2000"/>
              <a:t>For </a:t>
            </a:r>
            <a:r>
              <a:rPr lang="en-US" altLang="x-none" sz="2000" i="1">
                <a:latin typeface="Symbol" charset="2"/>
                <a:sym typeface="Symbol" charset="2"/>
              </a:rPr>
              <a:t>Q</a:t>
            </a:r>
            <a:r>
              <a:rPr lang="en-US" altLang="x-none" sz="2000">
                <a:sym typeface="Symbol" charset="2"/>
              </a:rPr>
              <a:t> = (</a:t>
            </a:r>
            <a:r>
              <a:rPr lang="en-US" altLang="x-none" sz="2000" i="1">
                <a:sym typeface="Symbol" charset="2"/>
              </a:rPr>
              <a:t></a:t>
            </a:r>
            <a:r>
              <a:rPr lang="en-US" altLang="x-none" sz="2000">
                <a:sym typeface="Symbol" charset="2"/>
              </a:rPr>
              <a:t>, </a:t>
            </a:r>
            <a:r>
              <a:rPr lang="en-US" altLang="x-none" sz="2000" i="1">
                <a:sym typeface="Symbol" charset="2"/>
              </a:rPr>
              <a:t></a:t>
            </a:r>
            <a:r>
              <a:rPr lang="en-US" altLang="x-none" sz="2000" baseline="-25000">
                <a:sym typeface="Symbol" charset="2"/>
              </a:rPr>
              <a:t>0</a:t>
            </a:r>
            <a:r>
              <a:rPr lang="en-US" altLang="x-none" sz="2000">
                <a:sym typeface="Symbol" charset="2"/>
              </a:rPr>
              <a:t>), define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n-US" altLang="x-none">
              <a:solidFill>
                <a:srgbClr val="333399"/>
              </a:solidFill>
              <a:sym typeface="Symbol" charset="2"/>
            </a:endParaRP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x-none">
                <a:sym typeface="Symbol" charset="2"/>
              </a:rPr>
              <a:t>c</a:t>
            </a:r>
            <a:r>
              <a:rPr lang="en-US" altLang="x-none" baseline="-25000">
                <a:sym typeface="Symbol" charset="2"/>
              </a:rPr>
              <a:t>l,j</a:t>
            </a:r>
            <a:r>
              <a:rPr lang="en-US" altLang="x-none">
                <a:sym typeface="Symbol" charset="2"/>
              </a:rPr>
              <a:t> = E[ # times letter</a:t>
            </a:r>
            <a:r>
              <a:rPr lang="en-US" altLang="x-none" i="1">
                <a:sym typeface="Symbol" charset="2"/>
              </a:rPr>
              <a:t> j </a:t>
            </a:r>
            <a:r>
              <a:rPr lang="en-US" altLang="x-none">
                <a:sym typeface="Symbol" charset="2"/>
              </a:rPr>
              <a:t>appears in motif position </a:t>
            </a:r>
            <a:r>
              <a:rPr lang="en-US" altLang="x-none" i="1">
                <a:sym typeface="Symbol" charset="2"/>
              </a:rPr>
              <a:t>l</a:t>
            </a:r>
            <a:r>
              <a:rPr lang="en-US" altLang="x-none">
                <a:sym typeface="Symbol" charset="2"/>
              </a:rPr>
              <a:t>]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x-none">
                <a:sym typeface="Symbol" charset="2"/>
              </a:rPr>
              <a:t>c</a:t>
            </a:r>
            <a:r>
              <a:rPr lang="en-US" altLang="x-none" baseline="-25000">
                <a:sym typeface="Symbol" charset="2"/>
              </a:rPr>
              <a:t>0,j</a:t>
            </a:r>
            <a:r>
              <a:rPr lang="en-US" altLang="x-none">
                <a:sym typeface="Symbol" charset="2"/>
              </a:rPr>
              <a:t> = E[ # times letter </a:t>
            </a:r>
            <a:r>
              <a:rPr lang="en-US" altLang="x-none" i="1">
                <a:sym typeface="Symbol" charset="2"/>
              </a:rPr>
              <a:t>j</a:t>
            </a:r>
            <a:r>
              <a:rPr lang="en-US" altLang="x-none">
                <a:sym typeface="Symbol" charset="2"/>
              </a:rPr>
              <a:t> appears in background]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n-US" altLang="x-none">
              <a:sym typeface="Symbol" charset="2"/>
            </a:endParaRPr>
          </a:p>
          <a:p>
            <a:pPr lvl="2">
              <a:lnSpc>
                <a:spcPct val="90000"/>
              </a:lnSpc>
            </a:pPr>
            <a:r>
              <a:rPr lang="en-US" altLang="x-none">
                <a:sym typeface="Symbol" charset="2"/>
              </a:rPr>
              <a:t>c</a:t>
            </a:r>
            <a:r>
              <a:rPr lang="en-US" altLang="x-none" baseline="-25000">
                <a:sym typeface="Symbol" charset="2"/>
              </a:rPr>
              <a:t>l,j</a:t>
            </a:r>
            <a:r>
              <a:rPr lang="en-US" altLang="x-none">
                <a:sym typeface="Symbol" charset="2"/>
              </a:rPr>
              <a:t> values are calculated easily from E[Z] values</a:t>
            </a:r>
          </a:p>
          <a:p>
            <a:pPr lvl="2">
              <a:lnSpc>
                <a:spcPct val="90000"/>
              </a:lnSpc>
            </a:pPr>
            <a:endParaRPr lang="en-US" altLang="x-none">
              <a:sym typeface="Symbol" charset="2"/>
            </a:endParaRP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x-none">
                <a:sym typeface="Symbol" charset="2"/>
              </a:rPr>
              <a:t>It easily follows: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n-US" altLang="x-none">
              <a:sym typeface="Symbol" charset="2"/>
            </a:endParaRPr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n-US" altLang="x-none">
              <a:sym typeface="Symbol" charset="2"/>
            </a:endParaRPr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n-US" altLang="x-none">
              <a:sym typeface="Symbol" charset="2"/>
            </a:endParaRPr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n-US" altLang="x-none">
              <a:sym typeface="Symbol" charset="2"/>
            </a:endParaRPr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n-US" altLang="x-none">
              <a:sym typeface="Symbol" charset="2"/>
            </a:endParaRP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x-none">
                <a:solidFill>
                  <a:schemeClr val="hlink"/>
                </a:solidFill>
              </a:rPr>
              <a:t>	</a:t>
            </a:r>
            <a:r>
              <a:rPr lang="en-US" altLang="x-none" sz="1800">
                <a:solidFill>
                  <a:srgbClr val="3366FF"/>
                </a:solidFill>
              </a:rPr>
              <a:t>to not allow any 0’s, add pseudocounts</a:t>
            </a:r>
            <a:endParaRPr lang="en-US" altLang="x-none" sz="2600"/>
          </a:p>
        </p:txBody>
      </p:sp>
    </p:spTree>
    <p:extLst>
      <p:ext uri="{BB962C8B-B14F-4D97-AF65-F5344CB8AC3E}">
        <p14:creationId xmlns:p14="http://schemas.microsoft.com/office/powerpoint/2010/main" val="45175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511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sz="6000" b="1" dirty="0" smtClean="0"/>
              <a:t>Summary</a:t>
            </a:r>
            <a:endParaRPr kumimoji="1"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7021294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EM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Define </a:t>
            </a:r>
            <a:r>
              <a:rPr kumimoji="1" lang="en-US" altLang="ko-KR" b="1" dirty="0" smtClean="0">
                <a:solidFill>
                  <a:srgbClr val="FF0000"/>
                </a:solidFill>
              </a:rPr>
              <a:t>latent variables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Typically, estimation of latent variables is done by computing </a:t>
            </a:r>
            <a:r>
              <a:rPr kumimoji="1" lang="en-US" altLang="ko-KR" b="1" dirty="0" smtClean="0">
                <a:solidFill>
                  <a:srgbClr val="FF0000"/>
                </a:solidFill>
              </a:rPr>
              <a:t>posteriori probabilities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The posteriori probabilities are used as “contributions” or “responsibilities” when estimating model parameters. Again, this is </a:t>
            </a:r>
            <a:r>
              <a:rPr kumimoji="1" lang="en-US" altLang="ko-KR" b="1" dirty="0" smtClean="0">
                <a:solidFill>
                  <a:srgbClr val="FF0000"/>
                </a:solidFill>
              </a:rPr>
              <a:t>a democratic process</a:t>
            </a:r>
            <a:r>
              <a:rPr kumimoji="1" lang="en-US" altLang="ko-KR" dirty="0" smtClean="0">
                <a:solidFill>
                  <a:srgbClr val="FF0000"/>
                </a:solidFill>
              </a:rPr>
              <a:t>!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5271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EM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dirty="0" smtClean="0"/>
              <a:t>Expectation of </a:t>
            </a:r>
            <a:r>
              <a:rPr kumimoji="1" lang="en-US" altLang="ko-KR" sz="3200" b="1" dirty="0" smtClean="0">
                <a:solidFill>
                  <a:srgbClr val="FF0000"/>
                </a:solidFill>
              </a:rPr>
              <a:t>what</a:t>
            </a:r>
            <a:r>
              <a:rPr kumimoji="1" lang="en-US" altLang="ko-KR" sz="3200" dirty="0" smtClean="0"/>
              <a:t>?</a:t>
            </a:r>
          </a:p>
          <a:p>
            <a:endParaRPr kumimoji="1" lang="en-US" altLang="ko-KR" sz="3200" dirty="0"/>
          </a:p>
          <a:p>
            <a:r>
              <a:rPr kumimoji="1" lang="en-US" altLang="ko-KR" sz="3200" dirty="0" smtClean="0"/>
              <a:t>Maximization of </a:t>
            </a:r>
            <a:r>
              <a:rPr kumimoji="1" lang="en-US" altLang="ko-KR" sz="3200" b="1" dirty="0" smtClean="0">
                <a:solidFill>
                  <a:srgbClr val="FF0000"/>
                </a:solidFill>
              </a:rPr>
              <a:t>what</a:t>
            </a:r>
            <a:r>
              <a:rPr kumimoji="1" lang="en-US" altLang="ko-KR" sz="3200" dirty="0" smtClean="0"/>
              <a:t>?</a:t>
            </a:r>
          </a:p>
          <a:p>
            <a:endParaRPr kumimoji="1" lang="en-US" altLang="ko-KR" sz="3200" dirty="0"/>
          </a:p>
          <a:p>
            <a:r>
              <a:rPr kumimoji="1" lang="en-US" altLang="ko-KR" sz="3200" dirty="0" smtClean="0"/>
              <a:t>At the end of each EM iteration, </a:t>
            </a:r>
            <a:r>
              <a:rPr kumimoji="1" lang="en-US" altLang="ko-KR" sz="3200" b="1" dirty="0" smtClean="0">
                <a:solidFill>
                  <a:srgbClr val="FF0000"/>
                </a:solidFill>
              </a:rPr>
              <a:t>what is computed</a:t>
            </a:r>
            <a:r>
              <a:rPr kumimoji="1" lang="en-US" altLang="ko-KR" sz="3200" dirty="0" smtClean="0"/>
              <a:t>?</a:t>
            </a:r>
            <a:endParaRPr kumimoji="1"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8357243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Latent Variables in Gaussian Mixture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Latent variables = hidden data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7771918"/>
              </p:ext>
            </p:extLst>
          </p:nvPr>
        </p:nvGraphicFramePr>
        <p:xfrm>
          <a:off x="1102542" y="2744300"/>
          <a:ext cx="8233555" cy="16849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8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P[G1]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P[G1]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P[G1]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P[G1]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P[G1]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P[G1]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P[G1]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P[G1]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P[G1]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P[G1]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P[G1]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P[G2]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P[G2]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P[G2]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P[G2]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P[G2]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P[G2]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P[G2]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P[G2]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P[G2]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P[G2]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P[G2]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8"/>
              <p:cNvSpPr txBox="1"/>
              <p:nvPr/>
            </p:nvSpPr>
            <p:spPr>
              <a:xfrm>
                <a:off x="1009407" y="4917022"/>
                <a:ext cx="1040376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𝐒𝐓𝐄𝐏</m:t>
                        </m:r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1: </m:t>
                        </m:r>
                      </m:e>
                      <m:sub/>
                    </m:sSub>
                  </m:oMath>
                </a14:m>
                <a:r>
                  <a:rPr lang="en-US" altLang="ko-KR" sz="2400" dirty="0" smtClean="0"/>
                  <a:t>Estimate P[1 from G1], P[3 </a:t>
                </a:r>
                <a:r>
                  <a:rPr lang="en-US" altLang="ko-KR" sz="2400" dirty="0"/>
                  <a:t>from G1</a:t>
                </a:r>
                <a:r>
                  <a:rPr lang="en-US" altLang="ko-KR" sz="2400" dirty="0" smtClean="0"/>
                  <a:t>], </a:t>
                </a:r>
                <a:r>
                  <a:rPr lang="mr-IN" altLang="ko-KR" sz="2400" dirty="0" smtClean="0"/>
                  <a:t>…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07" y="4917022"/>
                <a:ext cx="10403769" cy="430887"/>
              </a:xfrm>
              <a:prstGeom prst="rect">
                <a:avLst/>
              </a:prstGeom>
              <a:blipFill rotWithShape="0">
                <a:blip r:embed="rId2"/>
                <a:stretch>
                  <a:fillRect t="-14286" b="-3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8"/>
              <p:cNvSpPr txBox="1"/>
              <p:nvPr/>
            </p:nvSpPr>
            <p:spPr>
              <a:xfrm>
                <a:off x="1009407" y="5620638"/>
                <a:ext cx="10403769" cy="800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𝐒𝐓𝐄𝐏</m:t>
                        </m:r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2: </m:t>
                        </m:r>
                        <m:r>
                          <a:rPr lang="en-US" altLang="ko-KR" sz="28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ko-KR" alt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800" dirty="0" smtClean="0"/>
                  <a:t> </a:t>
                </a:r>
                <a:r>
                  <a:rPr lang="en-US" altLang="ko-KR" sz="2400" dirty="0" smtClean="0"/>
                  <a:t>= (P[1 from G1] * 1 </a:t>
                </a:r>
                <a:r>
                  <a:rPr lang="en-US" altLang="ko-KR" sz="2400" dirty="0"/>
                  <a:t>+ </a:t>
                </a:r>
                <a:r>
                  <a:rPr lang="en-US" altLang="ko-KR" sz="2400" dirty="0" smtClean="0"/>
                  <a:t>P[3 </a:t>
                </a:r>
                <a:r>
                  <a:rPr lang="en-US" altLang="ko-KR" sz="2400" dirty="0"/>
                  <a:t>from G1] * </a:t>
                </a:r>
                <a:r>
                  <a:rPr lang="en-US" altLang="ko-KR" sz="2400" dirty="0" smtClean="0"/>
                  <a:t>3 + </a:t>
                </a:r>
                <a:r>
                  <a:rPr lang="mr-IN" altLang="ko-KR" sz="2400" dirty="0" smtClean="0"/>
                  <a:t>…</a:t>
                </a:r>
                <a:r>
                  <a:rPr lang="en-US" altLang="ko-KR" sz="2400" dirty="0" smtClean="0"/>
                  <a:t>) </a:t>
                </a:r>
                <a:r>
                  <a:rPr lang="en-US" altLang="ko-KR" sz="2400" dirty="0"/>
                  <a:t>/ (P[1 from G1] </a:t>
                </a:r>
                <a:r>
                  <a:rPr lang="en-US" altLang="ko-KR" sz="2400" dirty="0" smtClean="0"/>
                  <a:t>+</a:t>
                </a:r>
                <a:r>
                  <a:rPr lang="ko-KR" altLang="en-US" sz="2400" dirty="0" smtClean="0"/>
                  <a:t> </a:t>
                </a:r>
                <a:r>
                  <a:rPr lang="en-US" altLang="ko-KR" sz="2400" dirty="0"/>
                  <a:t>P[3 from G1</a:t>
                </a:r>
                <a:r>
                  <a:rPr lang="en-US" altLang="ko-KR" sz="2400" dirty="0" smtClean="0"/>
                  <a:t>]</a:t>
                </a:r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+</a:t>
                </a:r>
                <a:r>
                  <a:rPr lang="ko-KR" altLang="en-US" sz="2400" dirty="0" smtClean="0"/>
                  <a:t> </a:t>
                </a:r>
                <a:r>
                  <a:rPr lang="mr-IN" altLang="ko-KR" sz="2400" dirty="0" smtClean="0"/>
                  <a:t>…</a:t>
                </a:r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+</a:t>
                </a:r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P[17 </a:t>
                </a:r>
                <a:r>
                  <a:rPr lang="en-US" altLang="ko-KR" sz="2400" dirty="0"/>
                  <a:t>from G1] </a:t>
                </a:r>
                <a:r>
                  <a:rPr lang="en-US" altLang="ko-KR" sz="2400" dirty="0" smtClean="0"/>
                  <a:t>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07" y="5620638"/>
                <a:ext cx="10403769" cy="800219"/>
              </a:xfrm>
              <a:prstGeom prst="rect">
                <a:avLst/>
              </a:prstGeom>
              <a:blipFill rotWithShape="0">
                <a:blip r:embed="rId3"/>
                <a:stretch>
                  <a:fillRect l="-1817" t="-5344" r="-1934" b="-22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530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ML vs. MAP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When we set model parameters,</a:t>
            </a:r>
          </a:p>
          <a:p>
            <a:r>
              <a:rPr kumimoji="1" lang="en-US" altLang="ko-KR" b="1" dirty="0" smtClean="0">
                <a:solidFill>
                  <a:srgbClr val="FF0000"/>
                </a:solidFill>
              </a:rPr>
              <a:t>ML (maximum likelihood)</a:t>
            </a:r>
          </a:p>
          <a:p>
            <a:pPr lvl="1"/>
            <a:r>
              <a:rPr kumimoji="1" lang="en-US" altLang="ko-KR" dirty="0" smtClean="0"/>
              <a:t>Among all possible model parameter configurations, </a:t>
            </a:r>
          </a:p>
          <a:p>
            <a:pPr lvl="1"/>
            <a:r>
              <a:rPr kumimoji="1" lang="en-US" altLang="ko-KR" dirty="0" smtClean="0"/>
              <a:t>Select one that is ML.</a:t>
            </a:r>
          </a:p>
          <a:p>
            <a:endParaRPr kumimoji="1" lang="en-US" altLang="ko-KR" dirty="0"/>
          </a:p>
          <a:p>
            <a:r>
              <a:rPr kumimoji="1" lang="en-US" altLang="ko-KR" b="1" dirty="0" smtClean="0">
                <a:solidFill>
                  <a:srgbClr val="FF0000"/>
                </a:solidFill>
              </a:rPr>
              <a:t>MAP (maximum a posteriori)</a:t>
            </a:r>
          </a:p>
          <a:p>
            <a:pPr lvl="1"/>
            <a:r>
              <a:rPr kumimoji="1" lang="en-US" altLang="ko-KR" dirty="0"/>
              <a:t>Among all possible model parameter configurations, </a:t>
            </a:r>
          </a:p>
          <a:p>
            <a:pPr lvl="1"/>
            <a:r>
              <a:rPr kumimoji="1" lang="en-US" altLang="ko-KR" dirty="0"/>
              <a:t>Select one that is </a:t>
            </a:r>
            <a:r>
              <a:rPr kumimoji="1" lang="en-US" altLang="ko-KR" dirty="0" smtClean="0"/>
              <a:t>MAP.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769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7577" y="816387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solidFill>
                  <a:srgbClr val="FF0000"/>
                </a:solidFill>
              </a:rPr>
              <a:t>Democracy again using latent variables: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 smtClean="0"/>
              <a:t>Of course, we do </a:t>
            </a:r>
            <a:r>
              <a:rPr kumimoji="1" lang="en-US" altLang="ko-KR" u="sng" dirty="0" smtClean="0"/>
              <a:t>not</a:t>
            </a:r>
            <a:r>
              <a:rPr kumimoji="1" lang="en-US" altLang="ko-KR" dirty="0" smtClean="0"/>
              <a:t> know which distribution the numbers are from.</a:t>
            </a:r>
            <a:endParaRPr kumimoji="1" lang="ko-KR" altLang="en-US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/>
          </p:nvPr>
        </p:nvGraphicFramePr>
        <p:xfrm>
          <a:off x="1009408" y="3336967"/>
          <a:ext cx="8233555" cy="16849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5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8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P[G1]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P[G1]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P[G1]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P[G1]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P[G1]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P[G1]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P[G1]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P[G1]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P[G1]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P[G1]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P[G1]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P[G2]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P[G2]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P[G2]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P[G2]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P[G2]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P[G2]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P[G2]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P[G2]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P[G2]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P[G2]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P[G2]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8"/>
              <p:cNvSpPr txBox="1"/>
              <p:nvPr/>
            </p:nvSpPr>
            <p:spPr>
              <a:xfrm>
                <a:off x="1009408" y="5465105"/>
                <a:ext cx="1040376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𝐒𝐓𝐄𝐏</m:t>
                        </m:r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1: </m:t>
                        </m:r>
                      </m:e>
                      <m:sub/>
                    </m:sSub>
                  </m:oMath>
                </a14:m>
                <a:r>
                  <a:rPr lang="en-US" altLang="ko-KR" sz="2400" dirty="0" smtClean="0"/>
                  <a:t>Estimate P[1 from G1], P[3 </a:t>
                </a:r>
                <a:r>
                  <a:rPr lang="en-US" altLang="ko-KR" sz="2400" dirty="0"/>
                  <a:t>from G1</a:t>
                </a:r>
                <a:r>
                  <a:rPr lang="en-US" altLang="ko-KR" sz="2400" dirty="0" smtClean="0"/>
                  <a:t>], </a:t>
                </a:r>
                <a:r>
                  <a:rPr lang="mr-IN" altLang="ko-KR" sz="2400" dirty="0" smtClean="0"/>
                  <a:t>…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08" y="5465105"/>
                <a:ext cx="10403769" cy="430887"/>
              </a:xfrm>
              <a:prstGeom prst="rect">
                <a:avLst/>
              </a:prstGeom>
              <a:blipFill rotWithShape="0">
                <a:blip r:embed="rId2"/>
                <a:stretch>
                  <a:fillRect t="-14286" b="-3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35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Latent variables in HMM model parameter estimation</a:t>
            </a:r>
            <a:endParaRPr kumimoji="1"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766794"/>
              </p:ext>
            </p:extLst>
          </p:nvPr>
        </p:nvGraphicFramePr>
        <p:xfrm>
          <a:off x="2091378" y="2417836"/>
          <a:ext cx="7044271" cy="11125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#F1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#F2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#F3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#F4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#F5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#F6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#F7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#L1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#L2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#L3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#L4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#L5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#L6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#L7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텍스트 상자 4"/>
          <p:cNvSpPr txBox="1"/>
          <p:nvPr/>
        </p:nvSpPr>
        <p:spPr>
          <a:xfrm>
            <a:off x="2325683" y="3687373"/>
            <a:ext cx="11095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[F1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F2]</a:t>
            </a: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[F1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L2]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[L1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F2]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[L1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L2]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2091378" y="5308270"/>
            <a:ext cx="93314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HTHHHTH</a:t>
            </a:r>
            <a:r>
              <a:rPr kumimoji="1" lang="ko-KR" altLang="en-US" dirty="0" smtClean="0"/>
              <a:t>를  이 </a:t>
            </a:r>
            <a:r>
              <a:rPr kumimoji="1" lang="en-US" altLang="ko-KR" dirty="0" smtClean="0"/>
              <a:t>HMM</a:t>
            </a:r>
            <a:r>
              <a:rPr kumimoji="1" lang="ko-KR" altLang="en-US" dirty="0" smtClean="0"/>
              <a:t>으로 생성하는 경우의 수는</a:t>
            </a:r>
            <a:r>
              <a:rPr kumimoji="1" lang="en-US" altLang="ko-KR" dirty="0" smtClean="0"/>
              <a:t>?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너무 많아서 계산이 불가능해지는데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다행히 </a:t>
            </a:r>
            <a:r>
              <a:rPr kumimoji="1" lang="en-US" altLang="ko-KR" dirty="0" smtClean="0"/>
              <a:t>dynamic programming</a:t>
            </a:r>
            <a:r>
              <a:rPr kumimoji="1" lang="ko-KR" altLang="en-US" dirty="0" smtClean="0"/>
              <a:t>으로 쉽게 계산 가능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>
                <a:sym typeface="Wingdings"/>
              </a:rPr>
              <a:t></a:t>
            </a:r>
            <a:r>
              <a:rPr kumimoji="1" lang="ko-KR" altLang="en-US" dirty="0" smtClean="0">
                <a:sym typeface="Wingdings"/>
              </a:rPr>
              <a:t> </a:t>
            </a:r>
            <a:r>
              <a:rPr kumimoji="1" lang="en-US" altLang="ko-KR" dirty="0" smtClean="0">
                <a:sym typeface="Wingdings"/>
              </a:rPr>
              <a:t>Forward or Backward algorithm</a:t>
            </a:r>
            <a:endParaRPr kumimoji="1" lang="ko-KR" altLang="en-US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3435282" y="3685058"/>
            <a:ext cx="11095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[F2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F3]</a:t>
            </a: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[F2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L3]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[L2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F3]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[L2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L3]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4503914" y="3700111"/>
            <a:ext cx="11095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[F3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F4]</a:t>
            </a: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[F3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L4]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[L3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F4]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[L3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L4]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5519998" y="3685058"/>
            <a:ext cx="11095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[F4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F5]</a:t>
            </a: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[F4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L5]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[L4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F5]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[L4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L5]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6629597" y="3664808"/>
            <a:ext cx="11095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[F5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F6]</a:t>
            </a: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[F5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L6]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[L5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F6]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[L5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L6]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7739196" y="3667775"/>
            <a:ext cx="11095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[F6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F7]</a:t>
            </a: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[F6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L7]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[L6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F7]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#</a:t>
            </a:r>
            <a:r>
              <a:rPr kumimoji="1" lang="en-US" altLang="ko-KR" sz="1600" b="1" dirty="0" smtClean="0">
                <a:solidFill>
                  <a:schemeClr val="accent2"/>
                </a:solidFill>
              </a:rPr>
              <a:t>[L6</a:t>
            </a:r>
            <a:r>
              <a:rPr kumimoji="1" lang="en-US" altLang="ko-KR" sz="1600" b="1" dirty="0" smtClean="0">
                <a:solidFill>
                  <a:schemeClr val="accent2"/>
                </a:solidFill>
                <a:sym typeface="Wingdings"/>
              </a:rPr>
              <a:t>L7]</a:t>
            </a:r>
            <a:endParaRPr kumimoji="1" lang="en-US" altLang="ko-KR" sz="1600" b="1" dirty="0">
              <a:solidFill>
                <a:schemeClr val="accent2"/>
              </a:solidFill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77837738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Latent variables in motif discovery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069043" y="3376612"/>
            <a:ext cx="4716463" cy="1692275"/>
            <a:chOff x="476" y="1253"/>
            <a:chExt cx="2971" cy="1066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476" y="1253"/>
              <a:ext cx="2442" cy="1066"/>
              <a:chOff x="68" y="2432"/>
              <a:chExt cx="2442" cy="1066"/>
            </a:xfrm>
          </p:grpSpPr>
          <p:sp>
            <p:nvSpPr>
              <p:cNvPr id="8" name="AutoShape 6"/>
              <p:cNvSpPr>
                <a:spLocks noChangeArrowheads="1"/>
              </p:cNvSpPr>
              <p:nvPr/>
            </p:nvSpPr>
            <p:spPr bwMode="auto">
              <a:xfrm>
                <a:off x="69" y="2477"/>
                <a:ext cx="2441" cy="45"/>
              </a:xfrm>
              <a:prstGeom prst="roundRect">
                <a:avLst>
                  <a:gd name="adj" fmla="val 16667"/>
                </a:avLst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37931725" indent="-37474525"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9" name="AutoShape 7"/>
              <p:cNvSpPr>
                <a:spLocks noChangeArrowheads="1"/>
              </p:cNvSpPr>
              <p:nvPr/>
            </p:nvSpPr>
            <p:spPr bwMode="auto">
              <a:xfrm>
                <a:off x="68" y="3407"/>
                <a:ext cx="2441" cy="45"/>
              </a:xfrm>
              <a:prstGeom prst="roundRect">
                <a:avLst>
                  <a:gd name="adj" fmla="val 16667"/>
                </a:avLst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37931725" indent="-37474525"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0" name="AutoShape 8"/>
              <p:cNvSpPr>
                <a:spLocks noChangeArrowheads="1"/>
              </p:cNvSpPr>
              <p:nvPr/>
            </p:nvSpPr>
            <p:spPr bwMode="auto">
              <a:xfrm>
                <a:off x="69" y="2704"/>
                <a:ext cx="2441" cy="45"/>
              </a:xfrm>
              <a:prstGeom prst="roundRect">
                <a:avLst>
                  <a:gd name="adj" fmla="val 16667"/>
                </a:avLst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37931725" indent="-37474525"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68" y="3180"/>
                <a:ext cx="2441" cy="45"/>
              </a:xfrm>
              <a:prstGeom prst="roundRect">
                <a:avLst>
                  <a:gd name="adj" fmla="val 16667"/>
                </a:avLst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37931725" indent="-37474525"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>
                <a:off x="69" y="2931"/>
                <a:ext cx="2441" cy="45"/>
              </a:xfrm>
              <a:prstGeom prst="roundRect">
                <a:avLst>
                  <a:gd name="adj" fmla="val 16667"/>
                </a:avLst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37931725" indent="-37474525"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" name="AutoShape 11"/>
              <p:cNvSpPr>
                <a:spLocks noChangeArrowheads="1"/>
              </p:cNvSpPr>
              <p:nvPr/>
            </p:nvSpPr>
            <p:spPr bwMode="auto">
              <a:xfrm>
                <a:off x="386" y="2432"/>
                <a:ext cx="294" cy="136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37931725" indent="-37474525"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" name="AutoShape 12"/>
              <p:cNvSpPr>
                <a:spLocks noChangeArrowheads="1"/>
              </p:cNvSpPr>
              <p:nvPr/>
            </p:nvSpPr>
            <p:spPr bwMode="auto">
              <a:xfrm>
                <a:off x="1103" y="2658"/>
                <a:ext cx="294" cy="136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37931725" indent="-37474525"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5" name="AutoShape 13"/>
              <p:cNvSpPr>
                <a:spLocks noChangeArrowheads="1"/>
              </p:cNvSpPr>
              <p:nvPr/>
            </p:nvSpPr>
            <p:spPr bwMode="auto">
              <a:xfrm>
                <a:off x="499" y="2885"/>
                <a:ext cx="294" cy="136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37931725" indent="-37474525"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6" name="AutoShape 14"/>
              <p:cNvSpPr>
                <a:spLocks noChangeArrowheads="1"/>
              </p:cNvSpPr>
              <p:nvPr/>
            </p:nvSpPr>
            <p:spPr bwMode="auto">
              <a:xfrm>
                <a:off x="310" y="3362"/>
                <a:ext cx="294" cy="136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37931725" indent="-37474525"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7" name="AutoShape 15"/>
              <p:cNvSpPr>
                <a:spLocks noChangeArrowheads="1"/>
              </p:cNvSpPr>
              <p:nvPr/>
            </p:nvSpPr>
            <p:spPr bwMode="auto">
              <a:xfrm>
                <a:off x="1316" y="3135"/>
                <a:ext cx="294" cy="136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37931725" indent="-37474525"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sp>
          <p:nvSpPr>
            <p:cNvPr id="6" name="AutoShape 16"/>
            <p:cNvSpPr>
              <a:spLocks/>
            </p:cNvSpPr>
            <p:nvPr/>
          </p:nvSpPr>
          <p:spPr bwMode="auto">
            <a:xfrm>
              <a:off x="3084" y="1258"/>
              <a:ext cx="136" cy="1043"/>
            </a:xfrm>
            <a:prstGeom prst="rightBrace">
              <a:avLst>
                <a:gd name="adj1" fmla="val 6390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37931725" indent="-37474525"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7" name="Text Box 17"/>
            <p:cNvSpPr txBox="1">
              <a:spLocks noChangeArrowheads="1"/>
            </p:cNvSpPr>
            <p:nvPr/>
          </p:nvSpPr>
          <p:spPr bwMode="auto">
            <a:xfrm>
              <a:off x="3224" y="166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37931725" indent="-37474525"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r>
                <a:rPr lang="en-US" altLang="x-none" sz="2000" i="1"/>
                <a:t>N</a:t>
              </a:r>
            </a:p>
          </p:txBody>
        </p:sp>
      </p:grpSp>
      <p:pic>
        <p:nvPicPr>
          <p:cNvPr id="18" name="Picture 4" descr="motif-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472" y="1464073"/>
            <a:ext cx="8391525" cy="5074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86487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799" y="432858"/>
            <a:ext cx="11116733" cy="1325563"/>
          </a:xfrm>
        </p:spPr>
        <p:txBody>
          <a:bodyPr>
            <a:noAutofit/>
          </a:bodyPr>
          <a:lstStyle/>
          <a:p>
            <a:r>
              <a:rPr kumimoji="1" lang="en-US" altLang="ko-KR" sz="3600" dirty="0" smtClean="0"/>
              <a:t>Complications come </a:t>
            </a:r>
            <a:br>
              <a:rPr kumimoji="1" lang="en-US" altLang="ko-KR" sz="3600" dirty="0" smtClean="0"/>
            </a:br>
            <a:r>
              <a:rPr kumimoji="1" lang="en-US" altLang="ko-KR" sz="3600" dirty="0" smtClean="0"/>
              <a:t>from </a:t>
            </a:r>
            <a:r>
              <a:rPr kumimoji="1" lang="en-US" altLang="ko-KR" sz="3600" dirty="0" smtClean="0">
                <a:solidFill>
                  <a:srgbClr val="FF0000"/>
                </a:solidFill>
              </a:rPr>
              <a:t>latent variables </a:t>
            </a:r>
            <a:r>
              <a:rPr kumimoji="1" lang="en-US" altLang="ko-KR" sz="3600" dirty="0" smtClean="0"/>
              <a:t>to </a:t>
            </a:r>
            <a:r>
              <a:rPr kumimoji="1" lang="en-US" altLang="ko-KR" sz="3600" dirty="0" smtClean="0">
                <a:solidFill>
                  <a:schemeClr val="accent1"/>
                </a:solidFill>
              </a:rPr>
              <a:t>model parameter estimation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ko-KR" dirty="0" smtClean="0"/>
              <a:t>Gaussian mixture</a:t>
            </a:r>
          </a:p>
          <a:p>
            <a:pPr lvl="1"/>
            <a:r>
              <a:rPr kumimoji="1" lang="en-US" altLang="ko-KR" dirty="0" smtClean="0"/>
              <a:t>Parametric distribution </a:t>
            </a:r>
            <a:r>
              <a:rPr kumimoji="1" lang="en-US" altLang="ko-KR" dirty="0" smtClean="0">
                <a:sym typeface="Wingdings"/>
              </a:rPr>
              <a:t> small # of model parameters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HMM model parameter estimation</a:t>
            </a:r>
          </a:p>
          <a:p>
            <a:pPr lvl="1"/>
            <a:r>
              <a:rPr kumimoji="1" lang="en-US" altLang="ko-KR" dirty="0" smtClean="0"/>
              <a:t>Sequence data </a:t>
            </a:r>
            <a:r>
              <a:rPr kumimoji="1" lang="en-US" altLang="ko-KR" dirty="0" smtClean="0">
                <a:sym typeface="Wingdings"/>
              </a:rPr>
              <a:t> emission &amp; transition </a:t>
            </a:r>
            <a:r>
              <a:rPr kumimoji="1" lang="en-US" altLang="ko-KR" dirty="0">
                <a:sym typeface="Wingdings"/>
              </a:rPr>
              <a:t>model </a:t>
            </a:r>
            <a:r>
              <a:rPr kumimoji="1" lang="en-US" altLang="ko-KR" dirty="0" smtClean="0">
                <a:sym typeface="Wingdings"/>
              </a:rPr>
              <a:t>parameters</a:t>
            </a:r>
          </a:p>
          <a:p>
            <a:pPr lvl="1"/>
            <a:r>
              <a:rPr kumimoji="1" lang="en-US" altLang="ko-KR" dirty="0" smtClean="0">
                <a:sym typeface="Wingdings"/>
              </a:rPr>
              <a:t>Because of hidden states for sequence data, latent variable estimation is complicated.</a:t>
            </a:r>
            <a:endParaRPr kumimoji="1" lang="en-US" altLang="ko-KR" dirty="0" smtClean="0"/>
          </a:p>
          <a:p>
            <a:pPr lvl="1"/>
            <a:endParaRPr kumimoji="1" lang="en-US" altLang="ko-KR" dirty="0"/>
          </a:p>
          <a:p>
            <a:r>
              <a:rPr kumimoji="1" lang="en-US" altLang="ko-KR" dirty="0" smtClean="0"/>
              <a:t>Motif discovery</a:t>
            </a:r>
          </a:p>
          <a:p>
            <a:pPr lvl="1"/>
            <a:r>
              <a:rPr kumimoji="1" lang="en-US" altLang="ko-KR" dirty="0" smtClean="0"/>
              <a:t>Motif model is a matrix of numbers</a:t>
            </a:r>
          </a:p>
          <a:p>
            <a:pPr lvl="1"/>
            <a:r>
              <a:rPr kumimoji="1" lang="en-US" altLang="ko-KR" dirty="0" smtClean="0"/>
              <a:t>Connecting latent variables to motif model needs a good thinking.</a:t>
            </a:r>
          </a:p>
          <a:p>
            <a:pPr lvl="1"/>
            <a:r>
              <a:rPr kumimoji="1" lang="en-US" altLang="ko-KR" dirty="0" smtClean="0"/>
              <a:t>Otherwise, it is straightforward.</a:t>
            </a:r>
          </a:p>
          <a:p>
            <a:pPr lvl="1"/>
            <a:endParaRPr kumimoji="1" lang="en-US" altLang="ko-KR" dirty="0" smtClean="0"/>
          </a:p>
          <a:p>
            <a:r>
              <a:rPr kumimoji="1" lang="en-US" altLang="ko-KR" b="1" dirty="0" smtClean="0">
                <a:solidFill>
                  <a:srgbClr val="FF0000"/>
                </a:solidFill>
              </a:rPr>
              <a:t>In the end, we use latent variables to estimate model parameters, which should be remembered clearly when you design an EM algorithm.</a:t>
            </a:r>
          </a:p>
        </p:txBody>
      </p:sp>
    </p:spTree>
    <p:extLst>
      <p:ext uri="{BB962C8B-B14F-4D97-AF65-F5344CB8AC3E}">
        <p14:creationId xmlns:p14="http://schemas.microsoft.com/office/powerpoint/2010/main" val="17216571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252259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 dirty="0" smtClean="0"/>
              <a:t>감사합니다</a:t>
            </a:r>
            <a:r>
              <a:rPr kumimoji="1" lang="en-US" altLang="ko-KR" dirty="0" smtClean="0"/>
              <a:t>!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535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3192</TotalTime>
  <Words>3731</Words>
  <Application>Microsoft Office PowerPoint</Application>
  <PresentationFormat>와이드스크린</PresentationFormat>
  <Paragraphs>1226</Paragraphs>
  <Slides>94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94</vt:i4>
      </vt:variant>
    </vt:vector>
  </HeadingPairs>
  <TitlesOfParts>
    <vt:vector size="112" baseType="lpstr">
      <vt:lpstr>Bookman</vt:lpstr>
      <vt:lpstr>Courier</vt:lpstr>
      <vt:lpstr>Mangal</vt:lpstr>
      <vt:lpstr>ＭＳ Ｐゴシック</vt:lpstr>
      <vt:lpstr>굴림</vt:lpstr>
      <vt:lpstr>맑은 고딕</vt:lpstr>
      <vt:lpstr>Arial</vt:lpstr>
      <vt:lpstr>Cambria Math</vt:lpstr>
      <vt:lpstr>Comic Sans MS</vt:lpstr>
      <vt:lpstr>Courier New</vt:lpstr>
      <vt:lpstr>Helvetica</vt:lpstr>
      <vt:lpstr>Symbol</vt:lpstr>
      <vt:lpstr>Tahoma</vt:lpstr>
      <vt:lpstr>Times</vt:lpstr>
      <vt:lpstr>Times New Roman</vt:lpstr>
      <vt:lpstr>Wingdings</vt:lpstr>
      <vt:lpstr>Office Theme</vt:lpstr>
      <vt:lpstr>Equation</vt:lpstr>
      <vt:lpstr>EM: Expectation Maximization</vt:lpstr>
      <vt:lpstr>EM?</vt:lpstr>
      <vt:lpstr>Basics</vt:lpstr>
      <vt:lpstr>Coin Model</vt:lpstr>
      <vt:lpstr>Likelihood</vt:lpstr>
      <vt:lpstr>Prior Probability</vt:lpstr>
      <vt:lpstr>Posterior Probability</vt:lpstr>
      <vt:lpstr>Posterior Probability</vt:lpstr>
      <vt:lpstr>ML vs. MAP</vt:lpstr>
      <vt:lpstr>Three Problems to be reviewed today</vt:lpstr>
      <vt:lpstr>Problem 1: K Clustering Algorithms</vt:lpstr>
      <vt:lpstr>K Clustering Algorithms and EM</vt:lpstr>
      <vt:lpstr>PowerPoint 프레젠테이션</vt:lpstr>
      <vt:lpstr>PowerPoint 프레젠테이션</vt:lpstr>
      <vt:lpstr> Two Gaussian Mixture EM Clustering </vt:lpstr>
      <vt:lpstr>PowerPoint 프레젠테이션</vt:lpstr>
      <vt:lpstr>PowerPoint 프레젠테이션</vt:lpstr>
      <vt:lpstr>If we know which distribution the number are from.</vt:lpstr>
      <vt:lpstr>Of course, we do not know which distribution the numbers are from.</vt:lpstr>
      <vt:lpstr>Democracy again using latent variables:  Of course, we do not know which distribution the numbers are from.</vt:lpstr>
      <vt:lpstr>개념을 이해 하셨으면 이제 구체적인 계산 방법을 논의 합니다.  The material is from Andrew Rosenberg at Queens College / CUNY http://eniac.cs.qc.cuny.edu/andrew/ml/syllabus.html </vt:lpstr>
      <vt:lpstr>Mixture Models</vt:lpstr>
      <vt:lpstr>Mixture Models</vt:lpstr>
      <vt:lpstr>Gaussian Mixture Models</vt:lpstr>
      <vt:lpstr>Expectation Maximization</vt:lpstr>
      <vt:lpstr>Latent Variable Representation</vt:lpstr>
      <vt:lpstr>GMM data and Latent variables</vt:lpstr>
      <vt:lpstr>One last bit</vt:lpstr>
      <vt:lpstr>Maximum Likelihood over a GMM</vt:lpstr>
      <vt:lpstr>Maximum Likelihood of a GMM</vt:lpstr>
      <vt:lpstr>Maximum Likelihood of a GMM</vt:lpstr>
      <vt:lpstr>Maximum Likelihood of a GMM</vt:lpstr>
      <vt:lpstr>MLE of a GMM</vt:lpstr>
      <vt:lpstr>EM for GMMs</vt:lpstr>
      <vt:lpstr>EM for GMMs</vt:lpstr>
      <vt:lpstr>EM for GMMs</vt:lpstr>
      <vt:lpstr>Visual example of EM</vt:lpstr>
      <vt:lpstr>Relationship to K-means</vt:lpstr>
      <vt:lpstr>Soft means as GMM/EM</vt:lpstr>
      <vt:lpstr>Soft K-Means as GMM/EM</vt:lpstr>
      <vt:lpstr>General form of EM</vt:lpstr>
      <vt:lpstr>Problem 2:  HMM Model Parameter Estimation</vt:lpstr>
      <vt:lpstr>Hidden Markov Model</vt:lpstr>
      <vt:lpstr>Hidden Markov Model</vt:lpstr>
      <vt:lpstr>HMM1</vt:lpstr>
      <vt:lpstr>HMM2</vt:lpstr>
      <vt:lpstr>HMM model parameter estimation</vt:lpstr>
      <vt:lpstr>Computing Likelihood Pr[HTHHHTH | HMM]</vt:lpstr>
      <vt:lpstr>Baum-Welch algorithm  for HMM model parameter estimation</vt:lpstr>
      <vt:lpstr>Estimate model parameters in a democratic way</vt:lpstr>
      <vt:lpstr>Latent variables</vt:lpstr>
      <vt:lpstr>Latent variables for HMM model parameter estimation</vt:lpstr>
      <vt:lpstr>Latent variables for “counting”</vt:lpstr>
      <vt:lpstr>How to estimate Latent variables for “counting”</vt:lpstr>
      <vt:lpstr>M-step: maximum likelihood estimation of model parameters.</vt:lpstr>
      <vt:lpstr>More formal material by Andrew McCallum at  University of Massachusetts Amherst </vt:lpstr>
      <vt:lpstr>Larry Moss at Indiana University Bloomington</vt:lpstr>
      <vt:lpstr>Problem 3:  Motif Discovery</vt:lpstr>
      <vt:lpstr>Motif Discovery Problem:  a search problem</vt:lpstr>
      <vt:lpstr>Motif search in unaligned seqs: an optimization problem</vt:lpstr>
      <vt:lpstr>MEME, a motif discovery algorithm using EM in 1994 and it is still the best, showing how powerful EM is.</vt:lpstr>
      <vt:lpstr>From Eric Xing at Carnegie Mellon University  http://www.cs.cmu.edu/~epxing/Class/10810-06/ppt/lecture6.ppt   </vt:lpstr>
      <vt:lpstr>Example: Globin Motifs</vt:lpstr>
      <vt:lpstr>DNA Motif</vt:lpstr>
      <vt:lpstr>PowerPoint 프레젠테이션</vt:lpstr>
      <vt:lpstr>Determinism 2:  Regular Expressions</vt:lpstr>
      <vt:lpstr>Weight Matrix Model (WMM)</vt:lpstr>
      <vt:lpstr>Relative entropy</vt:lpstr>
      <vt:lpstr>Sequence Logo</vt:lpstr>
      <vt:lpstr>de novo motif detection</vt:lpstr>
      <vt:lpstr>Expectation-maximization</vt:lpstr>
      <vt:lpstr>Expectation-maximization</vt:lpstr>
      <vt:lpstr>Sample DNA sequences</vt:lpstr>
      <vt:lpstr>Motif occurrences</vt:lpstr>
      <vt:lpstr>Motif occurrences</vt:lpstr>
      <vt:lpstr>Starting point</vt:lpstr>
      <vt:lpstr>Re-estimating motif occurrences</vt:lpstr>
      <vt:lpstr>Scoring each subsequence</vt:lpstr>
      <vt:lpstr>Re-estimating motif matrix</vt:lpstr>
      <vt:lpstr>Adding pseudocounts</vt:lpstr>
      <vt:lpstr>Converting to frequencies</vt:lpstr>
      <vt:lpstr>Expectation-maximization</vt:lpstr>
      <vt:lpstr>Expectation Maximization: E-step</vt:lpstr>
      <vt:lpstr>Expectation Maximization: M-step</vt:lpstr>
      <vt:lpstr>Expectation Maximization: M-step</vt:lpstr>
      <vt:lpstr>Summary</vt:lpstr>
      <vt:lpstr>EM</vt:lpstr>
      <vt:lpstr>EM</vt:lpstr>
      <vt:lpstr>Latent Variables in Gaussian Mixture</vt:lpstr>
      <vt:lpstr>Democracy again using latent variables:  Of course, we do not know which distribution the numbers are from.</vt:lpstr>
      <vt:lpstr>Latent variables in HMM model parameter estimation</vt:lpstr>
      <vt:lpstr>Latent variables in motif discovery</vt:lpstr>
      <vt:lpstr>Complications come  from latent variables to model parameter estimation</vt:lpstr>
      <vt:lpstr>감사합니다!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</dc:creator>
  <cp:lastModifiedBy>inukj</cp:lastModifiedBy>
  <cp:revision>60</cp:revision>
  <cp:lastPrinted>2017-07-02T06:47:01Z</cp:lastPrinted>
  <dcterms:created xsi:type="dcterms:W3CDTF">2017-06-30T04:12:17Z</dcterms:created>
  <dcterms:modified xsi:type="dcterms:W3CDTF">2017-09-15T06:32:26Z</dcterms:modified>
</cp:coreProperties>
</file>