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19"/>
  </p:notesMasterIdLst>
  <p:sldIdLst>
    <p:sldId id="256" r:id="rId2"/>
    <p:sldId id="272" r:id="rId3"/>
    <p:sldId id="273" r:id="rId4"/>
    <p:sldId id="257" r:id="rId5"/>
    <p:sldId id="258" r:id="rId6"/>
    <p:sldId id="259" r:id="rId7"/>
    <p:sldId id="265" r:id="rId8"/>
    <p:sldId id="266" r:id="rId9"/>
    <p:sldId id="269" r:id="rId10"/>
    <p:sldId id="268" r:id="rId11"/>
    <p:sldId id="274" r:id="rId12"/>
    <p:sldId id="267" r:id="rId13"/>
    <p:sldId id="262" r:id="rId14"/>
    <p:sldId id="276" r:id="rId15"/>
    <p:sldId id="277" r:id="rId16"/>
    <p:sldId id="264" r:id="rId17"/>
    <p:sldId id="27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90E3D-C7BB-42B7-A575-F553CDDDE0A9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FD2E8-3520-454C-80E0-4314425E4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24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9E24B0E-61C2-419E-BFBB-1C0E4C088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765A855-3939-4F60-ABC0-8C6FEBBA3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343A286-22C1-48B3-9C72-A1014902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9933435-6291-407A-9C89-224B4764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521BA84-D38F-4BBE-BCA3-3345D642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1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F9157-5B68-4778-AC5A-68F31916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CEE1A2D-16B6-4852-9C9E-0F534A688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8777CDC-D402-4730-A05D-9E0E4D9A0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5067B0B-ED2A-45A9-AFA6-C11D95A1D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9A06EBA-5967-4E6B-8149-D79DED2A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310250B-AFD4-45F5-8891-E96155DCBF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C4011A5-F773-4F9D-B1F2-C056F38EF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21444E1-2CD5-4F61-8197-59ABCA51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6BCC1D4-4E07-4A9A-AED1-CDCA444B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08EC953-7AB3-4F13-B63B-BC950A5A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8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340D260-2734-4AC4-ADD6-ADE003B3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8DE3436-4EF6-46DC-A46B-3FC2F3628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5489BC4-AD05-438E-8FD1-6890125C9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C8A3977-4E74-4607-8455-1221A7F0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B31E2D3-3108-45B3-B654-376C9A0E4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7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736BE49-12FE-4DD6-8569-485E9AD03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8F5072D-A84C-4AC4-BD94-17714CAF3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D1AB765-F433-4EEA-BE12-7995F8B7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3556BA0-3A40-4E64-8D1F-834BA3E2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176AA59-9BF7-4946-9014-1BF8D928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1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B16A5E-A29A-4143-8444-6D1D79D3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C362D12-848E-41EA-866B-5979AD73B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912C97A-BB9E-4A45-8A92-1856DA400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F5FC042-5EC3-456F-8067-EC416C2D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DCDC3D-7107-497E-A90A-65592FD9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DF8EC03-05FF-473C-8FF6-4543C210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6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60E8B9-B7CF-4E93-B038-0F8C52743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A8D39F2-7FE0-426E-9946-BAF89E836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9BB28E0-D354-4443-A9D3-06AEF13CC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85ABBFB-1C30-4CEB-8CA6-F916F2C22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218257B9-C7F6-4F06-B74D-CEDAF4EF3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3222005-C2BC-4965-8FB2-D1E6C5ED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CC9E42E-9642-4B2E-822E-E6A242BBF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E91A1925-3C08-436F-8864-13379AEB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3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DB177F7-4F2E-4425-92EF-DEDFE833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876B2870-C391-47DF-87DC-EB3DEF17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A4D5220-C953-4176-8E8E-ACE7A17D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671C885-BCE6-4066-BA00-90AB27CB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7CDFF4F-6BAC-440B-AFA0-6380A7C58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F2FD0C5-021F-4011-ABEF-0E03D6D6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8FDE48D-F831-4E5A-A89F-C2BE8365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9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0BA8B6D-E42F-4D34-A1BE-3EE6A6DC6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E9159F8-35C9-4D39-A739-26935618C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D7656B5-BE2F-41D8-BAB3-0F08DD6D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5339548-E8C4-4CD1-8F67-4F7B4EB9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2F17AF8-38DA-4E84-BBC6-D703BA7E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367D4EA-D6C0-4340-8DBF-396406ED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3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EDADD8-977B-4486-8D3A-39E882E6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31B1305-CA17-430A-8FD7-4A9C6EAF0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91FE279-8477-470E-8032-9DCD67617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5283B4C-5BD9-4E55-92C8-5C141D98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425DFC8-E310-458D-8CCC-0C8DB597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49066CB-B885-4BCA-BDF5-35EF7473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74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6E94A49-1A64-41AB-90DA-92877C542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57A6B7D-7CA6-4FF8-9B7A-1E4F5A45D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0BD36B7-6B0C-4CE7-9498-2B87D7576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7B63EE0-59A7-4CFE-B4DD-1CFBFA29D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A9877DB-15BB-443B-B0C1-C23A5094E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9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31396" y="1126977"/>
            <a:ext cx="7315200" cy="304107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인공지능 에이전트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음성 인식 및 합성</a:t>
            </a:r>
            <a:br>
              <a:rPr lang="ko-KR" altLang="en-US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Week2 </a:t>
            </a:r>
            <a:r>
              <a:rPr lang="ko-KR" altLang="en-US" dirty="0"/>
              <a:t>실습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16996" y="4740174"/>
            <a:ext cx="9144000" cy="1655762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623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488" y="232475"/>
            <a:ext cx="57343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1"/>
                </a:solidFill>
              </a:rPr>
              <a:t>Cosine </a:t>
            </a:r>
            <a:r>
              <a:rPr lang="ko-KR" altLang="en-US" sz="4400" b="1" dirty="0">
                <a:solidFill>
                  <a:schemeClr val="accent1"/>
                </a:solidFill>
              </a:rPr>
              <a:t>신호 합치기</a:t>
            </a:r>
          </a:p>
        </p:txBody>
      </p:sp>
      <p:pic>
        <p:nvPicPr>
          <p:cNvPr id="9" name="그림 8"/>
          <p:cNvPicPr/>
          <p:nvPr/>
        </p:nvPicPr>
        <p:blipFill>
          <a:blip r:embed="rId2"/>
          <a:stretch>
            <a:fillRect/>
          </a:stretch>
        </p:blipFill>
        <p:spPr>
          <a:xfrm>
            <a:off x="108488" y="1001916"/>
            <a:ext cx="6060440" cy="40557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229" y="3947160"/>
            <a:ext cx="7713824" cy="271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40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1D7F9B0-808E-4E78-B84F-AF5715FCC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97" y="1834995"/>
            <a:ext cx="6810375" cy="43910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86AE387-D51D-4F4C-987C-3D66891F41EA}"/>
              </a:ext>
            </a:extLst>
          </p:cNvPr>
          <p:cNvSpPr txBox="1"/>
          <p:nvPr/>
        </p:nvSpPr>
        <p:spPr>
          <a:xfrm>
            <a:off x="788297" y="671208"/>
            <a:ext cx="10116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시간 축을 주파수 축으로 바꿔보자 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B62E50C-C8A7-48F0-BB34-119597430856}"/>
              </a:ext>
            </a:extLst>
          </p:cNvPr>
          <p:cNvSpPr txBox="1"/>
          <p:nvPr/>
        </p:nvSpPr>
        <p:spPr>
          <a:xfrm>
            <a:off x="7344384" y="1834995"/>
            <a:ext cx="44844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의 개수가 커질수록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MATLAB</a:t>
            </a:r>
            <a:r>
              <a:rPr lang="ko-KR" altLang="en-US" dirty="0"/>
              <a:t> 구현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793B6CA-80FB-4FF0-A525-D57A99B47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672" y="3676042"/>
            <a:ext cx="35718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20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xmlns="" id="{0DC4BD11-ED4F-4CB5-BFC4-5E1531E57F37}"/>
                  </a:ext>
                </a:extLst>
              </p:cNvPr>
              <p:cNvSpPr/>
              <p:nvPr/>
            </p:nvSpPr>
            <p:spPr>
              <a:xfrm>
                <a:off x="1177532" y="1666898"/>
                <a:ext cx="5555752" cy="4616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Sampled signal: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, A=1.5</a:t>
                </a: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0DC4BD11-ED4F-4CB5-BFC4-5E1531E57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532" y="1666898"/>
                <a:ext cx="5555752" cy="461601"/>
              </a:xfrm>
              <a:prstGeom prst="rect">
                <a:avLst/>
              </a:prstGeom>
              <a:blipFill>
                <a:blip r:embed="rId2"/>
                <a:stretch>
                  <a:fillRect l="-877" t="-1316" r="-110"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xmlns="" id="{47D3C131-9A86-4BBA-A95C-EE0D4B5DA0E8}"/>
                  </a:ext>
                </a:extLst>
              </p:cNvPr>
              <p:cNvSpPr/>
              <p:nvPr/>
            </p:nvSpPr>
            <p:spPr>
              <a:xfrm>
                <a:off x="1177532" y="2898285"/>
                <a:ext cx="5653535" cy="4597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Sampled signal: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ko-KR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ko-KR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ko-KR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𝑤𝑛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, A=2   </a:t>
                </a:r>
                <a:endParaRPr lang="ko-KR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7D3C131-9A86-4BBA-A95C-EE0D4B5DA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532" y="2898285"/>
                <a:ext cx="5653535" cy="459741"/>
              </a:xfrm>
              <a:prstGeom prst="rect">
                <a:avLst/>
              </a:prstGeom>
              <a:blipFill>
                <a:blip r:embed="rId3"/>
                <a:stretch>
                  <a:fillRect l="-862" t="-1316"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xmlns="" id="{D12C1F9F-41D5-43A2-B9F5-2F844098CD1F}"/>
                  </a:ext>
                </a:extLst>
              </p:cNvPr>
              <p:cNvSpPr/>
              <p:nvPr/>
            </p:nvSpPr>
            <p:spPr>
              <a:xfrm>
                <a:off x="1177532" y="4148802"/>
                <a:ext cx="5847498" cy="485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Sampled signal: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dirty="0"/>
                  <a:t> , A=2.5  </a:t>
                </a:r>
                <a:endParaRPr lang="ko-KR" altLang="ko-KR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12C1F9F-41D5-43A2-B9F5-2F844098CD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532" y="4148802"/>
                <a:ext cx="5847498" cy="485902"/>
              </a:xfrm>
              <a:prstGeom prst="rect">
                <a:avLst/>
              </a:prstGeom>
              <a:blipFill>
                <a:blip r:embed="rId4"/>
                <a:stretch>
                  <a:fillRect l="-834" b="-63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53F26E8-A07C-4154-B1AA-21A1C75F74DD}"/>
              </a:ext>
            </a:extLst>
          </p:cNvPr>
          <p:cNvSpPr txBox="1"/>
          <p:nvPr/>
        </p:nvSpPr>
        <p:spPr>
          <a:xfrm>
            <a:off x="981512" y="310393"/>
            <a:ext cx="10469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Practice2 : </a:t>
            </a:r>
            <a:r>
              <a:rPr lang="ko-KR" altLang="en-US" dirty="0"/>
              <a:t>다음 신호들을 </a:t>
            </a:r>
            <a:r>
              <a:rPr lang="en-US" altLang="ko-KR" dirty="0"/>
              <a:t>DFT</a:t>
            </a:r>
            <a:r>
              <a:rPr lang="ko-KR" altLang="en-US" dirty="0"/>
              <a:t>한 다음 </a:t>
            </a:r>
            <a:r>
              <a:rPr lang="en-US" altLang="ko-KR" dirty="0"/>
              <a:t>PLOT </a:t>
            </a:r>
            <a:r>
              <a:rPr lang="ko-KR" altLang="en-US" dirty="0"/>
              <a:t>해보세요</a:t>
            </a:r>
            <a:r>
              <a:rPr lang="en-US" altLang="ko-KR" dirty="0"/>
              <a:t>.(DFT</a:t>
            </a:r>
            <a:r>
              <a:rPr lang="ko-KR" altLang="en-US" dirty="0"/>
              <a:t>의 차수는 각각 </a:t>
            </a:r>
            <a:r>
              <a:rPr lang="en-US" altLang="ko-KR" dirty="0"/>
              <a:t> 64, 512</a:t>
            </a:r>
            <a:r>
              <a:rPr lang="ko-KR" altLang="en-US" dirty="0"/>
              <a:t>로 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B449065-A101-4719-A0BA-48307C78D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3965" y="2320216"/>
            <a:ext cx="3571875" cy="2190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B5F48BD-BB6B-4717-A2A0-071926E18FC1}"/>
              </a:ext>
            </a:extLst>
          </p:cNvPr>
          <p:cNvSpPr txBox="1"/>
          <p:nvPr/>
        </p:nvSpPr>
        <p:spPr>
          <a:xfrm>
            <a:off x="8453336" y="1420238"/>
            <a:ext cx="198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힌트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CBCCDBD-983F-4E1D-AD14-86926550682D}"/>
              </a:ext>
            </a:extLst>
          </p:cNvPr>
          <p:cNvSpPr txBox="1"/>
          <p:nvPr/>
        </p:nvSpPr>
        <p:spPr>
          <a:xfrm>
            <a:off x="752023" y="5340486"/>
            <a:ext cx="7091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Practice3 : </a:t>
            </a:r>
            <a:r>
              <a:rPr lang="ko-KR" altLang="en-US" dirty="0"/>
              <a:t>위의 신호들을 모두 합한 후 </a:t>
            </a:r>
            <a:r>
              <a:rPr lang="en-US" altLang="ko-KR" dirty="0"/>
              <a:t>DFT </a:t>
            </a:r>
            <a:r>
              <a:rPr lang="ko-KR" altLang="en-US" dirty="0"/>
              <a:t>해보세요</a:t>
            </a:r>
            <a:r>
              <a:rPr lang="en-US" altLang="ko-KR" dirty="0"/>
              <a:t>. </a:t>
            </a:r>
            <a:r>
              <a:rPr lang="ko-KR" altLang="en-US" dirty="0"/>
              <a:t>또 </a:t>
            </a:r>
            <a:endParaRPr lang="en-US" altLang="ko-KR" dirty="0"/>
          </a:p>
          <a:p>
            <a:r>
              <a:rPr lang="en-US" altLang="ko-KR" dirty="0"/>
              <a:t>                 PLOT</a:t>
            </a:r>
            <a:r>
              <a:rPr lang="ko-KR" altLang="en-US" dirty="0"/>
              <a:t>도 해봅시다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xmlns="" id="{7B13344D-CA1D-4ED1-AF59-A9C92CB39C19}"/>
                  </a:ext>
                </a:extLst>
              </p:cNvPr>
              <p:cNvSpPr/>
              <p:nvPr/>
            </p:nvSpPr>
            <p:spPr>
              <a:xfrm>
                <a:off x="1159068" y="1087959"/>
                <a:ext cx="56982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Original signal x(t)=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cos</m:t>
                    </m:r>
                  </m:oMath>
                </a14:m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     f=2000, A=1.5   </a:t>
                </a:r>
                <a:endParaRPr lang="ko-KR" altLang="ko-KR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B13344D-CA1D-4ED1-AF59-A9C92CB39C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068" y="1087959"/>
                <a:ext cx="5698227" cy="369332"/>
              </a:xfrm>
              <a:prstGeom prst="rect">
                <a:avLst/>
              </a:prstGeom>
              <a:blipFill>
                <a:blip r:embed="rId6"/>
                <a:stretch>
                  <a:fillRect l="-856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08AF04B4-C8D5-411F-9D62-0238BFC94F17}"/>
              </a:ext>
            </a:extLst>
          </p:cNvPr>
          <p:cNvSpPr/>
          <p:nvPr/>
        </p:nvSpPr>
        <p:spPr>
          <a:xfrm>
            <a:off x="1159068" y="2632984"/>
            <a:ext cx="6530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Sampling frequency=32000  </a:t>
            </a:r>
            <a:endParaRPr lang="ko-KR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9406525-EAB0-4BF4-86FE-64F8986917B4}"/>
              </a:ext>
            </a:extLst>
          </p:cNvPr>
          <p:cNvSpPr/>
          <p:nvPr/>
        </p:nvSpPr>
        <p:spPr>
          <a:xfrm>
            <a:off x="1177532" y="1420238"/>
            <a:ext cx="6530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Sampling frequency=32000  </a:t>
            </a:r>
            <a:endParaRPr lang="ko-KR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37E5FB16-C4B0-4AAF-86E5-FC5E8228339D}"/>
              </a:ext>
            </a:extLst>
          </p:cNvPr>
          <p:cNvSpPr/>
          <p:nvPr/>
        </p:nvSpPr>
        <p:spPr>
          <a:xfrm>
            <a:off x="1177532" y="3910460"/>
            <a:ext cx="6530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Sampling frequency=32000  </a:t>
            </a:r>
            <a:endParaRPr lang="ko-KR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xmlns="" id="{D51EFDD9-2CDB-4053-BEE6-BBBE85FFB409}"/>
                  </a:ext>
                </a:extLst>
              </p:cNvPr>
              <p:cNvSpPr/>
              <p:nvPr/>
            </p:nvSpPr>
            <p:spPr>
              <a:xfrm>
                <a:off x="1159068" y="3645159"/>
                <a:ext cx="56982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Original signal x(t)=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cos</m:t>
                    </m:r>
                  </m:oMath>
                </a14:m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     f=6000, A=2.5   </a:t>
                </a:r>
                <a:endParaRPr lang="ko-KR" altLang="ko-KR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D51EFDD9-2CDB-4053-BEE6-BBBE85FFB4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068" y="3645159"/>
                <a:ext cx="5698227" cy="369332"/>
              </a:xfrm>
              <a:prstGeom prst="rect">
                <a:avLst/>
              </a:prstGeom>
              <a:blipFill>
                <a:blip r:embed="rId7"/>
                <a:stretch>
                  <a:fillRect l="-856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xmlns="" id="{5D5C54D4-40A4-40B1-BAF8-A63B7C4266C5}"/>
                  </a:ext>
                </a:extLst>
              </p:cNvPr>
              <p:cNvSpPr/>
              <p:nvPr/>
            </p:nvSpPr>
            <p:spPr>
              <a:xfrm>
                <a:off x="1159068" y="2360728"/>
                <a:ext cx="55202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Original signal x(t)=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𝑓𝑡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     f=4000, A=2   </a:t>
                </a:r>
                <a:endParaRPr lang="ko-KR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D5C54D4-40A4-40B1-BAF8-A63B7C426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068" y="2360728"/>
                <a:ext cx="5520294" cy="369332"/>
              </a:xfrm>
              <a:prstGeom prst="rect">
                <a:avLst/>
              </a:prstGeom>
              <a:blipFill>
                <a:blip r:embed="rId8"/>
                <a:stretch>
                  <a:fillRect l="-883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61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488" y="232475"/>
            <a:ext cx="57343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1"/>
                </a:solidFill>
              </a:rPr>
              <a:t>Butterworth filter</a:t>
            </a:r>
            <a:endParaRPr lang="ko-KR" altLang="en-US" sz="4400" b="1" dirty="0">
              <a:solidFill>
                <a:schemeClr val="accent1"/>
              </a:solidFill>
            </a:endParaRPr>
          </a:p>
        </p:txBody>
      </p:sp>
      <p:pic>
        <p:nvPicPr>
          <p:cNvPr id="5" name="내용 개체 틀 3">
            <a:extLst>
              <a:ext uri="{FF2B5EF4-FFF2-40B4-BE49-F238E27FC236}">
                <a16:creationId xmlns:a16="http://schemas.microsoft.com/office/drawing/2014/main" xmlns="" id="{8C5EDAB8-0141-41D5-AF94-7ACA2AFC8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9" y="1588712"/>
            <a:ext cx="6240921" cy="39057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1D5F5B2-6CAA-4D6C-8416-B6974CB51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980" y="2061366"/>
            <a:ext cx="5794504" cy="34330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488" y="5703376"/>
            <a:ext cx="1196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Butterworth filter                            vs                                    Ideal filter 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60991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FC59A3E-9C66-48CB-A598-E934B4AA2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</a:t>
            </a:r>
            <a:r>
              <a:rPr lang="en-US" altLang="ko-KR" dirty="0"/>
              <a:t>: Low pass filter </a:t>
            </a:r>
            <a:r>
              <a:rPr lang="ko-KR" altLang="en-US" dirty="0"/>
              <a:t>구현 예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xmlns="" id="{D90DCA3F-9774-49DD-B8DA-B0F8AC9D0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139" y="1690688"/>
            <a:ext cx="7972005" cy="410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03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68C48D-7C1D-4B62-924A-231B2157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AAAF041-3F3F-4BCD-B7CB-8580AB8D3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080"/>
            <a:ext cx="10515600" cy="4351338"/>
          </a:xfrm>
        </p:spPr>
        <p:txBody>
          <a:bodyPr/>
          <a:lstStyle/>
          <a:p>
            <a:r>
              <a:rPr lang="en-US" altLang="ko-KR" dirty="0"/>
              <a:t>Practice 3</a:t>
            </a:r>
            <a:r>
              <a:rPr lang="ko-KR" altLang="en-US" dirty="0"/>
              <a:t>의 신호를 </a:t>
            </a:r>
            <a:r>
              <a:rPr lang="en-US" altLang="ko-KR" dirty="0"/>
              <a:t>low pass filter</a:t>
            </a:r>
            <a:r>
              <a:rPr lang="ko-KR" altLang="en-US" dirty="0"/>
              <a:t>를 이용해 </a:t>
            </a:r>
            <a:r>
              <a:rPr lang="en-US" altLang="ko-KR" dirty="0"/>
              <a:t>5000Hz </a:t>
            </a:r>
            <a:r>
              <a:rPr lang="ko-KR" altLang="en-US" dirty="0"/>
              <a:t>이상의 신호를 제거해 </a:t>
            </a:r>
            <a:r>
              <a:rPr lang="ko-KR" altLang="en-US" dirty="0" err="1"/>
              <a:t>보시오</a:t>
            </a:r>
            <a:r>
              <a:rPr lang="en-US" altLang="ko-KR" dirty="0"/>
              <a:t>. </a:t>
            </a:r>
            <a:r>
              <a:rPr lang="ko-KR" altLang="en-US" dirty="0"/>
              <a:t>또 이를 </a:t>
            </a:r>
            <a:r>
              <a:rPr lang="en-US" altLang="ko-KR" dirty="0"/>
              <a:t>plot </a:t>
            </a:r>
            <a:r>
              <a:rPr lang="ko-KR" altLang="en-US" dirty="0" err="1"/>
              <a:t>해보시오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064F98D-8EE2-4E9A-9673-774D7F456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537" y="3015574"/>
            <a:ext cx="5689745" cy="288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01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488" y="232475"/>
            <a:ext cx="57343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1"/>
                </a:solidFill>
              </a:rPr>
              <a:t>Butter </a:t>
            </a:r>
            <a:r>
              <a:rPr lang="ko-KR" altLang="en-US" sz="4400" b="1" dirty="0">
                <a:solidFill>
                  <a:schemeClr val="accent1"/>
                </a:solidFill>
              </a:rPr>
              <a:t>함수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CF82E56-F24F-4075-89EB-AF8248286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81" y="1001916"/>
            <a:ext cx="4822275" cy="11592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14622"/>
            <a:ext cx="7160217" cy="13000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6667" y="4921592"/>
            <a:ext cx="11515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n = </a:t>
            </a:r>
            <a:r>
              <a:rPr lang="ko-KR" altLang="en-US" sz="2400" dirty="0"/>
              <a:t>필터</a:t>
            </a:r>
            <a:r>
              <a:rPr lang="en-US" altLang="ko-KR" sz="2400" dirty="0"/>
              <a:t> </a:t>
            </a:r>
            <a:r>
              <a:rPr lang="ko-KR" altLang="en-US" sz="2400" dirty="0"/>
              <a:t>차수</a:t>
            </a:r>
            <a:endParaRPr lang="en-US" altLang="ko-KR" sz="2400" dirty="0"/>
          </a:p>
          <a:p>
            <a:r>
              <a:rPr lang="en-US" altLang="ko-KR" sz="2400" dirty="0"/>
              <a:t>	</a:t>
            </a:r>
            <a:r>
              <a:rPr lang="ko-KR" altLang="en-US" sz="2400" dirty="0"/>
              <a:t>위 </a:t>
            </a:r>
            <a:r>
              <a:rPr lang="en-US" altLang="ko-KR" sz="2400" dirty="0"/>
              <a:t>H(z)</a:t>
            </a:r>
            <a:r>
              <a:rPr lang="ko-KR" altLang="en-US" sz="2400" dirty="0"/>
              <a:t>식의 차수에 해당됩니다</a:t>
            </a:r>
            <a:r>
              <a:rPr lang="en-US" altLang="ko-KR" sz="2400" dirty="0"/>
              <a:t>. N</a:t>
            </a:r>
            <a:r>
              <a:rPr lang="ko-KR" altLang="en-US" sz="2400" dirty="0"/>
              <a:t>에 따라 필터의 모양이 조금씩 변합니다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 err="1"/>
              <a:t>Wn</a:t>
            </a:r>
            <a:r>
              <a:rPr lang="en-US" altLang="ko-KR" sz="2400" dirty="0"/>
              <a:t> = </a:t>
            </a:r>
            <a:r>
              <a:rPr lang="ko-KR" altLang="en-US" sz="2400" dirty="0"/>
              <a:t>차단 주파수</a:t>
            </a:r>
            <a:endParaRPr lang="en-US" altLang="ko-KR" sz="2400" dirty="0"/>
          </a:p>
          <a:p>
            <a:r>
              <a:rPr lang="en-US" altLang="ko-KR" sz="2400" dirty="0" err="1"/>
              <a:t>ftype</a:t>
            </a:r>
            <a:r>
              <a:rPr lang="en-US" altLang="ko-KR" sz="2400" dirty="0"/>
              <a:t> = </a:t>
            </a:r>
            <a:r>
              <a:rPr lang="ko-KR" altLang="en-US" sz="2400" dirty="0"/>
              <a:t>필터 유형 </a:t>
            </a:r>
            <a:r>
              <a:rPr lang="en-US" altLang="ko-KR" sz="2400" dirty="0"/>
              <a:t>(‘low’, ‘</a:t>
            </a:r>
            <a:r>
              <a:rPr lang="en-US" altLang="ko-KR" sz="2400" dirty="0" err="1"/>
              <a:t>bandpass</a:t>
            </a:r>
            <a:r>
              <a:rPr lang="en-US" altLang="ko-KR" sz="2400" dirty="0"/>
              <a:t>’, ‘high’, ‘stop’)</a:t>
            </a:r>
            <a:endParaRPr lang="ko-KR" altLang="en-US" sz="2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915" y="0"/>
            <a:ext cx="6845085" cy="362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34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" y="1264920"/>
            <a:ext cx="52730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f2=2000;             %w=pi/8</a:t>
            </a:r>
          </a:p>
          <a:p>
            <a:r>
              <a:rPr lang="en-US" altLang="ko-KR" dirty="0"/>
              <a:t>A2=1.5;              %original </a:t>
            </a:r>
            <a:r>
              <a:rPr lang="en-US" altLang="ko-KR" dirty="0" err="1"/>
              <a:t>frequncy</a:t>
            </a:r>
            <a:r>
              <a:rPr lang="en-US" altLang="ko-KR" dirty="0"/>
              <a:t>=2000</a:t>
            </a:r>
          </a:p>
          <a:p>
            <a:r>
              <a:rPr lang="en-US" altLang="ko-KR" dirty="0"/>
              <a:t>omega2=2*pi*f2/Fs;</a:t>
            </a:r>
          </a:p>
          <a:p>
            <a:r>
              <a:rPr lang="en-US" altLang="ko-KR" dirty="0"/>
              <a:t>n2=0:M-1;</a:t>
            </a:r>
          </a:p>
          <a:p>
            <a:r>
              <a:rPr lang="en-US" altLang="ko-KR" dirty="0"/>
              <a:t>xn2=A2*cos(omega2.*n2);</a:t>
            </a:r>
          </a:p>
          <a:p>
            <a:r>
              <a:rPr lang="en-US" altLang="ko-KR" dirty="0"/>
              <a:t>figure(2),stem(n2,xn2);</a:t>
            </a:r>
          </a:p>
          <a:p>
            <a:r>
              <a:rPr lang="pt-BR" altLang="ko-KR" dirty="0"/>
              <a:t>axis([ 0 30 -3 3] );</a:t>
            </a:r>
          </a:p>
          <a:p>
            <a:r>
              <a:rPr lang="en-US" altLang="ko-KR" dirty="0"/>
              <a:t>grid;</a:t>
            </a:r>
          </a:p>
          <a:p>
            <a:r>
              <a:rPr lang="en-US" altLang="ko-KR" dirty="0" err="1"/>
              <a:t>xlabel</a:t>
            </a:r>
            <a:r>
              <a:rPr lang="en-US" altLang="ko-KR" dirty="0"/>
              <a:t>('Time[n]');</a:t>
            </a:r>
          </a:p>
          <a:p>
            <a:r>
              <a:rPr lang="en-US" altLang="ko-KR" dirty="0" err="1"/>
              <a:t>ylabel</a:t>
            </a:r>
            <a:r>
              <a:rPr lang="en-US" altLang="ko-KR" dirty="0"/>
              <a:t>('x[n]');</a:t>
            </a:r>
          </a:p>
          <a:p>
            <a:r>
              <a:rPr lang="pt-BR" altLang="ko-KR" dirty="0"/>
              <a:t>title('x[n]= Acos(\omegan+\theta), \pi/8, A=1.5'); </a:t>
            </a:r>
          </a:p>
          <a:p>
            <a:r>
              <a:rPr lang="ko-KR" altLang="en-US" dirty="0"/>
              <a:t> </a:t>
            </a:r>
          </a:p>
          <a:p>
            <a:r>
              <a:rPr lang="en-US" altLang="ko-KR" dirty="0"/>
              <a:t>f3=4000;            % w= pi/4 </a:t>
            </a:r>
          </a:p>
          <a:p>
            <a:r>
              <a:rPr lang="en-US" altLang="ko-KR" dirty="0"/>
              <a:t>A3=2;               %original </a:t>
            </a:r>
            <a:r>
              <a:rPr lang="en-US" altLang="ko-KR" dirty="0" err="1"/>
              <a:t>frequncy</a:t>
            </a:r>
            <a:r>
              <a:rPr lang="en-US" altLang="ko-KR" dirty="0"/>
              <a:t>=4000</a:t>
            </a:r>
          </a:p>
          <a:p>
            <a:r>
              <a:rPr lang="en-US" altLang="ko-KR" dirty="0"/>
              <a:t>omega3=2*pi*f3/Fs;</a:t>
            </a:r>
          </a:p>
          <a:p>
            <a:r>
              <a:rPr lang="en-US" altLang="ko-KR" dirty="0"/>
              <a:t>n3=0:M-1;</a:t>
            </a:r>
          </a:p>
          <a:p>
            <a:r>
              <a:rPr lang="en-US" altLang="ko-KR" dirty="0"/>
              <a:t>xn3=A3*cos(omega3.*n3);</a:t>
            </a:r>
          </a:p>
          <a:p>
            <a:r>
              <a:rPr lang="en-US" altLang="ko-KR" dirty="0"/>
              <a:t>figure(3),stem(n3,xn3);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89320" y="1341120"/>
            <a:ext cx="52730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dirty="0"/>
              <a:t>axis([ 0 30 -3 3] );</a:t>
            </a:r>
          </a:p>
          <a:p>
            <a:r>
              <a:rPr lang="en-US" altLang="ko-KR" dirty="0"/>
              <a:t>grid;</a:t>
            </a:r>
          </a:p>
          <a:p>
            <a:r>
              <a:rPr lang="en-US" altLang="ko-KR" dirty="0" err="1"/>
              <a:t>xlabel</a:t>
            </a:r>
            <a:r>
              <a:rPr lang="en-US" altLang="ko-KR" dirty="0"/>
              <a:t>('Time[n]');</a:t>
            </a:r>
          </a:p>
          <a:p>
            <a:r>
              <a:rPr lang="en-US" altLang="ko-KR" dirty="0" err="1"/>
              <a:t>ylabel</a:t>
            </a:r>
            <a:r>
              <a:rPr lang="en-US" altLang="ko-KR" dirty="0"/>
              <a:t>('x[n]');</a:t>
            </a:r>
          </a:p>
          <a:p>
            <a:r>
              <a:rPr lang="pt-BR" altLang="ko-KR" dirty="0"/>
              <a:t>title('x[n]= Acos(\omegan+\theta), \pi/4, A=2'); </a:t>
            </a:r>
          </a:p>
          <a:p>
            <a:r>
              <a:rPr lang="ko-KR" altLang="en-US" dirty="0"/>
              <a:t> </a:t>
            </a:r>
          </a:p>
          <a:p>
            <a:r>
              <a:rPr lang="en-US" altLang="ko-KR" dirty="0"/>
              <a:t>f4=6000;          %w= pi/8</a:t>
            </a:r>
          </a:p>
          <a:p>
            <a:r>
              <a:rPr lang="en-US" altLang="ko-KR" dirty="0"/>
              <a:t>A4=2.5;           %original </a:t>
            </a:r>
            <a:r>
              <a:rPr lang="en-US" altLang="ko-KR" dirty="0" err="1"/>
              <a:t>frequncy</a:t>
            </a:r>
            <a:r>
              <a:rPr lang="en-US" altLang="ko-KR" dirty="0"/>
              <a:t>=6000</a:t>
            </a:r>
          </a:p>
          <a:p>
            <a:r>
              <a:rPr lang="en-US" altLang="ko-KR" dirty="0"/>
              <a:t>omega4=2*pi*f4/Fs;</a:t>
            </a:r>
          </a:p>
          <a:p>
            <a:r>
              <a:rPr lang="en-US" altLang="ko-KR" dirty="0"/>
              <a:t>n4=0:M-1;</a:t>
            </a:r>
          </a:p>
          <a:p>
            <a:r>
              <a:rPr lang="en-US" altLang="ko-KR" dirty="0"/>
              <a:t>xn4=A4*cos(omega4.*n4);</a:t>
            </a:r>
          </a:p>
          <a:p>
            <a:r>
              <a:rPr lang="en-US" altLang="ko-KR" dirty="0"/>
              <a:t>figure(4),stem(n4,xn4);</a:t>
            </a:r>
          </a:p>
          <a:p>
            <a:r>
              <a:rPr lang="pt-BR" altLang="ko-KR" dirty="0"/>
              <a:t>axis([ 0 30 -3 3] );</a:t>
            </a:r>
          </a:p>
          <a:p>
            <a:r>
              <a:rPr lang="en-US" altLang="ko-KR" dirty="0"/>
              <a:t>grid;</a:t>
            </a:r>
          </a:p>
          <a:p>
            <a:r>
              <a:rPr lang="en-US" altLang="ko-KR" dirty="0" err="1"/>
              <a:t>xlabel</a:t>
            </a:r>
            <a:r>
              <a:rPr lang="en-US" altLang="ko-KR" dirty="0"/>
              <a:t>('Time[n]');</a:t>
            </a:r>
          </a:p>
          <a:p>
            <a:r>
              <a:rPr lang="en-US" altLang="ko-KR" dirty="0" err="1"/>
              <a:t>ylabel</a:t>
            </a:r>
            <a:r>
              <a:rPr lang="en-US" altLang="ko-KR" dirty="0"/>
              <a:t>('x[n]');</a:t>
            </a:r>
          </a:p>
          <a:p>
            <a:r>
              <a:rPr lang="pt-BR" altLang="ko-KR" dirty="0"/>
              <a:t>title('x[n]= Acos(\omegan+\theta), 3\pi/8, A=2');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488" y="227001"/>
            <a:ext cx="57343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1"/>
                </a:solidFill>
              </a:rPr>
              <a:t>Practice - answer</a:t>
            </a:r>
            <a:endParaRPr lang="ko-KR" altLang="en-US" sz="4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35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95A85D9-107F-4CBF-A3B8-4E282FE7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DDD17A6-9F60-44CF-B681-7F400B9B4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모든 신호는 </a:t>
            </a:r>
            <a:r>
              <a:rPr lang="en-US" altLang="ko-KR" dirty="0"/>
              <a:t>sine, cosine </a:t>
            </a:r>
            <a:r>
              <a:rPr lang="ko-KR" altLang="en-US" dirty="0"/>
              <a:t>신호의 합으로 나타낼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 f</a:t>
            </a:r>
            <a:r>
              <a:rPr lang="ko-KR" altLang="en-US" dirty="0"/>
              <a:t>는 주파수</a:t>
            </a:r>
            <a:r>
              <a:rPr lang="en-US" altLang="ko-KR" dirty="0"/>
              <a:t>. T</a:t>
            </a:r>
            <a:r>
              <a:rPr lang="ko-KR" altLang="en-US" dirty="0"/>
              <a:t>는 주기</a:t>
            </a:r>
            <a:r>
              <a:rPr lang="en-US" altLang="ko-KR" dirty="0"/>
              <a:t>. f=1/T.</a:t>
            </a:r>
          </a:p>
          <a:p>
            <a:pPr lvl="1"/>
            <a:r>
              <a:rPr lang="en-US" altLang="ko-KR" dirty="0"/>
              <a:t> f(</a:t>
            </a:r>
            <a:r>
              <a:rPr lang="ko-KR" altLang="en-US" dirty="0"/>
              <a:t>주파수 </a:t>
            </a:r>
            <a:r>
              <a:rPr lang="en-US" altLang="ko-KR" dirty="0"/>
              <a:t>0.25)</a:t>
            </a:r>
            <a:r>
              <a:rPr lang="ko-KR" altLang="en-US" dirty="0"/>
              <a:t>인 신호</a:t>
            </a:r>
            <a:r>
              <a:rPr lang="en-US" altLang="ko-KR" dirty="0"/>
              <a:t>---&gt;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5DEE9F4B-9A6C-4FD3-A89E-3528381A3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767" y="2272148"/>
            <a:ext cx="3924300" cy="8953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67CA18D-4693-4C36-A79A-BFB39EB87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124" y="2858505"/>
            <a:ext cx="5853066" cy="366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DC74E4F-1D71-4829-829F-A5E02290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Sampling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xmlns="" id="{94C32E5C-125A-4176-9F12-BEDC0BF4D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750" y="1690688"/>
            <a:ext cx="6319459" cy="4351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DCDCF3C-9C76-43BF-9EEC-8346CCFB5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025" y="830108"/>
            <a:ext cx="61817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1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16976" y="139485"/>
            <a:ext cx="112982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accent1"/>
                </a:solidFill>
              </a:rPr>
              <a:t>신호 샘플링 하기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40963" y="1043398"/>
                <a:ext cx="1156173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/>
                  <a:t>샘플링</a:t>
                </a:r>
                <a:r>
                  <a:rPr lang="en-US" altLang="ko-KR" sz="2400" dirty="0"/>
                  <a:t>(Sampling) </a:t>
                </a:r>
                <a:r>
                  <a:rPr lang="ko-KR" altLang="en-US" sz="2400" dirty="0"/>
                  <a:t>법칙에 의하면 샘플링 주파수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ko-KR" altLang="en-US" sz="2400" dirty="0"/>
                  <a:t>는 신호의 최대 주파수 성분의 </a:t>
                </a:r>
                <a:r>
                  <a:rPr lang="ko-KR" altLang="en-US" sz="2400" dirty="0">
                    <a:solidFill>
                      <a:schemeClr val="accent1"/>
                    </a:solidFill>
                  </a:rPr>
                  <a:t>두배 </a:t>
                </a:r>
                <a:r>
                  <a:rPr lang="ko-KR" altLang="en-US" sz="2400" dirty="0"/>
                  <a:t>이상이 되어야 한다</a:t>
                </a:r>
                <a:r>
                  <a:rPr lang="en-US" altLang="ko-KR" sz="2400" dirty="0"/>
                  <a:t>. </a:t>
                </a:r>
              </a:p>
              <a:p>
                <a:r>
                  <a:rPr lang="ko-KR" altLang="en-US" sz="2400" dirty="0"/>
                  <a:t>이는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sz="2400" dirty="0"/>
                  <a:t>/2 </a:t>
                </a:r>
                <a:r>
                  <a:rPr lang="ko-KR" altLang="en-US" sz="2400" dirty="0"/>
                  <a:t>이상의 주파수 성분에서는 중첩</a:t>
                </a:r>
                <a:r>
                  <a:rPr lang="en-US" altLang="ko-KR" sz="2400" dirty="0"/>
                  <a:t>(folding) </a:t>
                </a:r>
                <a:r>
                  <a:rPr lang="ko-KR" altLang="en-US" sz="2400" dirty="0"/>
                  <a:t>현상이 발생하여 </a:t>
                </a:r>
                <a:r>
                  <a:rPr lang="ko-KR" altLang="en-US" sz="2400" dirty="0" err="1"/>
                  <a:t>앨리어싱</a:t>
                </a:r>
                <a:r>
                  <a:rPr lang="en-US" altLang="ko-KR" sz="2400" dirty="0"/>
                  <a:t>(Aliasing) </a:t>
                </a:r>
                <a:r>
                  <a:rPr lang="ko-KR" altLang="en-US" sz="2400" dirty="0"/>
                  <a:t>현상이 발생하기 때문이며</a:t>
                </a:r>
                <a:r>
                  <a:rPr lang="en-US" altLang="ko-KR" sz="2400" dirty="0"/>
                  <a:t>,</a:t>
                </a:r>
              </a:p>
              <a:p>
                <a:r>
                  <a:rPr lang="ko-KR" altLang="en-US" sz="2400" dirty="0"/>
                  <a:t>이 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sz="2400" dirty="0"/>
                  <a:t>/2</a:t>
                </a:r>
                <a:r>
                  <a:rPr lang="ko-KR" altLang="en-US" sz="2400" dirty="0"/>
                  <a:t>를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중첩</a:t>
                </a:r>
                <a:r>
                  <a:rPr lang="en-US" altLang="ko-KR" sz="2400" dirty="0"/>
                  <a:t>(Folding) </a:t>
                </a:r>
                <a:r>
                  <a:rPr lang="ko-KR" altLang="en-US" sz="2400" dirty="0"/>
                  <a:t>주파수 또는 </a:t>
                </a:r>
                <a:r>
                  <a:rPr lang="ko-KR" altLang="en-US" sz="2400" dirty="0" err="1"/>
                  <a:t>나이키스트</a:t>
                </a:r>
                <a:r>
                  <a:rPr lang="en-US" altLang="ko-KR" sz="2400" dirty="0"/>
                  <a:t>(</a:t>
                </a:r>
                <a:r>
                  <a:rPr lang="en-US" altLang="ko-KR" sz="2400" dirty="0" err="1"/>
                  <a:t>Nyquist</a:t>
                </a:r>
                <a:r>
                  <a:rPr lang="en-US" altLang="ko-KR" sz="2400" dirty="0"/>
                  <a:t>) </a:t>
                </a:r>
                <a:r>
                  <a:rPr lang="ko-KR" altLang="en-US" sz="2400" dirty="0" err="1"/>
                  <a:t>주파수라</a:t>
                </a:r>
                <a:r>
                  <a:rPr lang="ko-KR" altLang="en-US" sz="2400" dirty="0"/>
                  <a:t> 부른다</a:t>
                </a:r>
                <a:r>
                  <a:rPr lang="en-US" altLang="ko-KR" sz="2400" dirty="0"/>
                  <a:t>.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63" y="1043398"/>
                <a:ext cx="11561735" cy="1938992"/>
              </a:xfrm>
              <a:prstGeom prst="rect">
                <a:avLst/>
              </a:prstGeom>
              <a:blipFill>
                <a:blip r:embed="rId2"/>
                <a:stretch>
                  <a:fillRect l="-843" t="-3774" b="-6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109" y="3133641"/>
            <a:ext cx="7183997" cy="354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38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17" y="124951"/>
            <a:ext cx="5927280" cy="639926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104" y="712922"/>
            <a:ext cx="6243896" cy="550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0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488" y="232475"/>
            <a:ext cx="57343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1"/>
                </a:solidFill>
              </a:rPr>
              <a:t>Practice</a:t>
            </a:r>
            <a:endParaRPr lang="ko-KR" altLang="en-US" sz="4400" b="1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6976" y="1208868"/>
            <a:ext cx="1177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Nyquist</a:t>
            </a:r>
            <a:r>
              <a:rPr lang="en-US" altLang="ko-KR" sz="2400" dirty="0"/>
              <a:t> </a:t>
            </a:r>
            <a:r>
              <a:rPr lang="ko-KR" altLang="en-US" sz="2400" dirty="0"/>
              <a:t>주파수를 가지도록 샘플링 하여 아래와 같은 그래프를 그려보세요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2473029"/>
            <a:ext cx="11322914" cy="305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7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488" y="232475"/>
            <a:ext cx="57343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1"/>
                </a:solidFill>
              </a:rPr>
              <a:t>Practice - answer</a:t>
            </a:r>
            <a:endParaRPr lang="ko-KR" altLang="en-US" sz="4400" b="1" dirty="0">
              <a:solidFill>
                <a:schemeClr val="accent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113" y="2026726"/>
            <a:ext cx="9211461" cy="30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6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488" y="232475"/>
            <a:ext cx="57343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1"/>
                </a:solidFill>
              </a:rPr>
              <a:t>Cosine </a:t>
            </a:r>
            <a:r>
              <a:rPr lang="ko-KR" altLang="en-US" sz="4400" b="1" dirty="0">
                <a:solidFill>
                  <a:schemeClr val="accent1"/>
                </a:solidFill>
              </a:rPr>
              <a:t>신호 만들기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8488" y="996442"/>
                <a:ext cx="11967996" cy="131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en-US" altLang="ko-KR" sz="2400" dirty="0"/>
                  <a:t>Original signal   x(t)=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cos</m:t>
                    </m:r>
                  </m:oMath>
                </a14:m>
                <a:r>
                  <a:rPr lang="en-US" altLang="ko-KR" sz="2400" dirty="0"/>
                  <a:t>(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𝑓𝑡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      f=1000, A=1   </a:t>
                </a:r>
                <a:endParaRPr lang="ko-KR" altLang="ko-KR" sz="2400" dirty="0"/>
              </a:p>
              <a:p>
                <a:pPr latinLnBrk="1"/>
                <a:r>
                  <a:rPr lang="en-US" altLang="ko-KR" sz="2400" dirty="0"/>
                  <a:t>Sampling frequency=32000  </a:t>
                </a:r>
                <a:endParaRPr lang="ko-KR" altLang="ko-KR" sz="2400" dirty="0"/>
              </a:p>
              <a:p>
                <a:pPr latinLnBrk="1"/>
                <a:r>
                  <a:rPr lang="en-US" altLang="ko-KR" sz="2400" dirty="0"/>
                  <a:t>Sampled signal 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𝑤𝑛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ko-KR" sz="2400" dirty="0"/>
                  <a:t> 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altLang="ko-KR" sz="2400" dirty="0"/>
                  <a:t> , A=1   </a:t>
                </a:r>
                <a:endParaRPr lang="ko-KR" altLang="ko-KR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88" y="996442"/>
                <a:ext cx="11967996" cy="1317861"/>
              </a:xfrm>
              <a:prstGeom prst="rect">
                <a:avLst/>
              </a:prstGeom>
              <a:blipFill>
                <a:blip r:embed="rId2"/>
                <a:stretch>
                  <a:fillRect l="-815" t="-3687" b="-36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/>
          <p:cNvPicPr/>
          <p:nvPr/>
        </p:nvPicPr>
        <p:blipFill>
          <a:blip r:embed="rId3"/>
          <a:stretch>
            <a:fillRect/>
          </a:stretch>
        </p:blipFill>
        <p:spPr>
          <a:xfrm>
            <a:off x="353060" y="2314303"/>
            <a:ext cx="4859020" cy="440785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261" y="1636105"/>
            <a:ext cx="5319223" cy="508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44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488" y="187722"/>
            <a:ext cx="57343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Practice1</a:t>
            </a:r>
            <a:endParaRPr lang="ko-KR" altLang="en-US" sz="4400" b="1" dirty="0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8999910" y="0"/>
            <a:ext cx="2887344" cy="2301240"/>
          </a:xfrm>
          <a:prstGeom prst="rect">
            <a:avLst/>
          </a:prstGeom>
        </p:spPr>
      </p:pic>
      <p:pic>
        <p:nvPicPr>
          <p:cNvPr id="9" name="그림 8"/>
          <p:cNvPicPr/>
          <p:nvPr/>
        </p:nvPicPr>
        <p:blipFill>
          <a:blip r:embed="rId3"/>
          <a:stretch>
            <a:fillRect/>
          </a:stretch>
        </p:blipFill>
        <p:spPr>
          <a:xfrm>
            <a:off x="6778942" y="2144078"/>
            <a:ext cx="2962275" cy="2359660"/>
          </a:xfrm>
          <a:prstGeom prst="rect">
            <a:avLst/>
          </a:prstGeom>
        </p:spPr>
      </p:pic>
      <p:pic>
        <p:nvPicPr>
          <p:cNvPr id="10" name="그림 9"/>
          <p:cNvPicPr/>
          <p:nvPr/>
        </p:nvPicPr>
        <p:blipFill>
          <a:blip r:embed="rId4"/>
          <a:stretch>
            <a:fillRect/>
          </a:stretch>
        </p:blipFill>
        <p:spPr>
          <a:xfrm>
            <a:off x="8999909" y="4346575"/>
            <a:ext cx="3076575" cy="2511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4054" y="1144885"/>
                <a:ext cx="11967996" cy="593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1"/>
                <a:r>
                  <a:rPr lang="ko-KR" altLang="en-US" sz="2400" dirty="0"/>
                  <a:t>아래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세가지 신호를 만들어 앞 장처럼 </a:t>
                </a:r>
                <a:r>
                  <a:rPr lang="en-US" altLang="ko-KR" sz="2400" dirty="0"/>
                  <a:t>plot</a:t>
                </a:r>
                <a:r>
                  <a:rPr lang="ko-KR" altLang="en-US" sz="2400" dirty="0"/>
                  <a:t> 해봅니다</a:t>
                </a:r>
                <a:r>
                  <a:rPr lang="en-US" altLang="ko-KR" sz="2400" dirty="0"/>
                  <a:t>.</a:t>
                </a:r>
              </a:p>
              <a:p>
                <a:pPr latinLnBrk="1"/>
                <a:r>
                  <a:rPr lang="ko-KR" altLang="en-US" sz="2400" dirty="0"/>
                  <a:t>아래 신호들은 다음에 다시 사용하니 </a:t>
                </a:r>
                <a:r>
                  <a:rPr lang="en-US" altLang="ko-KR" sz="2400" dirty="0"/>
                  <a:t>x1, x2, .. </a:t>
                </a:r>
                <a:r>
                  <a:rPr lang="ko-KR" altLang="en-US" sz="2400" dirty="0"/>
                  <a:t>와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같은 형식으로 만들어 주세요</a:t>
                </a:r>
                <a:endParaRPr lang="en-US" altLang="ko-KR" sz="2400" dirty="0"/>
              </a:p>
              <a:p>
                <a:pPr latinLnBrk="1"/>
                <a:endParaRPr lang="en-US" altLang="ko-KR" sz="2400" dirty="0"/>
              </a:p>
              <a:p>
                <a:pPr latinLnBrk="1"/>
                <a:r>
                  <a:rPr lang="en-US" altLang="ko-KR" sz="2400" dirty="0"/>
                  <a:t>Original signal x(t)=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cos</m:t>
                    </m:r>
                  </m:oMath>
                </a14:m>
                <a:r>
                  <a:rPr lang="en-US" altLang="ko-KR" sz="2400" dirty="0"/>
                  <a:t>(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𝑓𝑡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      f=2000, A=1.5   </a:t>
                </a:r>
                <a:endParaRPr lang="ko-KR" altLang="ko-KR" sz="2400" dirty="0"/>
              </a:p>
              <a:p>
                <a:pPr latinLnBrk="1"/>
                <a:r>
                  <a:rPr lang="en-US" altLang="ko-KR" sz="2400" dirty="0"/>
                  <a:t>Sampling frequency=32000  </a:t>
                </a:r>
                <a:endParaRPr lang="ko-KR" altLang="ko-KR" sz="2400" dirty="0"/>
              </a:p>
              <a:p>
                <a:pPr latinLnBrk="1"/>
                <a:r>
                  <a:rPr lang="en-US" altLang="ko-KR" sz="2400" dirty="0"/>
                  <a:t>Sampled signal: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𝑤𝑛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ko-KR" sz="2400" dirty="0"/>
                  <a:t> 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/>
                  <a:t>, A=1.5</a:t>
                </a:r>
              </a:p>
              <a:p>
                <a:pPr latinLnBrk="1"/>
                <a:endParaRPr lang="en-US" altLang="ko-KR" sz="2400" dirty="0"/>
              </a:p>
              <a:p>
                <a:pPr latinLnBrk="1"/>
                <a:r>
                  <a:rPr lang="en-US" altLang="ko-KR" sz="2400" dirty="0">
                    <a:solidFill>
                      <a:schemeClr val="accent1"/>
                    </a:solidFill>
                  </a:rPr>
                  <a:t>Original signal x(t)=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ko-KR" sz="24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cos</m:t>
                    </m:r>
                  </m:oMath>
                </a14:m>
                <a:r>
                  <a:rPr lang="en-US" altLang="ko-KR" sz="2400" dirty="0">
                    <a:solidFill>
                      <a:schemeClr val="accent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𝑓𝑡</m:t>
                    </m:r>
                    <m:r>
                      <a:rPr lang="en-US" altLang="ko-KR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>
                    <a:solidFill>
                      <a:schemeClr val="accent1"/>
                    </a:solidFill>
                  </a:rPr>
                  <a:t>      f=4000, A=2   </a:t>
                </a:r>
                <a:endParaRPr lang="ko-KR" altLang="ko-KR" sz="2400" dirty="0">
                  <a:solidFill>
                    <a:schemeClr val="accent1"/>
                  </a:solidFill>
                </a:endParaRPr>
              </a:p>
              <a:p>
                <a:pPr latinLnBrk="1"/>
                <a:r>
                  <a:rPr lang="en-US" altLang="ko-KR" sz="2400" dirty="0">
                    <a:solidFill>
                      <a:schemeClr val="accent1"/>
                    </a:solidFill>
                  </a:rPr>
                  <a:t>Sampling frequency=32000  </a:t>
                </a:r>
                <a:endParaRPr lang="ko-KR" altLang="ko-KR" sz="2400" dirty="0">
                  <a:solidFill>
                    <a:schemeClr val="accent1"/>
                  </a:solidFill>
                </a:endParaRPr>
              </a:p>
              <a:p>
                <a:pPr latinLnBrk="1"/>
                <a:r>
                  <a:rPr lang="en-US" altLang="ko-KR" sz="2400" dirty="0">
                    <a:solidFill>
                      <a:schemeClr val="accent1"/>
                    </a:solidFill>
                  </a:rPr>
                  <a:t>Sampled signal: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ko-KR" altLang="ko-KR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ko-KR" altLang="ko-KR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𝑤𝑛</m:t>
                            </m:r>
                            <m:r>
                              <a:rPr lang="en-US" altLang="ko-KR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ko-KR" sz="2400" dirty="0">
                    <a:solidFill>
                      <a:schemeClr val="accent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sz="2400" dirty="0">
                    <a:solidFill>
                      <a:schemeClr val="accent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ko-KR" sz="2400" dirty="0">
                    <a:solidFill>
                      <a:schemeClr val="accent1"/>
                    </a:solidFill>
                  </a:rPr>
                  <a:t> , A=2   </a:t>
                </a:r>
                <a:endParaRPr lang="ko-KR" altLang="ko-KR" sz="2400" dirty="0">
                  <a:solidFill>
                    <a:schemeClr val="accent1"/>
                  </a:solidFill>
                </a:endParaRPr>
              </a:p>
              <a:p>
                <a:pPr latinLnBrk="1"/>
                <a:r>
                  <a:rPr lang="en-US" altLang="ko-KR" sz="2400" dirty="0"/>
                  <a:t>   </a:t>
                </a:r>
              </a:p>
              <a:p>
                <a:pPr latinLnBrk="1"/>
                <a:r>
                  <a:rPr lang="en-US" altLang="ko-KR" sz="2400" dirty="0"/>
                  <a:t>Original signal x(t)=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cos</m:t>
                    </m:r>
                  </m:oMath>
                </a14:m>
                <a:r>
                  <a:rPr lang="en-US" altLang="ko-KR" sz="2400" dirty="0"/>
                  <a:t>(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𝑓𝑡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      f=6000, A=2.5   </a:t>
                </a:r>
                <a:endParaRPr lang="ko-KR" altLang="ko-KR" sz="2400" dirty="0"/>
              </a:p>
              <a:p>
                <a:pPr latinLnBrk="1"/>
                <a:r>
                  <a:rPr lang="en-US" altLang="ko-KR" sz="2400" dirty="0"/>
                  <a:t>Sampling frequency=32000  </a:t>
                </a:r>
                <a:endParaRPr lang="ko-KR" altLang="ko-KR" sz="2400" dirty="0"/>
              </a:p>
              <a:p>
                <a:pPr latinLnBrk="1"/>
                <a:r>
                  <a:rPr lang="en-US" altLang="ko-KR" sz="2400" dirty="0"/>
                  <a:t>Sampled signal: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𝑤𝑛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ko-KR" sz="2400" dirty="0"/>
                  <a:t> 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ko-KR" sz="2400" dirty="0"/>
                  <a:t> , A=2.5  </a:t>
                </a:r>
                <a:endParaRPr lang="ko-KR" altLang="ko-KR" sz="2400" dirty="0"/>
              </a:p>
              <a:p>
                <a:pPr latinLnBrk="1"/>
                <a:endParaRPr lang="ko-KR" altLang="ko-KR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54" y="1144885"/>
                <a:ext cx="11967996" cy="5937459"/>
              </a:xfrm>
              <a:prstGeom prst="rect">
                <a:avLst/>
              </a:prstGeom>
              <a:blipFill>
                <a:blip r:embed="rId5"/>
                <a:stretch>
                  <a:fillRect l="-764" t="-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874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</TotalTime>
  <Words>445</Words>
  <Application>Microsoft Office PowerPoint</Application>
  <PresentationFormat>와이드스크린</PresentationFormat>
  <Paragraphs>105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Cambria Math</vt:lpstr>
      <vt:lpstr>Office 테마</vt:lpstr>
      <vt:lpstr>인공지능 에이전트 음성 인식 및 합성  Week2 실습</vt:lpstr>
      <vt:lpstr>복습 </vt:lpstr>
      <vt:lpstr>Sampling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복습: Low pass filter 구현 예</vt:lpstr>
      <vt:lpstr>Practice4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에이전트 음성 인식 및 합성  Week2</dc:title>
  <dc:creator>Windows 사용자</dc:creator>
  <cp:lastModifiedBy>Jay Mincheol Cho</cp:lastModifiedBy>
  <cp:revision>28</cp:revision>
  <dcterms:created xsi:type="dcterms:W3CDTF">2017-10-18T04:17:46Z</dcterms:created>
  <dcterms:modified xsi:type="dcterms:W3CDTF">2017-10-19T00:01:46Z</dcterms:modified>
</cp:coreProperties>
</file>