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73"/>
  </p:notesMasterIdLst>
  <p:handoutMasterIdLst>
    <p:handoutMasterId r:id="rId74"/>
  </p:handoutMasterIdLst>
  <p:sldIdLst>
    <p:sldId id="470" r:id="rId2"/>
    <p:sldId id="554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43" r:id="rId30"/>
    <p:sldId id="510" r:id="rId31"/>
    <p:sldId id="511" r:id="rId32"/>
    <p:sldId id="512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4" r:id="rId63"/>
    <p:sldId id="547" r:id="rId64"/>
    <p:sldId id="548" r:id="rId65"/>
    <p:sldId id="545" r:id="rId66"/>
    <p:sldId id="546" r:id="rId67"/>
    <p:sldId id="549" r:id="rId68"/>
    <p:sldId id="550" r:id="rId69"/>
    <p:sldId id="551" r:id="rId70"/>
    <p:sldId id="552" r:id="rId71"/>
    <p:sldId id="553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4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FFAFAF"/>
    <a:srgbClr val="FF005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4" y="52"/>
      </p:cViewPr>
      <p:guideLst>
        <p:guide orient="horz" pos="2064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1A181D-5F09-8849-8D47-799EBF660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481DE9-CB4F-694F-85D4-95096A5A1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2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2DB9B85-B68A-EF48-B4BA-660863AA5D07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9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1F6007E-CD82-2243-ADCE-A57CDDBFFBA1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06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251AD42-6A73-BF44-BEC3-3F0DF819ACF2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53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85E73B7-5F9C-C042-B09C-F648841C36F9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A947FB9-0C45-3848-9706-B0ACA3AAB886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1E6224-58B5-6046-9CF9-D98BA85B92E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6A4BA0F-9D81-7647-ABED-52D02BA9CF7F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6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DD4590-892D-8D46-A5E4-A0FF9B2BE70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1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2612AD6-9164-D446-B8A3-7A78D0E57F29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05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825A57-6C13-1B40-83E1-2C6FC3B3328A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48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1F11EBB-69B9-C04F-AA3C-C8D23164C018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9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B5A1CA5-27D7-324A-84F3-7A64D6D6A9C2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6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480517-F6FB-CB4F-952E-60D570A7D88B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22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DE87F19-3301-744D-88F6-EBDA4B737383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83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2DB9B85-B68A-EF48-B4BA-660863AA5D07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0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B5A1CA5-27D7-324A-84F3-7A64D6D6A9C2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2043BB3-8DD1-5945-BFAB-2DFE44B3B09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8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1CA521-CB14-A84F-853B-82A41B615AC5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8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B965BF4-C186-5341-82B0-49D589299F2D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9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4C29D82-0692-724C-ACF0-C326B76D504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5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E83D740-D610-304D-8319-107151F5DF9C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1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8EFD86E-2E3D-4A4A-B115-AE1523C7603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3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4A78B82-CA66-D147-B75F-7ECB85222BA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4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B7B6C3-E690-4C47-9652-85E7C6F43929}" type="datetimeFigureOut">
              <a:rPr lang="en-US">
                <a:solidFill>
                  <a:prstClr val="black"/>
                </a:solidFill>
              </a:rPr>
              <a:pPr/>
              <a:t>3/5/2017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0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253D91-F99D-C545-9382-DDCD800560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8F7F1201-3A38-E14D-9007-2B389840B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253D91-F99D-C545-9382-DDCD800560B5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8F7F1201-3A38-E14D-9007-2B389840B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5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152400"/>
            <a:ext cx="79248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4008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1/5/07</a:t>
            </a:r>
          </a:p>
        </p:txBody>
      </p:sp>
    </p:spTree>
    <p:extLst>
      <p:ext uri="{BB962C8B-B14F-4D97-AF65-F5344CB8AC3E}">
        <p14:creationId xmlns:p14="http://schemas.microsoft.com/office/powerpoint/2010/main" val="200478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6553200"/>
            <a:ext cx="7467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1/21/07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5C605CD-10E4-C848-93C7-A2FF4F5C7C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9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02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e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yu.edu/~mohri/pub/hbka.pdf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2" Type="http://schemas.openxmlformats.org/officeDocument/2006/relationships/image" Target="../media/image51.tif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if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if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6200" y="762000"/>
            <a:ext cx="6553200" cy="1143000"/>
          </a:xfrm>
        </p:spPr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CS 224S / LINGUIST </a:t>
            </a:r>
            <a:r>
              <a:rPr lang="en-US" sz="3400" b="1" dirty="0" smtClean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285</a:t>
            </a:r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/>
            </a:r>
            <a:b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</a:br>
            <a:r>
              <a:rPr lang="en-US" sz="3400" b="1" dirty="0" smtClean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Spoken Language Processing</a:t>
            </a:r>
            <a:endParaRPr lang="en-US" sz="3400" b="1" dirty="0">
              <a:solidFill>
                <a:schemeClr val="tx1"/>
              </a:solidFill>
              <a:latin typeface="Franklin Gothic Book (Headings)"/>
              <a:cs typeface="Franklin Gothic Book (Headings)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267200" y="2190750"/>
            <a:ext cx="388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" charset="0"/>
              <a:buNone/>
              <a:defRPr sz="26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1752600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Dan Jurafsky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Stanford </a:t>
            </a:r>
            <a:r>
              <a:rPr lang="en-US" sz="3600" dirty="0" smtClean="0">
                <a:solidFill>
                  <a:schemeClr val="accent1"/>
                </a:solidFill>
              </a:rPr>
              <a:t>University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Spring 2014 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700" b="1" dirty="0">
                <a:solidFill>
                  <a:schemeClr val="accent1">
                    <a:lumMod val="75000"/>
                  </a:schemeClr>
                </a:solidFill>
              </a:rPr>
              <a:t>Lecture </a:t>
            </a:r>
            <a:r>
              <a:rPr lang="en-US" sz="3700" b="1" dirty="0" smtClean="0">
                <a:solidFill>
                  <a:schemeClr val="accent1">
                    <a:lumMod val="75000"/>
                  </a:schemeClr>
                </a:solidFill>
              </a:rPr>
              <a:t>4: ASR: Learning: EM (Baum-Welch)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94022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2205593" cy="18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Intuition for re-estimation of aij</a:t>
            </a:r>
            <a:endParaRPr 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estimate </a:t>
            </a:r>
            <a:r>
              <a:rPr lang="en-US" dirty="0" err="1" smtClean="0"/>
              <a:t>â</a:t>
            </a:r>
            <a:r>
              <a:rPr lang="en-US" sz="4000" baseline="-25000" dirty="0" err="1" smtClean="0"/>
              <a:t>ij</a:t>
            </a:r>
            <a:r>
              <a:rPr lang="en-US" dirty="0" smtClean="0"/>
              <a:t> via this intuition: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Numerator intuition:</a:t>
            </a:r>
          </a:p>
          <a:p>
            <a:pPr lvl="1"/>
            <a:r>
              <a:rPr lang="en-US" dirty="0" smtClean="0"/>
              <a:t>Assume we had some estimate of probability that a given transition </a:t>
            </a:r>
            <a:r>
              <a:rPr lang="en-US" dirty="0" err="1" smtClean="0"/>
              <a:t>i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j</a:t>
            </a:r>
            <a:r>
              <a:rPr lang="en-US" dirty="0" smtClean="0"/>
              <a:t> was taken at time </a:t>
            </a:r>
            <a:r>
              <a:rPr lang="en-US" i="1" dirty="0" smtClean="0"/>
              <a:t>t</a:t>
            </a:r>
            <a:r>
              <a:rPr lang="en-US" dirty="0" smtClean="0"/>
              <a:t> in observation sequence.</a:t>
            </a:r>
          </a:p>
          <a:p>
            <a:pPr lvl="1"/>
            <a:r>
              <a:rPr lang="en-US" dirty="0" smtClean="0"/>
              <a:t>If we knew this probability for each time t, we could sum over all </a:t>
            </a:r>
            <a:r>
              <a:rPr lang="en-US" i="1" dirty="0" smtClean="0"/>
              <a:t>t</a:t>
            </a:r>
            <a:r>
              <a:rPr lang="en-US" dirty="0" smtClean="0"/>
              <a:t> to get expected value (count) for </a:t>
            </a:r>
            <a:r>
              <a:rPr lang="en-US" dirty="0" err="1" smtClean="0"/>
              <a:t>i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j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838200" y="2209800"/>
          <a:ext cx="694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9" name="Equation" r:id="rId4" imgW="3530600" imgH="393700" progId="Equation.3">
                  <p:embed/>
                </p:oleObj>
              </mc:Choice>
              <mc:Fallback>
                <p:oleObj name="Equation" r:id="rId4" imgW="353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6946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4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Re-estimation of aij</a:t>
            </a:r>
            <a:endParaRPr lang="en-US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Let </a:t>
            </a:r>
            <a:r>
              <a:rPr lang="en-US" sz="3200" dirty="0" smtClean="0">
                <a:sym typeface="Symbol" charset="0"/>
              </a:rPr>
              <a:t></a:t>
            </a:r>
            <a:r>
              <a:rPr lang="en-US" sz="4800" baseline="-25000" dirty="0" smtClean="0">
                <a:sym typeface="Symbol" charset="0"/>
              </a:rPr>
              <a:t>t</a:t>
            </a:r>
            <a:r>
              <a:rPr lang="en-US" sz="3200" dirty="0" smtClean="0">
                <a:sym typeface="Symbol" charset="0"/>
              </a:rPr>
              <a:t> be the probability of being in state </a:t>
            </a:r>
            <a:r>
              <a:rPr lang="en-US" sz="3200" i="1" dirty="0" err="1" smtClean="0">
                <a:sym typeface="Symbol" charset="0"/>
              </a:rPr>
              <a:t>i</a:t>
            </a:r>
            <a:r>
              <a:rPr lang="en-US" sz="3200" dirty="0" smtClean="0">
                <a:sym typeface="Symbol" charset="0"/>
              </a:rPr>
              <a:t> at time </a:t>
            </a:r>
            <a:r>
              <a:rPr lang="en-US" sz="3200" i="1" dirty="0" smtClean="0">
                <a:sym typeface="Symbol" charset="0"/>
              </a:rPr>
              <a:t>t</a:t>
            </a:r>
            <a:r>
              <a:rPr lang="en-US" sz="3200" dirty="0" smtClean="0">
                <a:sym typeface="Symbol" charset="0"/>
              </a:rPr>
              <a:t> and state </a:t>
            </a:r>
            <a:r>
              <a:rPr lang="en-US" sz="3200" i="1" dirty="0" smtClean="0">
                <a:sym typeface="Symbol" charset="0"/>
              </a:rPr>
              <a:t>j</a:t>
            </a:r>
            <a:r>
              <a:rPr lang="en-US" sz="3200" dirty="0" smtClean="0">
                <a:sym typeface="Symbol" charset="0"/>
              </a:rPr>
              <a:t> at time </a:t>
            </a:r>
            <a:r>
              <a:rPr lang="en-US" sz="3200" i="1" dirty="0" smtClean="0">
                <a:sym typeface="Symbol" charset="0"/>
              </a:rPr>
              <a:t>t+1</a:t>
            </a:r>
            <a:r>
              <a:rPr lang="en-US" sz="3200" dirty="0" smtClean="0">
                <a:sym typeface="Symbol" charset="0"/>
              </a:rPr>
              <a:t>, given O</a:t>
            </a:r>
            <a:r>
              <a:rPr lang="en-US" sz="3600" baseline="-25000" dirty="0" smtClean="0">
                <a:sym typeface="Symbol" charset="0"/>
              </a:rPr>
              <a:t>1..T</a:t>
            </a:r>
            <a:r>
              <a:rPr lang="en-US" sz="3200" dirty="0" smtClean="0">
                <a:sym typeface="Symbol" charset="0"/>
              </a:rPr>
              <a:t> and model :</a:t>
            </a:r>
          </a:p>
          <a:p>
            <a:endParaRPr lang="en-US" sz="3200" dirty="0" smtClean="0">
              <a:sym typeface="Symbol" charset="0"/>
            </a:endParaRPr>
          </a:p>
          <a:p>
            <a:endParaRPr lang="en-US" sz="3200" dirty="0" smtClean="0">
              <a:sym typeface="Symbol" charset="0"/>
            </a:endParaRPr>
          </a:p>
          <a:p>
            <a:r>
              <a:rPr lang="en-US" sz="3200" dirty="0" smtClean="0">
                <a:sym typeface="Symbol" charset="0"/>
              </a:rPr>
              <a:t>We can compute  from not-quite-, which is:</a:t>
            </a:r>
            <a:endParaRPr lang="en-US" sz="3200" dirty="0">
              <a:sym typeface="Symbol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0491"/>
              </p:ext>
            </p:extLst>
          </p:nvPr>
        </p:nvGraphicFramePr>
        <p:xfrm>
          <a:off x="1219200" y="3200400"/>
          <a:ext cx="68199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3" name="Equation" r:id="rId4" imgW="1866900" imgH="177800" progId="Equation.3">
                  <p:embed/>
                </p:oleObj>
              </mc:Choice>
              <mc:Fallback>
                <p:oleObj name="Equation" r:id="rId4" imgW="1866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68199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00025" y="5199063"/>
          <a:ext cx="87249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4" name="Equation" r:id="rId6" imgW="2616200" imgH="177800" progId="Equation.3">
                  <p:embed/>
                </p:oleObj>
              </mc:Choice>
              <mc:Fallback>
                <p:oleObj name="Equation" r:id="rId6" imgW="2616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199063"/>
                        <a:ext cx="87249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 smtClean="0"/>
              <a:t>Computing </a:t>
            </a:r>
            <a:r>
              <a:rPr lang="en-US" dirty="0" smtClean="0">
                <a:sym typeface="Symbol" charset="0"/>
              </a:rPr>
              <a:t>not-quite-</a:t>
            </a:r>
            <a:endParaRPr lang="en-US" dirty="0">
              <a:sym typeface="Symbo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809321"/>
              </p:ext>
            </p:extLst>
          </p:nvPr>
        </p:nvGraphicFramePr>
        <p:xfrm>
          <a:off x="76200" y="990600"/>
          <a:ext cx="90312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5" name="Equation" r:id="rId4" imgW="4064000" imgH="203200" progId="Equation.3">
                  <p:embed/>
                </p:oleObj>
              </mc:Choice>
              <mc:Fallback>
                <p:oleObj name="Equation" r:id="rId4" imgW="4064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90312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4" name="Picture 4" descr="rabine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772400" cy="449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 descr="em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574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0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15961"/>
          </a:xfrm>
        </p:spPr>
        <p:txBody>
          <a:bodyPr/>
          <a:lstStyle/>
          <a:p>
            <a:r>
              <a:rPr lang="en-US" smtClean="0"/>
              <a:t>From </a:t>
            </a:r>
            <a:r>
              <a:rPr lang="en-US" smtClean="0">
                <a:sym typeface="Symbol" charset="0"/>
              </a:rPr>
              <a:t>not-quite- to </a:t>
            </a:r>
            <a:endParaRPr lang="en-US">
              <a:sym typeface="Symbol" charset="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We want: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We’ve got: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Which we compute as follows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53254" name="Picture 4" descr="e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15000"/>
            <a:ext cx="820031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836373"/>
              </p:ext>
            </p:extLst>
          </p:nvPr>
        </p:nvGraphicFramePr>
        <p:xfrm>
          <a:off x="33867" y="4038600"/>
          <a:ext cx="87249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9" name="Equation" r:id="rId5" imgW="2616200" imgH="177800" progId="Equation.3">
                  <p:embed/>
                </p:oleObj>
              </mc:Choice>
              <mc:Fallback>
                <p:oleObj name="Equation" r:id="rId5" imgW="2616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7" y="4038600"/>
                        <a:ext cx="87249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524000" y="1981200"/>
          <a:ext cx="6819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0" name="Equation" r:id="rId7" imgW="1866900" imgH="177800" progId="Equation.3">
                  <p:embed/>
                </p:oleObj>
              </mc:Choice>
              <mc:Fallback>
                <p:oleObj name="Equation" r:id="rId7" imgW="1866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68199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9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15961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ym typeface="Symbol" charset="0"/>
              </a:rPr>
              <a:t>not-quite- to </a:t>
            </a:r>
            <a:endParaRPr lang="en-US" dirty="0">
              <a:sym typeface="Symbol" charset="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We want: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We’ve got:</a:t>
            </a:r>
          </a:p>
          <a:p>
            <a:endParaRPr lang="en-US" sz="2800" dirty="0" smtClean="0"/>
          </a:p>
          <a:p>
            <a:r>
              <a:rPr lang="en-US" sz="2800" dirty="0" smtClean="0"/>
              <a:t>Since: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We need:</a:t>
            </a:r>
            <a:endParaRPr lang="en-US" sz="2800" dirty="0"/>
          </a:p>
        </p:txBody>
      </p:sp>
      <p:pic>
        <p:nvPicPr>
          <p:cNvPr id="55303" name="Picture 4" descr="e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3187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646059"/>
              </p:ext>
            </p:extLst>
          </p:nvPr>
        </p:nvGraphicFramePr>
        <p:xfrm>
          <a:off x="-104775" y="3370262"/>
          <a:ext cx="87249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43" name="Equation" r:id="rId5" imgW="2616200" imgH="177800" progId="Equation.3">
                  <p:embed/>
                </p:oleObj>
              </mc:Choice>
              <mc:Fallback>
                <p:oleObj name="Equation" r:id="rId5" imgW="2616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4775" y="3370262"/>
                        <a:ext cx="87249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52771"/>
              </p:ext>
            </p:extLst>
          </p:nvPr>
        </p:nvGraphicFramePr>
        <p:xfrm>
          <a:off x="1524000" y="2093912"/>
          <a:ext cx="6819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44" name="Equation" r:id="rId7" imgW="1866900" imgH="177800" progId="Equation.3">
                  <p:embed/>
                </p:oleObj>
              </mc:Choice>
              <mc:Fallback>
                <p:oleObj name="Equation" r:id="rId7" imgW="1866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93912"/>
                        <a:ext cx="68199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656442"/>
              </p:ext>
            </p:extLst>
          </p:nvPr>
        </p:nvGraphicFramePr>
        <p:xfrm>
          <a:off x="1905000" y="5419725"/>
          <a:ext cx="62642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45" name="Equation" r:id="rId9" imgW="1714500" imgH="393700" progId="Equation.3">
                  <p:embed/>
                </p:oleObj>
              </mc:Choice>
              <mc:Fallback>
                <p:oleObj name="Equation" r:id="rId9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9725"/>
                        <a:ext cx="626427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0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</a:t>
            </a:r>
            <a:r>
              <a:rPr lang="en-US" smtClean="0">
                <a:sym typeface="Symbol" charset="0"/>
              </a:rPr>
              <a:t>not-quite- to </a:t>
            </a:r>
            <a:endParaRPr lang="en-US">
              <a:sym typeface="Symbo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371600" y="1524000"/>
          <a:ext cx="588327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8" name="Equation" r:id="rId4" imgW="1714500" imgH="393700" progId="Equation.3">
                  <p:embed/>
                </p:oleObj>
              </mc:Choice>
              <mc:Fallback>
                <p:oleObj name="Equation" r:id="rId4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5883275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9" name="Picture 7" descr="em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574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 descr="eq6.36fi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91440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 descr="eq6.37fi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5334000"/>
            <a:ext cx="101949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2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From </a:t>
            </a:r>
            <a:r>
              <a:rPr lang="en-US" sz="4800" dirty="0" smtClean="0">
                <a:sym typeface="Symbol" charset="0"/>
              </a:rPr>
              <a:t> to </a:t>
            </a:r>
            <a:r>
              <a:rPr lang="en-US" sz="4800" dirty="0" err="1" smtClean="0">
                <a:sym typeface="Symbol" charset="0"/>
              </a:rPr>
              <a:t>a</a:t>
            </a:r>
            <a:r>
              <a:rPr lang="en-US" sz="5400" baseline="-25000" dirty="0" err="1" smtClean="0">
                <a:sym typeface="Symbol" charset="0"/>
              </a:rPr>
              <a:t>ij</a:t>
            </a:r>
            <a:endParaRPr lang="en-US" sz="4800" baseline="-25000" dirty="0">
              <a:sym typeface="Symbol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7772400" cy="4572000"/>
          </a:xfrm>
        </p:spPr>
        <p:txBody>
          <a:bodyPr/>
          <a:lstStyle/>
          <a:p>
            <a:r>
              <a:rPr lang="en-US" sz="2800" dirty="0" smtClean="0"/>
              <a:t>The expected number of transitions from state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to state</a:t>
            </a:r>
            <a:r>
              <a:rPr lang="en-US" sz="2800" i="1" dirty="0" smtClean="0"/>
              <a:t> j </a:t>
            </a:r>
            <a:r>
              <a:rPr lang="en-US" sz="2800" dirty="0" smtClean="0"/>
              <a:t>is the sum over all </a:t>
            </a:r>
            <a:r>
              <a:rPr lang="en-US" sz="2800" i="1" dirty="0" smtClean="0"/>
              <a:t>t</a:t>
            </a:r>
            <a:r>
              <a:rPr lang="en-US" sz="2800" dirty="0" smtClean="0"/>
              <a:t> of </a:t>
            </a:r>
            <a:r>
              <a:rPr lang="en-US" sz="2800" dirty="0" smtClean="0">
                <a:sym typeface="Symbol" charset="0"/>
              </a:rPr>
              <a:t></a:t>
            </a:r>
            <a:endParaRPr lang="en-US" sz="2800" dirty="0" smtClean="0"/>
          </a:p>
          <a:p>
            <a:r>
              <a:rPr lang="en-US" sz="2800" dirty="0" smtClean="0"/>
              <a:t>The total expected number of transitions out of state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is the sum over all transitions out of state </a:t>
            </a:r>
            <a:r>
              <a:rPr lang="en-US" sz="2800" i="1" dirty="0" err="1" smtClean="0"/>
              <a:t>i</a:t>
            </a:r>
            <a:endParaRPr lang="en-US" sz="2800" i="1" dirty="0" smtClean="0"/>
          </a:p>
          <a:p>
            <a:r>
              <a:rPr lang="en-US" sz="2800" dirty="0" smtClean="0"/>
              <a:t>Final formula for </a:t>
            </a:r>
            <a:r>
              <a:rPr lang="en-US" sz="2800" dirty="0" err="1" smtClean="0"/>
              <a:t>reestimated</a:t>
            </a:r>
            <a:r>
              <a:rPr lang="en-US" sz="2800" dirty="0" smtClean="0"/>
              <a:t> </a:t>
            </a:r>
            <a:r>
              <a:rPr lang="en-US" sz="2800" i="1" dirty="0" err="1" smtClean="0"/>
              <a:t>a</a:t>
            </a:r>
            <a:r>
              <a:rPr lang="en-US" sz="3600" i="1" baseline="-25000" dirty="0" err="1" smtClean="0"/>
              <a:t>ij</a:t>
            </a:r>
            <a:r>
              <a:rPr lang="en-US" sz="3600" dirty="0" smtClean="0"/>
              <a:t>:</a:t>
            </a:r>
            <a:endParaRPr lang="en-US" sz="2800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838200" y="1524000"/>
          <a:ext cx="694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7" name="Equation" r:id="rId4" imgW="3530600" imgH="393700" progId="Equation.3">
                  <p:embed/>
                </p:oleObj>
              </mc:Choice>
              <mc:Fallback>
                <p:oleObj name="Equation" r:id="rId4" imgW="353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6946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7" name="Picture 5" descr="eq6.38fi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81" y="5334000"/>
            <a:ext cx="969891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2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Re-estimating the observation likelihood 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609600" y="2514600"/>
          <a:ext cx="79184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5" name="Equation" r:id="rId4" imgW="4254500" imgH="393700" progId="Equation.3">
                  <p:embed/>
                </p:oleObj>
              </mc:Choice>
              <mc:Fallback>
                <p:oleObj name="Equation" r:id="rId4" imgW="425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79184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4" name="Picture 4" descr="x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4676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em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30861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em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19600"/>
            <a:ext cx="32512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7" descr="em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5613400"/>
            <a:ext cx="28575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381000" y="3429000"/>
            <a:ext cx="8571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We’ll </a:t>
            </a:r>
            <a:r>
              <a:rPr lang="en-US" sz="2400" dirty="0">
                <a:latin typeface="Calibri"/>
                <a:cs typeface="Calibri"/>
              </a:rPr>
              <a:t>need to know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γ</a:t>
            </a:r>
            <a:r>
              <a:rPr lang="en-US" sz="32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(j): </a:t>
            </a: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probability of being in state </a:t>
            </a:r>
            <a:r>
              <a:rPr lang="en-US" sz="2400" i="1" dirty="0">
                <a:latin typeface="Calibri"/>
                <a:cs typeface="Calibri"/>
              </a:rPr>
              <a:t>j</a:t>
            </a:r>
            <a:r>
              <a:rPr lang="en-US" sz="2400" dirty="0">
                <a:latin typeface="Calibri"/>
                <a:cs typeface="Calibri"/>
              </a:rPr>
              <a:t> at time </a:t>
            </a:r>
            <a:r>
              <a:rPr lang="en-US" sz="2400" i="1" dirty="0">
                <a:latin typeface="Calibri"/>
                <a:cs typeface="Calibri"/>
              </a:rPr>
              <a:t>t: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0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590800" cy="762000"/>
          </a:xfrm>
        </p:spPr>
        <p:txBody>
          <a:bodyPr/>
          <a:lstStyle/>
          <a:p>
            <a:r>
              <a:rPr lang="en-US" sz="3600" dirty="0" smtClean="0"/>
              <a:t>Computing </a:t>
            </a:r>
            <a:r>
              <a:rPr lang="en-US" sz="3600" dirty="0" err="1" smtClean="0"/>
              <a:t>γ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2" name="Picture 4" descr="rabine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44" y="1360487"/>
            <a:ext cx="5652856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e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8467"/>
            <a:ext cx="3276600" cy="12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em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5562600"/>
            <a:ext cx="418690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m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467"/>
            <a:ext cx="28575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1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6" descr="eq6.38f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05918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6172200" y="1828800"/>
            <a:ext cx="25733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The ratio between the expected number of transitions from state </a:t>
            </a:r>
            <a:r>
              <a:rPr lang="en-US" sz="1800" dirty="0" err="1">
                <a:latin typeface="Calibri"/>
                <a:cs typeface="Calibri"/>
              </a:rPr>
              <a:t>i</a:t>
            </a:r>
            <a:r>
              <a:rPr lang="en-US" sz="1800" dirty="0">
                <a:latin typeface="Calibri"/>
                <a:cs typeface="Calibri"/>
              </a:rPr>
              <a:t> to j and the expected number of all transitions from state </a:t>
            </a:r>
            <a:r>
              <a:rPr lang="en-US" sz="1800" dirty="0" err="1">
                <a:latin typeface="Calibri"/>
                <a:cs typeface="Calibri"/>
              </a:rPr>
              <a:t>i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6113463" y="3962400"/>
            <a:ext cx="25733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The ratio between the expected number of times the observation data emitted from state j is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, and the expected number of times any observation is emitted from state j</a:t>
            </a:r>
          </a:p>
        </p:txBody>
      </p:sp>
      <p:pic>
        <p:nvPicPr>
          <p:cNvPr id="65542" name="Picture 5" descr="em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51816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for Today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Baum-Welch = EM = Forward-Backward</a:t>
            </a:r>
          </a:p>
          <a:p>
            <a:r>
              <a:rPr lang="en-US" dirty="0" smtClean="0"/>
              <a:t>How this fits into the ASR component of course</a:t>
            </a:r>
          </a:p>
          <a:p>
            <a:pPr lvl="1"/>
            <a:r>
              <a:rPr lang="en-US" dirty="0" smtClean="0"/>
              <a:t>April 8: HMMs, Forward, Viterbi Decoding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your own: N-grams and Language </a:t>
            </a:r>
            <a:r>
              <a:rPr lang="en-US" dirty="0" smtClean="0"/>
              <a:t>Modeling</a:t>
            </a:r>
          </a:p>
          <a:p>
            <a:pPr lvl="1"/>
            <a:r>
              <a:rPr lang="en-US" b="1" dirty="0" smtClean="0"/>
              <a:t>Apr 10: Training: Baum-Welch (Forward-Backward)</a:t>
            </a:r>
          </a:p>
          <a:p>
            <a:pPr lvl="1"/>
            <a:r>
              <a:rPr lang="en-US" b="1" dirty="0" smtClean="0"/>
              <a:t>Apr 10: Advanced Decoding</a:t>
            </a:r>
          </a:p>
          <a:p>
            <a:pPr lvl="1"/>
            <a:r>
              <a:rPr lang="en-US" dirty="0" smtClean="0"/>
              <a:t>Apr 15: </a:t>
            </a:r>
            <a:r>
              <a:rPr lang="en-US" dirty="0"/>
              <a:t>Acoustic Modeling and GMMs</a:t>
            </a:r>
          </a:p>
          <a:p>
            <a:pPr lvl="1"/>
            <a:r>
              <a:rPr lang="en-US" dirty="0" smtClean="0"/>
              <a:t>Apr 17: Feature Extraction, MFCCs</a:t>
            </a:r>
          </a:p>
          <a:p>
            <a:pPr lvl="1"/>
            <a:r>
              <a:rPr lang="en-US" dirty="0" smtClean="0"/>
              <a:t>May 27: Deep Neural Net Acoustic Models</a:t>
            </a:r>
          </a:p>
        </p:txBody>
      </p:sp>
    </p:spTree>
    <p:extLst>
      <p:ext uri="{BB962C8B-B14F-4D97-AF65-F5344CB8AC3E}">
        <p14:creationId xmlns:p14="http://schemas.microsoft.com/office/powerpoint/2010/main" val="321752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/>
          <a:lstStyle/>
          <a:p>
            <a:r>
              <a:rPr lang="en-US" dirty="0" smtClean="0"/>
              <a:t>The Forward-Backward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7" name="Picture 3" descr="fig6.16f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57642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4" descr="e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6" descr="em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9600"/>
            <a:ext cx="33305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7" descr="em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24600"/>
            <a:ext cx="13970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5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Forward-Backward Algorithm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Intialize </a:t>
            </a:r>
            <a:r>
              <a:rPr lang="en-US" smtClean="0">
                <a:sym typeface="Symbol" charset="0"/>
              </a:rPr>
              <a:t>=(A,B)</a:t>
            </a:r>
          </a:p>
          <a:p>
            <a:r>
              <a:rPr lang="en-US" smtClean="0">
                <a:sym typeface="Symbol" charset="0"/>
              </a:rPr>
              <a:t>Compute , , </a:t>
            </a:r>
          </a:p>
          <a:p>
            <a:r>
              <a:rPr lang="en-US" smtClean="0">
                <a:sym typeface="Symbol" charset="0"/>
              </a:rPr>
              <a:t>Estimate new </a:t>
            </a:r>
            <a:r>
              <a:rPr lang="ja-JP" altLang="en-US" smtClean="0">
                <a:sym typeface="Symbol" charset="0"/>
              </a:rPr>
              <a:t>’</a:t>
            </a:r>
            <a:r>
              <a:rPr lang="en-US" smtClean="0">
                <a:sym typeface="Symbol" charset="0"/>
              </a:rPr>
              <a:t>=(A,B)</a:t>
            </a:r>
          </a:p>
          <a:p>
            <a:r>
              <a:rPr lang="en-US" smtClean="0">
                <a:sym typeface="Symbol" charset="0"/>
              </a:rPr>
              <a:t>Replace  with </a:t>
            </a:r>
            <a:r>
              <a:rPr lang="ja-JP" altLang="en-US" smtClean="0">
                <a:sym typeface="Symbol" charset="0"/>
              </a:rPr>
              <a:t>’</a:t>
            </a:r>
            <a:endParaRPr lang="en-US" smtClean="0">
              <a:sym typeface="Symbol" charset="0"/>
            </a:endParaRPr>
          </a:p>
          <a:p>
            <a:r>
              <a:rPr lang="en-US" smtClean="0">
                <a:sym typeface="Symbol" charset="0"/>
              </a:rPr>
              <a:t>If not converged go to 2</a:t>
            </a:r>
            <a:endParaRPr lang="en-US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FB to speech: Caveats</a:t>
            </a: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structure of HMM is always created by hand</a:t>
            </a:r>
          </a:p>
          <a:p>
            <a:pPr lvl="1"/>
            <a:r>
              <a:rPr lang="en-US" dirty="0" smtClean="0"/>
              <a:t>no algorithm for double-induction of optimal structure and probabilities has been able to beat simple hand-built structures.</a:t>
            </a:r>
          </a:p>
          <a:p>
            <a:pPr lvl="1"/>
            <a:r>
              <a:rPr lang="en-US" dirty="0" smtClean="0"/>
              <a:t>Always </a:t>
            </a:r>
            <a:r>
              <a:rPr lang="en-US" dirty="0" err="1" smtClean="0"/>
              <a:t>Bakis</a:t>
            </a:r>
            <a:r>
              <a:rPr lang="en-US" dirty="0" smtClean="0"/>
              <a:t> network = links go forward in time</a:t>
            </a:r>
          </a:p>
          <a:p>
            <a:pPr lvl="1"/>
            <a:r>
              <a:rPr lang="en-US" dirty="0" smtClean="0"/>
              <a:t>Subcase of </a:t>
            </a:r>
            <a:r>
              <a:rPr lang="en-US" dirty="0" err="1" smtClean="0"/>
              <a:t>Bakis</a:t>
            </a:r>
            <a:r>
              <a:rPr lang="en-US" dirty="0" smtClean="0"/>
              <a:t> net: beads-on-string net: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Baum-Welch only guaranteed to return local max, rather than global optimum</a:t>
            </a:r>
          </a:p>
          <a:p>
            <a:r>
              <a:rPr lang="en-US" dirty="0" smtClean="0"/>
              <a:t>At the end, we through away A and only keep B</a:t>
            </a:r>
            <a:endParaRPr lang="en-US" dirty="0"/>
          </a:p>
        </p:txBody>
      </p:sp>
      <p:pic>
        <p:nvPicPr>
          <p:cNvPr id="70660" name="Picture 4" descr="sixtri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853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8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6200" y="762000"/>
            <a:ext cx="6553200" cy="1143000"/>
          </a:xfrm>
        </p:spPr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CS 224S / LINGUIST </a:t>
            </a:r>
            <a:r>
              <a:rPr lang="en-US" sz="3400" b="1" dirty="0" smtClean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285</a:t>
            </a:r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/>
            </a:r>
            <a:b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</a:br>
            <a:r>
              <a:rPr lang="en-US" sz="3400" b="1" dirty="0" smtClean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Spoken Language Processing</a:t>
            </a:r>
            <a:endParaRPr lang="en-US" sz="3400" b="1" dirty="0">
              <a:solidFill>
                <a:schemeClr val="tx1"/>
              </a:solidFill>
              <a:latin typeface="Franklin Gothic Book (Headings)"/>
              <a:cs typeface="Franklin Gothic Book (Headings)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267200" y="2190750"/>
            <a:ext cx="388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" charset="0"/>
              <a:buNone/>
              <a:defRPr sz="26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1752600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Dan Jurafsky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Stanford </a:t>
            </a:r>
            <a:r>
              <a:rPr lang="en-US" sz="3600" dirty="0" smtClean="0">
                <a:solidFill>
                  <a:schemeClr val="accent1"/>
                </a:solidFill>
              </a:rPr>
              <a:t>University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Spring 2014 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700" b="1" dirty="0">
                <a:solidFill>
                  <a:schemeClr val="accent1">
                    <a:lumMod val="75000"/>
                  </a:schemeClr>
                </a:solidFill>
              </a:rPr>
              <a:t>Lecture </a:t>
            </a:r>
            <a:r>
              <a:rPr lang="en-US" sz="3700" b="1" dirty="0" smtClean="0">
                <a:solidFill>
                  <a:schemeClr val="accent1">
                    <a:lumMod val="75000"/>
                  </a:schemeClr>
                </a:solidFill>
              </a:rPr>
              <a:t>4b: Advanced Decoding</a:t>
            </a:r>
            <a:endParaRPr lang="en-US" sz="37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94022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2205593" cy="18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for Today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Advanced Decoding</a:t>
            </a:r>
          </a:p>
          <a:p>
            <a:r>
              <a:rPr lang="en-US" dirty="0" smtClean="0"/>
              <a:t>How this fits into the ASR component of course</a:t>
            </a:r>
          </a:p>
          <a:p>
            <a:pPr lvl="1"/>
            <a:r>
              <a:rPr lang="en-US" dirty="0" smtClean="0"/>
              <a:t>April 8: HMMs, Forward, Viterbi Decoding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your own: N-grams and Language </a:t>
            </a:r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Apr 10: Training: Baum-Welch (Forward-Backward)</a:t>
            </a:r>
          </a:p>
          <a:p>
            <a:pPr lvl="1"/>
            <a:r>
              <a:rPr lang="en-US" b="1" dirty="0" smtClean="0"/>
              <a:t>Apr 10: Advanced Decoding</a:t>
            </a:r>
          </a:p>
          <a:p>
            <a:pPr lvl="1"/>
            <a:r>
              <a:rPr lang="en-US" dirty="0" smtClean="0"/>
              <a:t>Apr 15: </a:t>
            </a:r>
            <a:r>
              <a:rPr lang="en-US" dirty="0"/>
              <a:t>Acoustic Modeling and GMMs</a:t>
            </a:r>
          </a:p>
          <a:p>
            <a:pPr lvl="1"/>
            <a:r>
              <a:rPr lang="en-US" dirty="0" smtClean="0"/>
              <a:t>Apr 17: Feature Extraction, MFCCs</a:t>
            </a:r>
          </a:p>
          <a:p>
            <a:pPr lvl="1"/>
            <a:r>
              <a:rPr lang="en-US" dirty="0" smtClean="0"/>
              <a:t>May 27: Deep Neural Net Acoustic Models</a:t>
            </a:r>
          </a:p>
        </p:txBody>
      </p:sp>
    </p:spTree>
    <p:extLst>
      <p:ext uri="{BB962C8B-B14F-4D97-AF65-F5344CB8AC3E}">
        <p14:creationId xmlns:p14="http://schemas.microsoft.com/office/powerpoint/2010/main" val="256758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9"/>
            <a:ext cx="8305800" cy="792161"/>
          </a:xfrm>
        </p:spPr>
        <p:txBody>
          <a:bodyPr/>
          <a:lstStyle/>
          <a:p>
            <a:r>
              <a:rPr lang="en-US" sz="3600" dirty="0" smtClean="0">
                <a:latin typeface="Verdana" charset="0"/>
                <a:ea typeface="ＭＳ Ｐゴシック" charset="0"/>
                <a:cs typeface="ＭＳ Ｐゴシック" charset="0"/>
              </a:rPr>
              <a:t>Advanced Search </a:t>
            </a:r>
            <a:r>
              <a:rPr lang="en-US" sz="3600" dirty="0">
                <a:latin typeface="Verdana" charset="0"/>
                <a:ea typeface="ＭＳ Ｐゴシック" charset="0"/>
                <a:cs typeface="ＭＳ Ｐゴシック" charset="0"/>
              </a:rPr>
              <a:t>(= </a:t>
            </a:r>
            <a:r>
              <a:rPr lang="en-US" sz="3600" dirty="0" smtClean="0">
                <a:latin typeface="Verdana" charset="0"/>
                <a:ea typeface="ＭＳ Ｐゴシック" charset="0"/>
                <a:cs typeface="ＭＳ Ｐゴシック" charset="0"/>
              </a:rPr>
              <a:t>Decoding)</a:t>
            </a:r>
            <a:endParaRPr lang="en-US" sz="36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charset="0"/>
              </a:rPr>
              <a:t>How to weight the AM and LM</a:t>
            </a:r>
          </a:p>
          <a:p>
            <a:r>
              <a:rPr lang="en-US" sz="2800" dirty="0" smtClean="0">
                <a:ea typeface="ＭＳ Ｐゴシック" charset="0"/>
              </a:rPr>
              <a:t>Speeding </a:t>
            </a:r>
            <a:r>
              <a:rPr lang="en-US" sz="2800" dirty="0">
                <a:ea typeface="ＭＳ Ｐゴシック" charset="0"/>
              </a:rPr>
              <a:t>things up: Viterbi beam decoding</a:t>
            </a:r>
          </a:p>
          <a:p>
            <a:r>
              <a:rPr lang="en-US" sz="2800" dirty="0" err="1" smtClean="0">
                <a:ea typeface="ＭＳ Ｐゴシック" charset="0"/>
              </a:rPr>
              <a:t>Multipass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decoding</a:t>
            </a:r>
          </a:p>
          <a:p>
            <a:pPr lvl="1"/>
            <a:r>
              <a:rPr lang="en-US" sz="2800" dirty="0">
                <a:ea typeface="ＭＳ Ｐゴシック" charset="0"/>
              </a:rPr>
              <a:t>N-best lists</a:t>
            </a:r>
          </a:p>
          <a:p>
            <a:pPr lvl="1"/>
            <a:r>
              <a:rPr lang="en-US" sz="2800" dirty="0">
                <a:ea typeface="ＭＳ Ｐゴシック" charset="0"/>
              </a:rPr>
              <a:t>Lattices</a:t>
            </a:r>
          </a:p>
          <a:p>
            <a:pPr lvl="1"/>
            <a:r>
              <a:rPr lang="en-US" sz="2800" dirty="0">
                <a:ea typeface="ＭＳ Ｐゴシック" charset="0"/>
              </a:rPr>
              <a:t>Word graphs</a:t>
            </a:r>
          </a:p>
          <a:p>
            <a:pPr lvl="1"/>
            <a:r>
              <a:rPr lang="en-US" sz="2800" dirty="0">
                <a:ea typeface="ＭＳ Ｐゴシック" charset="0"/>
              </a:rPr>
              <a:t>Meshes/confusion </a:t>
            </a:r>
            <a:r>
              <a:rPr lang="en-US" sz="2800" dirty="0" smtClean="0">
                <a:ea typeface="ＭＳ Ｐゴシック" charset="0"/>
              </a:rPr>
              <a:t>networks</a:t>
            </a:r>
          </a:p>
          <a:p>
            <a:r>
              <a:rPr lang="en-US" sz="3000" dirty="0" smtClean="0">
                <a:ea typeface="ＭＳ Ｐゴシック" charset="0"/>
              </a:rPr>
              <a:t>Finite State Methods</a:t>
            </a:r>
            <a:endParaRPr lang="en-US" sz="3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we are searching for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</a:rPr>
              <a:t>Given Acoustic Model (AM) and Language Model (LM):</a:t>
            </a:r>
            <a:endParaRPr lang="en-US" sz="3600" dirty="0">
              <a:ea typeface="ＭＳ Ｐゴシック" charset="0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600200" y="3657600"/>
          <a:ext cx="563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0" name="Equation" r:id="rId3" imgW="1714500" imgH="304800" progId="Equation.3">
                  <p:embed/>
                </p:oleObj>
              </mc:Choice>
              <mc:Fallback>
                <p:oleObj name="Equation" r:id="rId3" imgW="17145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5638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114800" y="2438400"/>
            <a:ext cx="2105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Calibri"/>
                <a:cs typeface="Calibri"/>
              </a:rPr>
              <a:t>AM (likelihood)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172200" y="2438400"/>
            <a:ext cx="1442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Calibri"/>
                <a:cs typeface="Calibri"/>
              </a:rPr>
              <a:t>LM (prior)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4648200" y="2971800"/>
            <a:ext cx="304800" cy="671513"/>
          </a:xfrm>
          <a:prstGeom prst="downArrow">
            <a:avLst>
              <a:gd name="adj1" fmla="val 50000"/>
              <a:gd name="adj2" fmla="val 55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AutoShape 8"/>
          <p:cNvSpPr>
            <a:spLocks noChangeArrowheads="1"/>
          </p:cNvSpPr>
          <p:nvPr/>
        </p:nvSpPr>
        <p:spPr bwMode="auto">
          <a:xfrm>
            <a:off x="6324600" y="3048000"/>
            <a:ext cx="304800" cy="671513"/>
          </a:xfrm>
          <a:prstGeom prst="downArrow">
            <a:avLst>
              <a:gd name="adj1" fmla="val 50000"/>
              <a:gd name="adj2" fmla="val 55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738188" y="3736975"/>
            <a:ext cx="938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3592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Combining Acoustic and Language Models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0255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We </a:t>
            </a:r>
            <a:r>
              <a:rPr lang="en-US" sz="3200" dirty="0" smtClean="0">
                <a:ea typeface="ＭＳ Ｐゴシック" charset="0"/>
              </a:rPr>
              <a:t>don’t </a:t>
            </a:r>
            <a:r>
              <a:rPr lang="en-US" sz="3200" dirty="0">
                <a:ea typeface="ＭＳ Ｐゴシック" charset="0"/>
              </a:rPr>
              <a:t>actually use equation (1)</a:t>
            </a:r>
          </a:p>
          <a:p>
            <a:pPr>
              <a:lnSpc>
                <a:spcPct val="90000"/>
              </a:lnSpc>
            </a:pPr>
            <a:endParaRPr lang="en-US" sz="3200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AM underestimates acoustic probability 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Why? Bad independence assumptions 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Intuition: we compute (independent) AM probability estimates; but if we could look at context, we would assign a much higher probability. So we are underestimating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We do this every 10 </a:t>
            </a:r>
            <a:r>
              <a:rPr lang="en-US" sz="2400" dirty="0" err="1">
                <a:ea typeface="ＭＳ Ｐゴシック" charset="0"/>
              </a:rPr>
              <a:t>ms</a:t>
            </a:r>
            <a:r>
              <a:rPr lang="en-US" sz="2400" dirty="0">
                <a:ea typeface="ＭＳ Ｐゴシック" charset="0"/>
              </a:rPr>
              <a:t>, but LM only every word.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Besides: </a:t>
            </a:r>
            <a:r>
              <a:rPr lang="en-US" sz="2400" dirty="0" smtClean="0">
                <a:ea typeface="ＭＳ Ｐゴシック" charset="0"/>
              </a:rPr>
              <a:t>AM isn’t </a:t>
            </a:r>
            <a:r>
              <a:rPr lang="en-US" sz="2400" dirty="0">
                <a:ea typeface="ＭＳ Ｐゴシック" charset="0"/>
              </a:rPr>
              <a:t>a true probability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AM and LM have vastly different dynamic ranges</a:t>
            </a:r>
            <a:endParaRPr lang="en-US" sz="1800" dirty="0">
              <a:ea typeface="ＭＳ Ｐゴシック" charset="0"/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828800" y="1981200"/>
          <a:ext cx="47958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4" name="Equation" r:id="rId3" imgW="1943100" imgH="304800" progId="Equation.3">
                  <p:embed/>
                </p:oleObj>
              </mc:Choice>
              <mc:Fallback>
                <p:oleObj name="Equation" r:id="rId3" imgW="1943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47958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2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Model Scaling Factor</a:t>
            </a:r>
            <a:endParaRPr lang="en-US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Solution: add a language model weight (also called language weight LW or language model scaling factor LMSF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Value determined empirically, is positive (why?)</a:t>
            </a:r>
          </a:p>
          <a:p>
            <a:r>
              <a:rPr lang="en-US" smtClean="0"/>
              <a:t>Often in the range 10 +- 5.</a:t>
            </a:r>
            <a:endParaRPr lang="en-US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447800" y="2971800"/>
          <a:ext cx="54546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8" name="Equation" r:id="rId3" imgW="2209800" imgH="304800" progId="Equation.3">
                  <p:embed/>
                </p:oleObj>
              </mc:Choice>
              <mc:Fallback>
                <p:oleObj name="Equation" r:id="rId3" imgW="22098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54546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6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Model Scaling Factor</a:t>
            </a: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As LMSF is increased:</a:t>
            </a:r>
          </a:p>
          <a:p>
            <a:pPr lvl="1"/>
            <a:r>
              <a:rPr lang="en-US" sz="2800" dirty="0" smtClean="0"/>
              <a:t>More deletion errors (since increase penalty for transitioning between words)</a:t>
            </a:r>
          </a:p>
          <a:p>
            <a:pPr lvl="1"/>
            <a:r>
              <a:rPr lang="en-US" sz="2800" dirty="0" smtClean="0"/>
              <a:t>Fewer insertion errors</a:t>
            </a:r>
          </a:p>
          <a:p>
            <a:pPr lvl="1"/>
            <a:r>
              <a:rPr lang="en-US" sz="2800" dirty="0" smtClean="0"/>
              <a:t>Need wider search beam (since path scores larger)</a:t>
            </a:r>
          </a:p>
          <a:p>
            <a:pPr lvl="1"/>
            <a:r>
              <a:rPr lang="en-US" sz="2800" dirty="0" smtClean="0"/>
              <a:t>Less influence of acoustic model observation probabilities</a:t>
            </a:r>
          </a:p>
          <a:p>
            <a:endParaRPr lang="en-US" dirty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868988" y="6429375"/>
            <a:ext cx="224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Slide from Bryan </a:t>
            </a:r>
            <a:r>
              <a:rPr lang="en-US" dirty="0" err="1" smtClean="0"/>
              <a:t>Pellom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Learning Problem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43200"/>
            <a:ext cx="7772400" cy="3352800"/>
          </a:xfrm>
        </p:spPr>
        <p:txBody>
          <a:bodyPr/>
          <a:lstStyle/>
          <a:p>
            <a:r>
              <a:rPr lang="en-US" sz="2800" dirty="0" smtClean="0"/>
              <a:t>Baum-Welch = Forward-Backward Algorithm (Baum 1972)</a:t>
            </a:r>
          </a:p>
          <a:p>
            <a:r>
              <a:rPr lang="en-US" sz="2800" dirty="0" smtClean="0"/>
              <a:t>Is a special case of the EM or Expectation-Maximization algorithm (</a:t>
            </a:r>
            <a:r>
              <a:rPr lang="en-US" sz="2800" dirty="0" err="1" smtClean="0"/>
              <a:t>Dempster</a:t>
            </a:r>
            <a:r>
              <a:rPr lang="en-US" sz="2800" dirty="0" smtClean="0"/>
              <a:t>, Laird, Rubin)</a:t>
            </a:r>
          </a:p>
          <a:p>
            <a:r>
              <a:rPr lang="en-US" sz="2800" dirty="0" smtClean="0"/>
              <a:t>The algorithm will let us train the transition probabilities A= {</a:t>
            </a:r>
            <a:r>
              <a:rPr lang="en-US" sz="2800" dirty="0" err="1" smtClean="0"/>
              <a:t>a</a:t>
            </a:r>
            <a:r>
              <a:rPr lang="en-US" sz="4000" baseline="-25000" dirty="0" err="1" smtClean="0"/>
              <a:t>ij</a:t>
            </a:r>
            <a:r>
              <a:rPr lang="en-US" sz="2800" dirty="0" smtClean="0"/>
              <a:t>} and the emission probabilities B={b</a:t>
            </a:r>
            <a:r>
              <a:rPr lang="en-US" sz="4000" baseline="-25000" dirty="0" smtClean="0"/>
              <a:t>i</a:t>
            </a:r>
            <a:r>
              <a:rPr lang="en-US" sz="2800" dirty="0" smtClean="0"/>
              <a:t>(</a:t>
            </a:r>
            <a:r>
              <a:rPr lang="en-US" sz="2800" dirty="0" err="1" smtClean="0"/>
              <a:t>o</a:t>
            </a:r>
            <a:r>
              <a:rPr lang="en-US" sz="3600" baseline="-25000" dirty="0" err="1" smtClean="0"/>
              <a:t>t</a:t>
            </a:r>
            <a:r>
              <a:rPr lang="en-US" sz="2800" dirty="0" smtClean="0"/>
              <a:t>)} of the HMM</a:t>
            </a:r>
            <a:endParaRPr lang="en-US" sz="2800" dirty="0"/>
          </a:p>
        </p:txBody>
      </p:sp>
      <p:pic>
        <p:nvPicPr>
          <p:cNvPr id="32772" name="Picture 4" descr="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00200"/>
            <a:ext cx="847883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1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411161"/>
          </a:xfrm>
        </p:spPr>
        <p:txBody>
          <a:bodyPr/>
          <a:lstStyle/>
          <a:p>
            <a:r>
              <a:rPr lang="en-US" dirty="0" smtClean="0"/>
              <a:t>Word Insertion Penalty</a:t>
            </a:r>
            <a:endParaRPr lang="en-US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4572000"/>
          </a:xfrm>
        </p:spPr>
        <p:txBody>
          <a:bodyPr/>
          <a:lstStyle/>
          <a:p>
            <a:r>
              <a:rPr lang="en-US" dirty="0" smtClean="0"/>
              <a:t>But LM </a:t>
            </a:r>
            <a:r>
              <a:rPr lang="en-US" dirty="0" err="1" smtClean="0"/>
              <a:t>prob</a:t>
            </a:r>
            <a:r>
              <a:rPr lang="en-US" dirty="0" smtClean="0"/>
              <a:t> P(W) also functions as penalty for inserting words</a:t>
            </a:r>
          </a:p>
          <a:p>
            <a:pPr lvl="1"/>
            <a:r>
              <a:rPr lang="en-US" dirty="0" smtClean="0"/>
              <a:t>Intuition: when a uniform language model (every word has an equal probability) is used, LM </a:t>
            </a:r>
            <a:r>
              <a:rPr lang="en-US" dirty="0" err="1" smtClean="0"/>
              <a:t>prob</a:t>
            </a:r>
            <a:r>
              <a:rPr lang="en-US" dirty="0" smtClean="0"/>
              <a:t> is a 1/V penalty multiplier taken for each word</a:t>
            </a:r>
          </a:p>
          <a:p>
            <a:pPr lvl="1"/>
            <a:r>
              <a:rPr lang="en-US" dirty="0" smtClean="0"/>
              <a:t>Each sentence of N words has penalty N/V</a:t>
            </a:r>
          </a:p>
          <a:p>
            <a:pPr lvl="1"/>
            <a:r>
              <a:rPr lang="en-US" dirty="0" smtClean="0"/>
              <a:t>If penalty is large (smaller LM </a:t>
            </a:r>
            <a:r>
              <a:rPr lang="en-US" dirty="0" err="1" smtClean="0"/>
              <a:t>prob</a:t>
            </a:r>
            <a:r>
              <a:rPr lang="en-US" dirty="0" smtClean="0"/>
              <a:t>), decoder will prefer fewer longer words</a:t>
            </a:r>
          </a:p>
          <a:p>
            <a:pPr lvl="1"/>
            <a:r>
              <a:rPr lang="en-US" dirty="0" smtClean="0"/>
              <a:t>If penalty is small (larger LM </a:t>
            </a:r>
            <a:r>
              <a:rPr lang="en-US" dirty="0" err="1" smtClean="0"/>
              <a:t>prob</a:t>
            </a:r>
            <a:r>
              <a:rPr lang="en-US" dirty="0" smtClean="0"/>
              <a:t>), decoder will prefer more shorter words</a:t>
            </a:r>
          </a:p>
          <a:p>
            <a:r>
              <a:rPr lang="en-US" dirty="0" smtClean="0"/>
              <a:t>When tuning LM for balancing AM, side effect of modifying penalty</a:t>
            </a:r>
          </a:p>
          <a:p>
            <a:r>
              <a:rPr lang="en-US" dirty="0" smtClean="0"/>
              <a:t>So we add a separate word insertion penalty to offset</a:t>
            </a:r>
          </a:p>
          <a:p>
            <a:endParaRPr lang="en-US" dirty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06179"/>
              </p:ext>
            </p:extLst>
          </p:nvPr>
        </p:nvGraphicFramePr>
        <p:xfrm>
          <a:off x="1295400" y="6105525"/>
          <a:ext cx="6708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2" name="Equation" r:id="rId3" imgW="2717800" imgH="304800" progId="Equation.3">
                  <p:embed/>
                </p:oleObj>
              </mc:Choice>
              <mc:Fallback>
                <p:oleObj name="Equation" r:id="rId3" imgW="27178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105525"/>
                        <a:ext cx="67087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5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Insertion Penalty</a:t>
            </a: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Controls trade-off between insertion and deletion errors</a:t>
            </a:r>
          </a:p>
          <a:p>
            <a:pPr lvl="1"/>
            <a:r>
              <a:rPr lang="en-US" smtClean="0"/>
              <a:t>As penalty becomes larger (more negative)</a:t>
            </a:r>
          </a:p>
          <a:p>
            <a:pPr lvl="1"/>
            <a:r>
              <a:rPr lang="en-US" smtClean="0"/>
              <a:t>More deletion errors</a:t>
            </a:r>
          </a:p>
          <a:p>
            <a:pPr lvl="1"/>
            <a:r>
              <a:rPr lang="en-US" smtClean="0"/>
              <a:t>Fewer insertion errors</a:t>
            </a:r>
          </a:p>
          <a:p>
            <a:r>
              <a:rPr lang="en-US" smtClean="0"/>
              <a:t>Acts as a model of effect of length on probability</a:t>
            </a:r>
          </a:p>
          <a:p>
            <a:pPr lvl="1"/>
            <a:r>
              <a:rPr lang="en-US" smtClean="0"/>
              <a:t>But probably not a good model (geometric assumption probably bad for short sentences)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 domain</a:t>
            </a:r>
            <a:endParaRPr 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do everything in log domain</a:t>
            </a:r>
          </a:p>
          <a:p>
            <a:r>
              <a:rPr lang="en-US" smtClean="0"/>
              <a:t>So final equation:</a:t>
            </a:r>
            <a:endParaRPr lang="en-US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42888" y="3581400"/>
          <a:ext cx="86725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6" name="Equation" r:id="rId3" imgW="3695700" imgH="304800" progId="Equation.3">
                  <p:embed/>
                </p:oleObj>
              </mc:Choice>
              <mc:Fallback>
                <p:oleObj name="Equation" r:id="rId3" imgW="3695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581400"/>
                        <a:ext cx="867251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4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Speeding things up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Viterbi is O(N</a:t>
            </a:r>
            <a:r>
              <a:rPr lang="en-US" baseline="30000" dirty="0" smtClean="0"/>
              <a:t>2</a:t>
            </a:r>
            <a:r>
              <a:rPr lang="en-US" dirty="0" smtClean="0"/>
              <a:t>T), where N is total number of HMM states, and T is length</a:t>
            </a:r>
          </a:p>
          <a:p>
            <a:r>
              <a:rPr lang="en-US" dirty="0" smtClean="0"/>
              <a:t>This is too large for real-time search</a:t>
            </a:r>
          </a:p>
          <a:p>
            <a:r>
              <a:rPr lang="en-US" dirty="0" smtClean="0"/>
              <a:t>A ton of work in ASR search is just to make search faster:</a:t>
            </a:r>
          </a:p>
          <a:p>
            <a:pPr lvl="1"/>
            <a:r>
              <a:rPr lang="en-US" dirty="0" smtClean="0"/>
              <a:t>Beam search (pruning)</a:t>
            </a:r>
          </a:p>
          <a:p>
            <a:pPr lvl="1"/>
            <a:r>
              <a:rPr lang="en-US" dirty="0" smtClean="0"/>
              <a:t>Fast match</a:t>
            </a:r>
          </a:p>
          <a:p>
            <a:pPr lvl="1"/>
            <a:r>
              <a:rPr lang="en-US" dirty="0" smtClean="0"/>
              <a:t>Tree-based lexicons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Beam search 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Instead of retaining all candidates (cells) at every time frame</a:t>
            </a:r>
          </a:p>
          <a:p>
            <a:r>
              <a:rPr lang="en-US" smtClean="0"/>
              <a:t>Use a threshold T to keep subset:</a:t>
            </a:r>
          </a:p>
          <a:p>
            <a:pPr lvl="1"/>
            <a:r>
              <a:rPr lang="en-US" smtClean="0"/>
              <a:t>At each time t</a:t>
            </a:r>
          </a:p>
          <a:p>
            <a:pPr lvl="1"/>
            <a:r>
              <a:rPr lang="en-US" smtClean="0"/>
              <a:t>Identify state with lowest cost Dmin</a:t>
            </a:r>
          </a:p>
          <a:p>
            <a:pPr lvl="1"/>
            <a:r>
              <a:rPr lang="en-US" smtClean="0"/>
              <a:t>Each state with cost &gt; Dmin+ T is discarded (</a:t>
            </a:r>
            <a:r>
              <a:rPr lang="ja-JP" altLang="en-US" smtClean="0"/>
              <a:t>“</a:t>
            </a:r>
            <a:r>
              <a:rPr lang="en-US" smtClean="0"/>
              <a:t>pruned</a:t>
            </a:r>
            <a:r>
              <a:rPr lang="ja-JP" altLang="en-US" smtClean="0"/>
              <a:t>”</a:t>
            </a:r>
            <a:r>
              <a:rPr lang="en-US" smtClean="0"/>
              <a:t>) before moving on to time t+1</a:t>
            </a:r>
          </a:p>
          <a:p>
            <a:pPr lvl="1"/>
            <a:r>
              <a:rPr lang="en-US" smtClean="0"/>
              <a:t>Unpruned states are called the active states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Beam Search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68" name="Footer Placeholder 9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mtClean="0"/>
              <a:t>Slide from John-Paul Hosom</a:t>
            </a:r>
            <a:endParaRPr lang="en-US"/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2633663" y="2155825"/>
            <a:ext cx="885825" cy="457200"/>
            <a:chOff x="711" y="866"/>
            <a:chExt cx="558" cy="288"/>
          </a:xfrm>
        </p:grpSpPr>
        <p:sp>
          <p:nvSpPr>
            <p:cNvPr id="34903" name="Rectangle 2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904" name="Text Box 4"/>
            <p:cNvSpPr txBox="1">
              <a:spLocks noChangeArrowheads="1"/>
            </p:cNvSpPr>
            <p:nvPr/>
          </p:nvSpPr>
          <p:spPr bwMode="auto">
            <a:xfrm>
              <a:off x="725" y="86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A</a:t>
              </a:r>
              <a:r>
                <a:rPr lang="en-US"/>
                <a:t>(1)</a:t>
              </a:r>
            </a:p>
          </p:txBody>
        </p:sp>
      </p:grp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2633663" y="2994025"/>
            <a:ext cx="885825" cy="457200"/>
            <a:chOff x="711" y="866"/>
            <a:chExt cx="558" cy="288"/>
          </a:xfrm>
        </p:grpSpPr>
        <p:sp>
          <p:nvSpPr>
            <p:cNvPr id="34901" name="Rectangle 7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902" name="Text Box 8"/>
            <p:cNvSpPr txBox="1">
              <a:spLocks noChangeArrowheads="1"/>
            </p:cNvSpPr>
            <p:nvPr/>
          </p:nvSpPr>
          <p:spPr bwMode="auto">
            <a:xfrm>
              <a:off x="725" y="8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B</a:t>
              </a:r>
              <a:r>
                <a:rPr lang="en-US"/>
                <a:t>(1)</a:t>
              </a:r>
            </a:p>
          </p:txBody>
        </p:sp>
      </p:grpSp>
      <p:grpSp>
        <p:nvGrpSpPr>
          <p:cNvPr id="34822" name="Group 9"/>
          <p:cNvGrpSpPr>
            <a:grpSpLocks/>
          </p:cNvGrpSpPr>
          <p:nvPr/>
        </p:nvGrpSpPr>
        <p:grpSpPr bwMode="auto">
          <a:xfrm>
            <a:off x="2633663" y="3903663"/>
            <a:ext cx="885825" cy="457200"/>
            <a:chOff x="711" y="866"/>
            <a:chExt cx="558" cy="288"/>
          </a:xfrm>
        </p:grpSpPr>
        <p:sp>
          <p:nvSpPr>
            <p:cNvPr id="34899" name="Rectangle 10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900" name="Text Box 11"/>
            <p:cNvSpPr txBox="1">
              <a:spLocks noChangeArrowheads="1"/>
            </p:cNvSpPr>
            <p:nvPr/>
          </p:nvSpPr>
          <p:spPr bwMode="auto">
            <a:xfrm>
              <a:off x="725" y="8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C</a:t>
              </a:r>
              <a:r>
                <a:rPr lang="en-US"/>
                <a:t>(1)</a:t>
              </a:r>
            </a:p>
          </p:txBody>
        </p:sp>
      </p:grpSp>
      <p:grpSp>
        <p:nvGrpSpPr>
          <p:cNvPr id="34823" name="Group 12"/>
          <p:cNvGrpSpPr>
            <a:grpSpLocks/>
          </p:cNvGrpSpPr>
          <p:nvPr/>
        </p:nvGrpSpPr>
        <p:grpSpPr bwMode="auto">
          <a:xfrm>
            <a:off x="4138613" y="2155825"/>
            <a:ext cx="885825" cy="457200"/>
            <a:chOff x="711" y="866"/>
            <a:chExt cx="558" cy="288"/>
          </a:xfrm>
        </p:grpSpPr>
        <p:sp>
          <p:nvSpPr>
            <p:cNvPr id="34897" name="Rectangle 13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98" name="Text Box 14"/>
            <p:cNvSpPr txBox="1">
              <a:spLocks noChangeArrowheads="1"/>
            </p:cNvSpPr>
            <p:nvPr/>
          </p:nvSpPr>
          <p:spPr bwMode="auto">
            <a:xfrm>
              <a:off x="725" y="86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A</a:t>
              </a:r>
              <a:r>
                <a:rPr lang="en-US"/>
                <a:t>(2)</a:t>
              </a:r>
            </a:p>
          </p:txBody>
        </p:sp>
      </p:grpSp>
      <p:grpSp>
        <p:nvGrpSpPr>
          <p:cNvPr id="34824" name="Group 15"/>
          <p:cNvGrpSpPr>
            <a:grpSpLocks/>
          </p:cNvGrpSpPr>
          <p:nvPr/>
        </p:nvGrpSpPr>
        <p:grpSpPr bwMode="auto">
          <a:xfrm>
            <a:off x="4138613" y="2994025"/>
            <a:ext cx="885825" cy="457200"/>
            <a:chOff x="711" y="866"/>
            <a:chExt cx="558" cy="288"/>
          </a:xfrm>
        </p:grpSpPr>
        <p:sp>
          <p:nvSpPr>
            <p:cNvPr id="34895" name="Rectangle 16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96" name="Text Box 17"/>
            <p:cNvSpPr txBox="1">
              <a:spLocks noChangeArrowheads="1"/>
            </p:cNvSpPr>
            <p:nvPr/>
          </p:nvSpPr>
          <p:spPr bwMode="auto">
            <a:xfrm>
              <a:off x="725" y="8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B</a:t>
              </a:r>
              <a:r>
                <a:rPr lang="en-US"/>
                <a:t>(2)</a:t>
              </a:r>
            </a:p>
          </p:txBody>
        </p:sp>
      </p:grp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4138613" y="3903663"/>
            <a:ext cx="885825" cy="457200"/>
            <a:chOff x="711" y="866"/>
            <a:chExt cx="558" cy="288"/>
          </a:xfrm>
        </p:grpSpPr>
        <p:sp>
          <p:nvSpPr>
            <p:cNvPr id="34893" name="Rectangle 19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94" name="Text Box 20"/>
            <p:cNvSpPr txBox="1">
              <a:spLocks noChangeArrowheads="1"/>
            </p:cNvSpPr>
            <p:nvPr/>
          </p:nvSpPr>
          <p:spPr bwMode="auto">
            <a:xfrm>
              <a:off x="725" y="8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C</a:t>
              </a:r>
              <a:r>
                <a:rPr lang="en-US"/>
                <a:t>(2)</a:t>
              </a:r>
            </a:p>
          </p:txBody>
        </p:sp>
      </p:grpSp>
      <p:grpSp>
        <p:nvGrpSpPr>
          <p:cNvPr id="34826" name="Group 21"/>
          <p:cNvGrpSpPr>
            <a:grpSpLocks/>
          </p:cNvGrpSpPr>
          <p:nvPr/>
        </p:nvGrpSpPr>
        <p:grpSpPr bwMode="auto">
          <a:xfrm>
            <a:off x="5643563" y="2155825"/>
            <a:ext cx="885825" cy="457200"/>
            <a:chOff x="711" y="866"/>
            <a:chExt cx="558" cy="288"/>
          </a:xfrm>
        </p:grpSpPr>
        <p:sp>
          <p:nvSpPr>
            <p:cNvPr id="34891" name="Rectangle 22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92" name="Text Box 23"/>
            <p:cNvSpPr txBox="1">
              <a:spLocks noChangeArrowheads="1"/>
            </p:cNvSpPr>
            <p:nvPr/>
          </p:nvSpPr>
          <p:spPr bwMode="auto">
            <a:xfrm>
              <a:off x="725" y="86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A</a:t>
              </a:r>
              <a:r>
                <a:rPr lang="en-US"/>
                <a:t>(3)</a:t>
              </a:r>
            </a:p>
          </p:txBody>
        </p:sp>
      </p:grpSp>
      <p:grpSp>
        <p:nvGrpSpPr>
          <p:cNvPr id="34827" name="Group 24"/>
          <p:cNvGrpSpPr>
            <a:grpSpLocks/>
          </p:cNvGrpSpPr>
          <p:nvPr/>
        </p:nvGrpSpPr>
        <p:grpSpPr bwMode="auto">
          <a:xfrm>
            <a:off x="5643563" y="2994025"/>
            <a:ext cx="885825" cy="457200"/>
            <a:chOff x="711" y="866"/>
            <a:chExt cx="558" cy="288"/>
          </a:xfrm>
        </p:grpSpPr>
        <p:sp>
          <p:nvSpPr>
            <p:cNvPr id="34889" name="Rectangle 25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90" name="Text Box 26"/>
            <p:cNvSpPr txBox="1">
              <a:spLocks noChangeArrowheads="1"/>
            </p:cNvSpPr>
            <p:nvPr/>
          </p:nvSpPr>
          <p:spPr bwMode="auto">
            <a:xfrm>
              <a:off x="725" y="8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B</a:t>
              </a:r>
              <a:r>
                <a:rPr lang="en-US"/>
                <a:t>(3)</a:t>
              </a:r>
            </a:p>
          </p:txBody>
        </p:sp>
      </p:grpSp>
      <p:grpSp>
        <p:nvGrpSpPr>
          <p:cNvPr id="34828" name="Group 27"/>
          <p:cNvGrpSpPr>
            <a:grpSpLocks/>
          </p:cNvGrpSpPr>
          <p:nvPr/>
        </p:nvGrpSpPr>
        <p:grpSpPr bwMode="auto">
          <a:xfrm>
            <a:off x="5643563" y="3903663"/>
            <a:ext cx="885825" cy="457200"/>
            <a:chOff x="711" y="866"/>
            <a:chExt cx="558" cy="288"/>
          </a:xfrm>
        </p:grpSpPr>
        <p:sp>
          <p:nvSpPr>
            <p:cNvPr id="34887" name="Rectangle 28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88" name="Text Box 29"/>
            <p:cNvSpPr txBox="1">
              <a:spLocks noChangeArrowheads="1"/>
            </p:cNvSpPr>
            <p:nvPr/>
          </p:nvSpPr>
          <p:spPr bwMode="auto">
            <a:xfrm>
              <a:off x="725" y="8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C</a:t>
              </a:r>
              <a:r>
                <a:rPr lang="en-US"/>
                <a:t>(3)</a:t>
              </a:r>
            </a:p>
          </p:txBody>
        </p:sp>
      </p:grpSp>
      <p:grpSp>
        <p:nvGrpSpPr>
          <p:cNvPr id="34829" name="Group 30"/>
          <p:cNvGrpSpPr>
            <a:grpSpLocks/>
          </p:cNvGrpSpPr>
          <p:nvPr/>
        </p:nvGrpSpPr>
        <p:grpSpPr bwMode="auto">
          <a:xfrm>
            <a:off x="7148513" y="2155825"/>
            <a:ext cx="885825" cy="457200"/>
            <a:chOff x="711" y="866"/>
            <a:chExt cx="558" cy="288"/>
          </a:xfrm>
        </p:grpSpPr>
        <p:sp>
          <p:nvSpPr>
            <p:cNvPr id="34885" name="Rectangle 31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86" name="Text Box 32"/>
            <p:cNvSpPr txBox="1">
              <a:spLocks noChangeArrowheads="1"/>
            </p:cNvSpPr>
            <p:nvPr/>
          </p:nvSpPr>
          <p:spPr bwMode="auto">
            <a:xfrm>
              <a:off x="725" y="86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A</a:t>
              </a:r>
              <a:r>
                <a:rPr lang="en-US"/>
                <a:t>(4)</a:t>
              </a:r>
            </a:p>
          </p:txBody>
        </p:sp>
      </p:grpSp>
      <p:grpSp>
        <p:nvGrpSpPr>
          <p:cNvPr id="34830" name="Group 33"/>
          <p:cNvGrpSpPr>
            <a:grpSpLocks/>
          </p:cNvGrpSpPr>
          <p:nvPr/>
        </p:nvGrpSpPr>
        <p:grpSpPr bwMode="auto">
          <a:xfrm>
            <a:off x="7148513" y="2994025"/>
            <a:ext cx="885825" cy="457200"/>
            <a:chOff x="711" y="866"/>
            <a:chExt cx="558" cy="288"/>
          </a:xfrm>
        </p:grpSpPr>
        <p:sp>
          <p:nvSpPr>
            <p:cNvPr id="34883" name="Rectangle 34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84" name="Text Box 35"/>
            <p:cNvSpPr txBox="1">
              <a:spLocks noChangeArrowheads="1"/>
            </p:cNvSpPr>
            <p:nvPr/>
          </p:nvSpPr>
          <p:spPr bwMode="auto">
            <a:xfrm>
              <a:off x="725" y="8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B</a:t>
              </a:r>
              <a:r>
                <a:rPr lang="en-US"/>
                <a:t>(4)</a:t>
              </a:r>
            </a:p>
          </p:txBody>
        </p:sp>
      </p:grpSp>
      <p:grpSp>
        <p:nvGrpSpPr>
          <p:cNvPr id="34831" name="Group 36"/>
          <p:cNvGrpSpPr>
            <a:grpSpLocks/>
          </p:cNvGrpSpPr>
          <p:nvPr/>
        </p:nvGrpSpPr>
        <p:grpSpPr bwMode="auto">
          <a:xfrm>
            <a:off x="7148513" y="3903663"/>
            <a:ext cx="885825" cy="457200"/>
            <a:chOff x="711" y="866"/>
            <a:chExt cx="558" cy="288"/>
          </a:xfrm>
        </p:grpSpPr>
        <p:sp>
          <p:nvSpPr>
            <p:cNvPr id="34881" name="Rectangle 37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82" name="Text Box 38"/>
            <p:cNvSpPr txBox="1">
              <a:spLocks noChangeArrowheads="1"/>
            </p:cNvSpPr>
            <p:nvPr/>
          </p:nvSpPr>
          <p:spPr bwMode="auto">
            <a:xfrm>
              <a:off x="725" y="8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/>
                <a:t>b</a:t>
              </a:r>
              <a:r>
                <a:rPr lang="en-US" baseline="-25000"/>
                <a:t>C</a:t>
              </a:r>
              <a:r>
                <a:rPr lang="en-US"/>
                <a:t>(4)</a:t>
              </a:r>
            </a:p>
          </p:txBody>
        </p:sp>
      </p:grpSp>
      <p:grpSp>
        <p:nvGrpSpPr>
          <p:cNvPr id="34832" name="Group 48"/>
          <p:cNvGrpSpPr>
            <a:grpSpLocks/>
          </p:cNvGrpSpPr>
          <p:nvPr/>
        </p:nvGrpSpPr>
        <p:grpSpPr bwMode="auto">
          <a:xfrm>
            <a:off x="1128713" y="2149475"/>
            <a:ext cx="885825" cy="457200"/>
            <a:chOff x="459" y="718"/>
            <a:chExt cx="558" cy="288"/>
          </a:xfrm>
        </p:grpSpPr>
        <p:sp>
          <p:nvSpPr>
            <p:cNvPr id="34879" name="Rectangle 40"/>
            <p:cNvSpPr>
              <a:spLocks noChangeArrowheads="1"/>
            </p:cNvSpPr>
            <p:nvPr/>
          </p:nvSpPr>
          <p:spPr bwMode="auto">
            <a:xfrm>
              <a:off x="459" y="729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80" name="Text Box 41"/>
            <p:cNvSpPr txBox="1">
              <a:spLocks noChangeArrowheads="1"/>
            </p:cNvSpPr>
            <p:nvPr/>
          </p:nvSpPr>
          <p:spPr bwMode="auto">
            <a:xfrm>
              <a:off x="581" y="718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</a:t>
              </a:r>
              <a:r>
                <a:rPr lang="en-US" baseline="-25000"/>
                <a:t>A</a:t>
              </a:r>
              <a:endParaRPr lang="en-US"/>
            </a:p>
          </p:txBody>
        </p:sp>
      </p:grpSp>
      <p:grpSp>
        <p:nvGrpSpPr>
          <p:cNvPr id="34833" name="Group 49"/>
          <p:cNvGrpSpPr>
            <a:grpSpLocks/>
          </p:cNvGrpSpPr>
          <p:nvPr/>
        </p:nvGrpSpPr>
        <p:grpSpPr bwMode="auto">
          <a:xfrm>
            <a:off x="1128713" y="2987675"/>
            <a:ext cx="885825" cy="457200"/>
            <a:chOff x="459" y="1246"/>
            <a:chExt cx="558" cy="288"/>
          </a:xfrm>
        </p:grpSpPr>
        <p:sp>
          <p:nvSpPr>
            <p:cNvPr id="34877" name="Rectangle 43"/>
            <p:cNvSpPr>
              <a:spLocks noChangeArrowheads="1"/>
            </p:cNvSpPr>
            <p:nvPr/>
          </p:nvSpPr>
          <p:spPr bwMode="auto">
            <a:xfrm>
              <a:off x="459" y="1257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8" name="Text Box 44"/>
            <p:cNvSpPr txBox="1">
              <a:spLocks noChangeArrowheads="1"/>
            </p:cNvSpPr>
            <p:nvPr/>
          </p:nvSpPr>
          <p:spPr bwMode="auto">
            <a:xfrm>
              <a:off x="581" y="1246"/>
              <a:ext cx="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</a:t>
              </a:r>
              <a:r>
                <a:rPr lang="en-US" i="1"/>
                <a:t> </a:t>
              </a:r>
              <a:r>
                <a:rPr lang="en-US" baseline="-25000"/>
                <a:t>B</a:t>
              </a:r>
            </a:p>
          </p:txBody>
        </p:sp>
      </p:grpSp>
      <p:grpSp>
        <p:nvGrpSpPr>
          <p:cNvPr id="34834" name="Group 50"/>
          <p:cNvGrpSpPr>
            <a:grpSpLocks/>
          </p:cNvGrpSpPr>
          <p:nvPr/>
        </p:nvGrpSpPr>
        <p:grpSpPr bwMode="auto">
          <a:xfrm>
            <a:off x="1128713" y="3897313"/>
            <a:ext cx="885825" cy="457200"/>
            <a:chOff x="459" y="1819"/>
            <a:chExt cx="558" cy="288"/>
          </a:xfrm>
        </p:grpSpPr>
        <p:sp>
          <p:nvSpPr>
            <p:cNvPr id="34875" name="Rectangle 46"/>
            <p:cNvSpPr>
              <a:spLocks noChangeArrowheads="1"/>
            </p:cNvSpPr>
            <p:nvPr/>
          </p:nvSpPr>
          <p:spPr bwMode="auto">
            <a:xfrm>
              <a:off x="459" y="1830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6" name="Text Box 47"/>
            <p:cNvSpPr txBox="1">
              <a:spLocks noChangeArrowheads="1"/>
            </p:cNvSpPr>
            <p:nvPr/>
          </p:nvSpPr>
          <p:spPr bwMode="auto">
            <a:xfrm>
              <a:off x="581" y="1819"/>
              <a:ext cx="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</a:t>
              </a:r>
              <a:r>
                <a:rPr lang="en-US" i="1"/>
                <a:t> </a:t>
              </a:r>
              <a:r>
                <a:rPr lang="en-US" baseline="-25000"/>
                <a:t>C</a:t>
              </a:r>
            </a:p>
          </p:txBody>
        </p:sp>
      </p:grpSp>
      <p:sp>
        <p:nvSpPr>
          <p:cNvPr id="34835" name="Text Box 51"/>
          <p:cNvSpPr txBox="1">
            <a:spLocks noChangeArrowheads="1"/>
          </p:cNvSpPr>
          <p:nvPr/>
        </p:nvSpPr>
        <p:spPr bwMode="auto">
          <a:xfrm>
            <a:off x="379413" y="21415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A:</a:t>
            </a:r>
          </a:p>
        </p:txBody>
      </p:sp>
      <p:sp>
        <p:nvSpPr>
          <p:cNvPr id="34836" name="Text Box 52"/>
          <p:cNvSpPr txBox="1">
            <a:spLocks noChangeArrowheads="1"/>
          </p:cNvSpPr>
          <p:nvPr/>
        </p:nvSpPr>
        <p:spPr bwMode="auto">
          <a:xfrm>
            <a:off x="379413" y="2998788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B:</a:t>
            </a:r>
          </a:p>
        </p:txBody>
      </p:sp>
      <p:sp>
        <p:nvSpPr>
          <p:cNvPr id="34837" name="Text Box 53"/>
          <p:cNvSpPr txBox="1">
            <a:spLocks noChangeArrowheads="1"/>
          </p:cNvSpPr>
          <p:nvPr/>
        </p:nvSpPr>
        <p:spPr bwMode="auto">
          <a:xfrm>
            <a:off x="379413" y="3884613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C:</a:t>
            </a:r>
          </a:p>
        </p:txBody>
      </p:sp>
      <p:sp>
        <p:nvSpPr>
          <p:cNvPr id="34838" name="Text Box 54"/>
          <p:cNvSpPr txBox="1">
            <a:spLocks noChangeArrowheads="1"/>
          </p:cNvSpPr>
          <p:nvPr/>
        </p:nvSpPr>
        <p:spPr bwMode="auto">
          <a:xfrm>
            <a:off x="1308100" y="439578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=0</a:t>
            </a:r>
          </a:p>
        </p:txBody>
      </p:sp>
      <p:sp>
        <p:nvSpPr>
          <p:cNvPr id="34839" name="Text Box 56"/>
          <p:cNvSpPr txBox="1">
            <a:spLocks noChangeArrowheads="1"/>
          </p:cNvSpPr>
          <p:nvPr/>
        </p:nvSpPr>
        <p:spPr bwMode="auto">
          <a:xfrm>
            <a:off x="2813050" y="439578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=1</a:t>
            </a:r>
          </a:p>
        </p:txBody>
      </p:sp>
      <p:sp>
        <p:nvSpPr>
          <p:cNvPr id="34840" name="Text Box 57"/>
          <p:cNvSpPr txBox="1">
            <a:spLocks noChangeArrowheads="1"/>
          </p:cNvSpPr>
          <p:nvPr/>
        </p:nvSpPr>
        <p:spPr bwMode="auto">
          <a:xfrm>
            <a:off x="4337050" y="439578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=2</a:t>
            </a:r>
          </a:p>
        </p:txBody>
      </p:sp>
      <p:sp>
        <p:nvSpPr>
          <p:cNvPr id="34841" name="Text Box 58"/>
          <p:cNvSpPr txBox="1">
            <a:spLocks noChangeArrowheads="1"/>
          </p:cNvSpPr>
          <p:nvPr/>
        </p:nvSpPr>
        <p:spPr bwMode="auto">
          <a:xfrm>
            <a:off x="5832475" y="439578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=3</a:t>
            </a:r>
          </a:p>
        </p:txBody>
      </p:sp>
      <p:sp>
        <p:nvSpPr>
          <p:cNvPr id="34842" name="Text Box 59"/>
          <p:cNvSpPr txBox="1">
            <a:spLocks noChangeArrowheads="1"/>
          </p:cNvSpPr>
          <p:nvPr/>
        </p:nvSpPr>
        <p:spPr bwMode="auto">
          <a:xfrm>
            <a:off x="7327900" y="4395788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=4</a:t>
            </a:r>
          </a:p>
        </p:txBody>
      </p:sp>
      <p:sp>
        <p:nvSpPr>
          <p:cNvPr id="34843" name="Line 60"/>
          <p:cNvSpPr>
            <a:spLocks noChangeShapeType="1"/>
          </p:cNvSpPr>
          <p:nvPr/>
        </p:nvSpPr>
        <p:spPr bwMode="auto">
          <a:xfrm>
            <a:off x="2028825" y="2376488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44" name="Line 61"/>
          <p:cNvSpPr>
            <a:spLocks noChangeShapeType="1"/>
          </p:cNvSpPr>
          <p:nvPr/>
        </p:nvSpPr>
        <p:spPr bwMode="auto">
          <a:xfrm>
            <a:off x="3514725" y="2376488"/>
            <a:ext cx="633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45" name="Line 62"/>
          <p:cNvSpPr>
            <a:spLocks noChangeShapeType="1"/>
          </p:cNvSpPr>
          <p:nvPr/>
        </p:nvSpPr>
        <p:spPr bwMode="auto">
          <a:xfrm>
            <a:off x="5057775" y="2376488"/>
            <a:ext cx="5857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46" name="Line 63"/>
          <p:cNvSpPr>
            <a:spLocks noChangeShapeType="1"/>
          </p:cNvSpPr>
          <p:nvPr/>
        </p:nvSpPr>
        <p:spPr bwMode="auto">
          <a:xfrm>
            <a:off x="6543675" y="2376488"/>
            <a:ext cx="585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47" name="Line 65"/>
          <p:cNvSpPr>
            <a:spLocks noChangeShapeType="1"/>
          </p:cNvSpPr>
          <p:nvPr/>
        </p:nvSpPr>
        <p:spPr bwMode="auto">
          <a:xfrm>
            <a:off x="2014538" y="3219450"/>
            <a:ext cx="614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48" name="Line 66"/>
          <p:cNvSpPr>
            <a:spLocks noChangeShapeType="1"/>
          </p:cNvSpPr>
          <p:nvPr/>
        </p:nvSpPr>
        <p:spPr bwMode="auto">
          <a:xfrm>
            <a:off x="3529013" y="3219450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49" name="Line 67"/>
          <p:cNvSpPr>
            <a:spLocks noChangeShapeType="1"/>
          </p:cNvSpPr>
          <p:nvPr/>
        </p:nvSpPr>
        <p:spPr bwMode="auto">
          <a:xfrm>
            <a:off x="5043488" y="3219450"/>
            <a:ext cx="614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0" name="Line 68"/>
          <p:cNvSpPr>
            <a:spLocks noChangeShapeType="1"/>
          </p:cNvSpPr>
          <p:nvPr/>
        </p:nvSpPr>
        <p:spPr bwMode="auto">
          <a:xfrm>
            <a:off x="6543675" y="3219450"/>
            <a:ext cx="60007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1" name="Line 69"/>
          <p:cNvSpPr>
            <a:spLocks noChangeShapeType="1"/>
          </p:cNvSpPr>
          <p:nvPr/>
        </p:nvSpPr>
        <p:spPr bwMode="auto">
          <a:xfrm>
            <a:off x="2014538" y="4119563"/>
            <a:ext cx="600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2" name="Line 70"/>
          <p:cNvSpPr>
            <a:spLocks noChangeShapeType="1"/>
          </p:cNvSpPr>
          <p:nvPr/>
        </p:nvSpPr>
        <p:spPr bwMode="auto">
          <a:xfrm>
            <a:off x="3514725" y="4119563"/>
            <a:ext cx="633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3" name="Line 71"/>
          <p:cNvSpPr>
            <a:spLocks noChangeShapeType="1"/>
          </p:cNvSpPr>
          <p:nvPr/>
        </p:nvSpPr>
        <p:spPr bwMode="auto">
          <a:xfrm>
            <a:off x="5014913" y="4119563"/>
            <a:ext cx="614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4" name="Line 72"/>
          <p:cNvSpPr>
            <a:spLocks noChangeShapeType="1"/>
          </p:cNvSpPr>
          <p:nvPr/>
        </p:nvSpPr>
        <p:spPr bwMode="auto">
          <a:xfrm>
            <a:off x="6543675" y="4119563"/>
            <a:ext cx="614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34855" name="Group 79"/>
          <p:cNvGrpSpPr>
            <a:grpSpLocks/>
          </p:cNvGrpSpPr>
          <p:nvPr/>
        </p:nvGrpSpPr>
        <p:grpSpPr bwMode="auto">
          <a:xfrm>
            <a:off x="3514725" y="2381250"/>
            <a:ext cx="633413" cy="1757363"/>
            <a:chOff x="2214" y="864"/>
            <a:chExt cx="399" cy="1107"/>
          </a:xfrm>
        </p:grpSpPr>
        <p:sp>
          <p:nvSpPr>
            <p:cNvPr id="34869" name="Line 73"/>
            <p:cNvSpPr>
              <a:spLocks noChangeShapeType="1"/>
            </p:cNvSpPr>
            <p:nvPr/>
          </p:nvSpPr>
          <p:spPr bwMode="auto">
            <a:xfrm>
              <a:off x="2223" y="864"/>
              <a:ext cx="390" cy="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870" name="Line 74"/>
            <p:cNvSpPr>
              <a:spLocks noChangeShapeType="1"/>
            </p:cNvSpPr>
            <p:nvPr/>
          </p:nvSpPr>
          <p:spPr bwMode="auto">
            <a:xfrm>
              <a:off x="2223" y="864"/>
              <a:ext cx="390" cy="1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871" name="Line 75"/>
            <p:cNvSpPr>
              <a:spLocks noChangeShapeType="1"/>
            </p:cNvSpPr>
            <p:nvPr/>
          </p:nvSpPr>
          <p:spPr bwMode="auto">
            <a:xfrm flipV="1">
              <a:off x="2223" y="864"/>
              <a:ext cx="390" cy="5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872" name="Line 76"/>
            <p:cNvSpPr>
              <a:spLocks noChangeShapeType="1"/>
            </p:cNvSpPr>
            <p:nvPr/>
          </p:nvSpPr>
          <p:spPr bwMode="auto">
            <a:xfrm>
              <a:off x="2214" y="1404"/>
              <a:ext cx="399" cy="5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873" name="Line 77"/>
            <p:cNvSpPr>
              <a:spLocks noChangeShapeType="1"/>
            </p:cNvSpPr>
            <p:nvPr/>
          </p:nvSpPr>
          <p:spPr bwMode="auto">
            <a:xfrm flipV="1">
              <a:off x="2214" y="936"/>
              <a:ext cx="399" cy="10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874" name="Line 78"/>
            <p:cNvSpPr>
              <a:spLocks noChangeShapeType="1"/>
            </p:cNvSpPr>
            <p:nvPr/>
          </p:nvSpPr>
          <p:spPr bwMode="auto">
            <a:xfrm flipV="1">
              <a:off x="2214" y="1422"/>
              <a:ext cx="399" cy="5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56" name="Line 81"/>
          <p:cNvSpPr>
            <a:spLocks noChangeShapeType="1"/>
          </p:cNvSpPr>
          <p:nvPr/>
        </p:nvSpPr>
        <p:spPr bwMode="auto">
          <a:xfrm>
            <a:off x="5024438" y="2362200"/>
            <a:ext cx="619125" cy="814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7" name="Line 82"/>
          <p:cNvSpPr>
            <a:spLocks noChangeShapeType="1"/>
          </p:cNvSpPr>
          <p:nvPr/>
        </p:nvSpPr>
        <p:spPr bwMode="auto">
          <a:xfrm>
            <a:off x="5024438" y="2362200"/>
            <a:ext cx="619125" cy="17430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8" name="Line 83"/>
          <p:cNvSpPr>
            <a:spLocks noChangeShapeType="1"/>
          </p:cNvSpPr>
          <p:nvPr/>
        </p:nvSpPr>
        <p:spPr bwMode="auto">
          <a:xfrm flipV="1">
            <a:off x="5024438" y="2362200"/>
            <a:ext cx="619125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9" name="Line 84"/>
          <p:cNvSpPr>
            <a:spLocks noChangeShapeType="1"/>
          </p:cNvSpPr>
          <p:nvPr/>
        </p:nvSpPr>
        <p:spPr bwMode="auto">
          <a:xfrm>
            <a:off x="5010150" y="3219450"/>
            <a:ext cx="633413" cy="900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60" name="Line 85"/>
          <p:cNvSpPr>
            <a:spLocks noChangeShapeType="1"/>
          </p:cNvSpPr>
          <p:nvPr/>
        </p:nvSpPr>
        <p:spPr bwMode="auto">
          <a:xfrm flipV="1">
            <a:off x="5010150" y="2476500"/>
            <a:ext cx="633413" cy="161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61" name="Line 86"/>
          <p:cNvSpPr>
            <a:spLocks noChangeShapeType="1"/>
          </p:cNvSpPr>
          <p:nvPr/>
        </p:nvSpPr>
        <p:spPr bwMode="auto">
          <a:xfrm flipV="1">
            <a:off x="5010150" y="3248025"/>
            <a:ext cx="633413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62" name="Line 88"/>
          <p:cNvSpPr>
            <a:spLocks noChangeShapeType="1"/>
          </p:cNvSpPr>
          <p:nvPr/>
        </p:nvSpPr>
        <p:spPr bwMode="auto">
          <a:xfrm>
            <a:off x="6534150" y="2386013"/>
            <a:ext cx="619125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63" name="Line 89"/>
          <p:cNvSpPr>
            <a:spLocks noChangeShapeType="1"/>
          </p:cNvSpPr>
          <p:nvPr/>
        </p:nvSpPr>
        <p:spPr bwMode="auto">
          <a:xfrm>
            <a:off x="6534150" y="2386013"/>
            <a:ext cx="619125" cy="174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64" name="Line 90"/>
          <p:cNvSpPr>
            <a:spLocks noChangeShapeType="1"/>
          </p:cNvSpPr>
          <p:nvPr/>
        </p:nvSpPr>
        <p:spPr bwMode="auto">
          <a:xfrm flipV="1">
            <a:off x="6534150" y="2386013"/>
            <a:ext cx="619125" cy="8572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65" name="Line 91"/>
          <p:cNvSpPr>
            <a:spLocks noChangeShapeType="1"/>
          </p:cNvSpPr>
          <p:nvPr/>
        </p:nvSpPr>
        <p:spPr bwMode="auto">
          <a:xfrm>
            <a:off x="6519863" y="3243263"/>
            <a:ext cx="633412" cy="9001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66" name="Line 92"/>
          <p:cNvSpPr>
            <a:spLocks noChangeShapeType="1"/>
          </p:cNvSpPr>
          <p:nvPr/>
        </p:nvSpPr>
        <p:spPr bwMode="auto">
          <a:xfrm flipV="1">
            <a:off x="6519863" y="2500313"/>
            <a:ext cx="633412" cy="161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67" name="Line 93"/>
          <p:cNvSpPr>
            <a:spLocks noChangeShapeType="1"/>
          </p:cNvSpPr>
          <p:nvPr/>
        </p:nvSpPr>
        <p:spPr bwMode="auto">
          <a:xfrm flipV="1">
            <a:off x="6519863" y="3271838"/>
            <a:ext cx="633412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1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 smtClean="0"/>
              <a:t>Viterbi Beam search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sz="3200" dirty="0" smtClean="0"/>
              <a:t>Most common search algorithm for LVCSR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ime-synchronous</a:t>
            </a:r>
          </a:p>
          <a:p>
            <a:pPr lvl="2"/>
            <a:r>
              <a:rPr lang="en-US" sz="2800" dirty="0" smtClean="0"/>
              <a:t>Comparing paths of equal length</a:t>
            </a:r>
          </a:p>
          <a:p>
            <a:pPr lvl="1"/>
            <a:r>
              <a:rPr lang="en-US" sz="3200" dirty="0" smtClean="0"/>
              <a:t>Two different word sequences W1 and W2:</a:t>
            </a:r>
          </a:p>
          <a:p>
            <a:pPr lvl="2"/>
            <a:r>
              <a:rPr lang="en-US" sz="2800" dirty="0" smtClean="0"/>
              <a:t>We are comparing P(W1|O</a:t>
            </a:r>
            <a:r>
              <a:rPr lang="en-US" sz="3600" baseline="-25000" dirty="0" smtClean="0"/>
              <a:t>0t</a:t>
            </a:r>
            <a:r>
              <a:rPr lang="en-US" sz="2800" dirty="0" smtClean="0"/>
              <a:t>) and P(W2|O</a:t>
            </a:r>
            <a:r>
              <a:rPr lang="en-US" sz="3600" baseline="-25000" dirty="0" smtClean="0"/>
              <a:t>0t</a:t>
            </a:r>
            <a:r>
              <a:rPr lang="en-US" sz="2800" dirty="0" smtClean="0"/>
              <a:t>)</a:t>
            </a:r>
          </a:p>
          <a:p>
            <a:pPr lvl="2"/>
            <a:r>
              <a:rPr lang="en-US" sz="2800" dirty="0" smtClean="0"/>
              <a:t>Based on same partial observation sequence O</a:t>
            </a:r>
            <a:r>
              <a:rPr lang="en-US" sz="3600" baseline="-25000" dirty="0" smtClean="0"/>
              <a:t>0t</a:t>
            </a:r>
            <a:endParaRPr lang="en-US" sz="2800" baseline="-25000" dirty="0" smtClean="0"/>
          </a:p>
          <a:p>
            <a:pPr lvl="2"/>
            <a:r>
              <a:rPr lang="en-US" sz="2800" dirty="0" smtClean="0"/>
              <a:t>So denominator is same, can be ignored</a:t>
            </a:r>
          </a:p>
          <a:p>
            <a:pPr lvl="1"/>
            <a:r>
              <a:rPr lang="en-US" sz="3200" dirty="0" smtClean="0"/>
              <a:t>Time-asynchronous search (A*) is harder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Beam Search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Empirically, beam size of 5-10% of search space</a:t>
            </a:r>
          </a:p>
          <a:p>
            <a:r>
              <a:rPr lang="en-US" sz="3200" dirty="0" smtClean="0"/>
              <a:t>Thus 90-95% of HMM states don’t have to be considered at each time t</a:t>
            </a:r>
          </a:p>
          <a:p>
            <a:r>
              <a:rPr lang="en-US" sz="3200" dirty="0" smtClean="0"/>
              <a:t>Vast savings in time.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91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 smtClean="0"/>
              <a:t>On-line processing</a:t>
            </a:r>
            <a:endParaRPr lang="en-US" dirty="0"/>
          </a:p>
        </p:txBody>
      </p:sp>
      <p:sp>
        <p:nvSpPr>
          <p:cNvPr id="37891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sz="3200" dirty="0" smtClean="0"/>
              <a:t>Problem with Viterbi search </a:t>
            </a:r>
          </a:p>
          <a:p>
            <a:pPr lvl="1"/>
            <a:r>
              <a:rPr lang="en-US" sz="3200" dirty="0" smtClean="0"/>
              <a:t>Doesn’t return best sequence </a:t>
            </a:r>
            <a:r>
              <a:rPr lang="en-US" sz="3200" dirty="0" err="1" smtClean="0"/>
              <a:t>til</a:t>
            </a:r>
            <a:r>
              <a:rPr lang="en-US" sz="3200" dirty="0" smtClean="0"/>
              <a:t> final frame</a:t>
            </a:r>
          </a:p>
          <a:p>
            <a:endParaRPr lang="en-US" sz="3200" dirty="0" smtClean="0"/>
          </a:p>
          <a:p>
            <a:r>
              <a:rPr lang="en-US" sz="3200" dirty="0" smtClean="0"/>
              <a:t>This delay is unreasonable for many applications. </a:t>
            </a:r>
          </a:p>
          <a:p>
            <a:endParaRPr lang="en-US" sz="3200" dirty="0" smtClean="0"/>
          </a:p>
          <a:p>
            <a:r>
              <a:rPr lang="en-US" sz="3200" dirty="0" smtClean="0"/>
              <a:t>On-line processing </a:t>
            </a:r>
          </a:p>
          <a:p>
            <a:pPr lvl="1"/>
            <a:r>
              <a:rPr lang="en-US" sz="3200" dirty="0" smtClean="0"/>
              <a:t>usually smaller delay in determining answer </a:t>
            </a:r>
          </a:p>
          <a:p>
            <a:pPr lvl="1"/>
            <a:r>
              <a:rPr lang="en-US" sz="3200" dirty="0" smtClean="0"/>
              <a:t>at cost of always increased processing time.</a:t>
            </a:r>
            <a:endParaRPr lang="en-US" sz="32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6BACA4-1552-2242-8F13-4E7542C17FB4}" type="slidenum">
              <a:rPr lang="en-US" sz="1400">
                <a:solidFill>
                  <a:schemeClr val="tx2"/>
                </a:solidFill>
                <a:latin typeface="Arial" charset="0"/>
              </a:rPr>
              <a:pPr/>
              <a:t>38</a:t>
            </a:fld>
            <a:endParaRPr lang="en-US" sz="140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19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On-line processing</a:t>
            </a:r>
            <a:br>
              <a:rPr lang="en-US" smtClean="0"/>
            </a:b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181600"/>
          </a:xfrm>
        </p:spPr>
        <p:txBody>
          <a:bodyPr/>
          <a:lstStyle/>
          <a:p>
            <a:r>
              <a:rPr lang="en-US" dirty="0" smtClean="0"/>
              <a:t>At every time interval I (e.g. 1000 </a:t>
            </a:r>
            <a:r>
              <a:rPr lang="en-US" dirty="0" err="1" smtClean="0"/>
              <a:t>msec</a:t>
            </a:r>
            <a:r>
              <a:rPr lang="en-US" dirty="0" smtClean="0"/>
              <a:t> or 100 frames):</a:t>
            </a:r>
          </a:p>
          <a:p>
            <a:pPr lvl="1"/>
            <a:r>
              <a:rPr lang="en-US" dirty="0" smtClean="0"/>
              <a:t>At current time </a:t>
            </a:r>
            <a:r>
              <a:rPr lang="en-US" i="1" dirty="0" err="1" smtClean="0"/>
              <a:t>tcurr</a:t>
            </a:r>
            <a:r>
              <a:rPr lang="en-US" dirty="0" smtClean="0"/>
              <a:t>, for each active state </a:t>
            </a:r>
            <a:r>
              <a:rPr lang="en-US" i="1" dirty="0" err="1" smtClean="0"/>
              <a:t>qtcurr</a:t>
            </a:r>
            <a:r>
              <a:rPr lang="en-US" dirty="0" smtClean="0"/>
              <a:t>, find best path P(</a:t>
            </a:r>
            <a:r>
              <a:rPr lang="en-US" i="1" dirty="0" err="1" smtClean="0"/>
              <a:t>qtcurr</a:t>
            </a:r>
            <a:r>
              <a:rPr lang="en-US" dirty="0" smtClean="0"/>
              <a:t>) that goes from from </a:t>
            </a:r>
            <a:r>
              <a:rPr lang="en-US" i="1" dirty="0" smtClean="0"/>
              <a:t>t0</a:t>
            </a:r>
            <a:r>
              <a:rPr lang="en-US" dirty="0" smtClean="0"/>
              <a:t> to </a:t>
            </a:r>
            <a:r>
              <a:rPr lang="en-US" i="1" dirty="0" err="1" smtClean="0"/>
              <a:t>tcurr</a:t>
            </a:r>
            <a:r>
              <a:rPr lang="en-US" dirty="0" smtClean="0"/>
              <a:t> (using </a:t>
            </a:r>
            <a:r>
              <a:rPr lang="en-US" dirty="0" err="1" smtClean="0"/>
              <a:t>backtrace</a:t>
            </a:r>
            <a:r>
              <a:rPr lang="en-US" dirty="0" smtClean="0"/>
              <a:t> (</a:t>
            </a:r>
            <a:r>
              <a:rPr lang="en-US" dirty="0" smtClean="0">
                <a:sym typeface="Symbol" charset="0"/>
              </a:rPr>
              <a:t>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Compare set of best paths P and find last time </a:t>
            </a:r>
            <a:r>
              <a:rPr lang="en-US" i="1" dirty="0" err="1" smtClean="0"/>
              <a:t>tmatch</a:t>
            </a:r>
            <a:r>
              <a:rPr lang="en-US" dirty="0" smtClean="0"/>
              <a:t> at which all paths P have the same state value at that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tmatch</a:t>
            </a:r>
            <a:r>
              <a:rPr lang="en-US" dirty="0" smtClean="0"/>
              <a:t> exists {</a:t>
            </a:r>
          </a:p>
          <a:p>
            <a:pPr marL="593725" lvl="2" indent="0">
              <a:buNone/>
            </a:pPr>
            <a:r>
              <a:rPr lang="en-US" dirty="0" smtClean="0"/>
              <a:t>Output result from t0 to </a:t>
            </a:r>
            <a:r>
              <a:rPr lang="en-US" dirty="0" err="1" smtClean="0"/>
              <a:t>tmatch</a:t>
            </a:r>
            <a:endParaRPr lang="en-US" dirty="0" smtClean="0"/>
          </a:p>
          <a:p>
            <a:pPr marL="593725" lvl="2" indent="0">
              <a:buNone/>
            </a:pPr>
            <a:r>
              <a:rPr lang="en-US" dirty="0" smtClean="0"/>
              <a:t>Reset/Remove </a:t>
            </a:r>
            <a:r>
              <a:rPr lang="en-US" dirty="0" smtClean="0">
                <a:sym typeface="Symbol" charset="0"/>
              </a:rPr>
              <a:t></a:t>
            </a:r>
            <a:r>
              <a:rPr lang="en-US" dirty="0" smtClean="0"/>
              <a:t> values until </a:t>
            </a:r>
            <a:r>
              <a:rPr lang="en-US" dirty="0" err="1" smtClean="0"/>
              <a:t>tmatch</a:t>
            </a:r>
            <a:endParaRPr lang="en-US" dirty="0" smtClean="0"/>
          </a:p>
          <a:p>
            <a:pPr marL="593725" lvl="2" indent="0">
              <a:buNone/>
            </a:pPr>
            <a:r>
              <a:rPr lang="en-US" dirty="0" smtClean="0"/>
              <a:t>Set t0 to tmatch+1</a:t>
            </a:r>
          </a:p>
          <a:p>
            <a:pPr marL="593725" lvl="2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Efficiency depends on interval I, beam threshold, and how well the observations match the HMM.</a:t>
            </a:r>
          </a:p>
          <a:p>
            <a:endParaRPr lang="en-US" dirty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409267"/>
            <a:ext cx="3962400" cy="457200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/>
              <a:t>Slide from John-Paul </a:t>
            </a:r>
            <a:r>
              <a:rPr lang="en-US" dirty="0" err="1" smtClean="0"/>
              <a:t>Hosom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to Baum-Welch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O	unlabeled sequence of observations</a:t>
            </a:r>
          </a:p>
          <a:p>
            <a:r>
              <a:rPr lang="en-US" sz="3200" dirty="0" smtClean="0"/>
              <a:t>Q	vocabulary of hidden states</a:t>
            </a:r>
          </a:p>
          <a:p>
            <a:endParaRPr lang="en-US" sz="3200" dirty="0" smtClean="0"/>
          </a:p>
          <a:p>
            <a:r>
              <a:rPr lang="en-US" sz="3200" dirty="0" smtClean="0"/>
              <a:t>For ice-cream task</a:t>
            </a:r>
          </a:p>
          <a:p>
            <a:pPr lvl="1"/>
            <a:r>
              <a:rPr lang="en-US" sz="3200" dirty="0" smtClean="0"/>
              <a:t>O = {1,3,2,…,}</a:t>
            </a:r>
          </a:p>
          <a:p>
            <a:pPr lvl="1"/>
            <a:r>
              <a:rPr lang="en-US" sz="3200" dirty="0" smtClean="0"/>
              <a:t>Q = {H,C}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44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5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411161"/>
          </a:xfrm>
        </p:spPr>
        <p:txBody>
          <a:bodyPr/>
          <a:lstStyle/>
          <a:p>
            <a:r>
              <a:rPr lang="en-US" dirty="0" smtClean="0"/>
              <a:t>On-line processing</a:t>
            </a:r>
            <a:endParaRPr lang="en-US" dirty="0"/>
          </a:p>
        </p:txBody>
      </p:sp>
      <p:sp>
        <p:nvSpPr>
          <p:cNvPr id="39939" name="Content Placeholder 66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4572000"/>
          </a:xfrm>
        </p:spPr>
        <p:txBody>
          <a:bodyPr/>
          <a:lstStyle/>
          <a:p>
            <a:r>
              <a:rPr lang="en-US" dirty="0" smtClean="0"/>
              <a:t>Example (Interval = 4 frames):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time 4, all best paths for all states A, B, and C</a:t>
            </a:r>
            <a:br>
              <a:rPr lang="en-US" dirty="0" smtClean="0"/>
            </a:br>
            <a:r>
              <a:rPr lang="en-US" dirty="0" smtClean="0"/>
              <a:t>have state B in common at time 2.  So, </a:t>
            </a:r>
            <a:r>
              <a:rPr lang="en-US" dirty="0" err="1" smtClean="0"/>
              <a:t>tmatch</a:t>
            </a:r>
            <a:r>
              <a:rPr lang="en-US" dirty="0" smtClean="0"/>
              <a:t> = 2.</a:t>
            </a:r>
          </a:p>
          <a:p>
            <a:r>
              <a:rPr lang="en-US" dirty="0" smtClean="0"/>
              <a:t>Now output states BB for times 1 and 2, because no matter</a:t>
            </a:r>
            <a:br>
              <a:rPr lang="en-US" dirty="0" smtClean="0"/>
            </a:br>
            <a:r>
              <a:rPr lang="en-US" dirty="0" smtClean="0"/>
              <a:t>what happens in the future, this will not change. Set t0 to 3</a:t>
            </a:r>
            <a:endParaRPr lang="en-US" dirty="0"/>
          </a:p>
        </p:txBody>
      </p:sp>
      <p:sp>
        <p:nvSpPr>
          <p:cNvPr id="39940" name="Footer Placeholder 64"/>
          <p:cNvSpPr>
            <a:spLocks noGrp="1"/>
          </p:cNvSpPr>
          <p:nvPr>
            <p:ph type="ftr" sz="quarter" idx="11"/>
          </p:nvPr>
        </p:nvSpPr>
        <p:spPr>
          <a:xfrm>
            <a:off x="5156200" y="6400800"/>
            <a:ext cx="3962400" cy="457200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/>
              <a:t>Slide from John-Paul </a:t>
            </a:r>
            <a:r>
              <a:rPr lang="en-US" dirty="0" err="1" smtClean="0"/>
              <a:t>Hosom</a:t>
            </a:r>
            <a:endParaRPr lang="en-US" dirty="0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562100" y="1955800"/>
            <a:ext cx="885825" cy="457200"/>
            <a:chOff x="711" y="862"/>
            <a:chExt cx="558" cy="288"/>
          </a:xfrm>
        </p:grpSpPr>
        <p:sp>
          <p:nvSpPr>
            <p:cNvPr id="39998" name="Rectangle 5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99" name="Text Box 6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1</a:t>
              </a:r>
              <a:r>
                <a:rPr lang="en-US"/>
                <a:t>(A)</a:t>
              </a:r>
            </a:p>
          </p:txBody>
        </p:sp>
      </p:grpSp>
      <p:grpSp>
        <p:nvGrpSpPr>
          <p:cNvPr id="39942" name="Group 7"/>
          <p:cNvGrpSpPr>
            <a:grpSpLocks/>
          </p:cNvGrpSpPr>
          <p:nvPr/>
        </p:nvGrpSpPr>
        <p:grpSpPr bwMode="auto">
          <a:xfrm>
            <a:off x="1562100" y="2794000"/>
            <a:ext cx="885825" cy="457200"/>
            <a:chOff x="711" y="862"/>
            <a:chExt cx="558" cy="288"/>
          </a:xfrm>
        </p:grpSpPr>
        <p:sp>
          <p:nvSpPr>
            <p:cNvPr id="39996" name="Rectangle 8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97" name="Text Box 9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1</a:t>
              </a:r>
              <a:r>
                <a:rPr lang="en-US"/>
                <a:t>(B)</a:t>
              </a:r>
            </a:p>
          </p:txBody>
        </p:sp>
      </p:grpSp>
      <p:grpSp>
        <p:nvGrpSpPr>
          <p:cNvPr id="39943" name="Group 10"/>
          <p:cNvGrpSpPr>
            <a:grpSpLocks/>
          </p:cNvGrpSpPr>
          <p:nvPr/>
        </p:nvGrpSpPr>
        <p:grpSpPr bwMode="auto">
          <a:xfrm>
            <a:off x="1562100" y="3703638"/>
            <a:ext cx="885825" cy="457200"/>
            <a:chOff x="711" y="862"/>
            <a:chExt cx="558" cy="288"/>
          </a:xfrm>
        </p:grpSpPr>
        <p:sp>
          <p:nvSpPr>
            <p:cNvPr id="39994" name="Rectangle 11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95" name="Text Box 12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1</a:t>
              </a:r>
              <a:r>
                <a:rPr lang="en-US"/>
                <a:t>(C)</a:t>
              </a:r>
            </a:p>
          </p:txBody>
        </p:sp>
      </p:grpSp>
      <p:grpSp>
        <p:nvGrpSpPr>
          <p:cNvPr id="39944" name="Group 13"/>
          <p:cNvGrpSpPr>
            <a:grpSpLocks/>
          </p:cNvGrpSpPr>
          <p:nvPr/>
        </p:nvGrpSpPr>
        <p:grpSpPr bwMode="auto">
          <a:xfrm>
            <a:off x="3067050" y="1955800"/>
            <a:ext cx="885825" cy="457200"/>
            <a:chOff x="711" y="862"/>
            <a:chExt cx="558" cy="288"/>
          </a:xfrm>
        </p:grpSpPr>
        <p:sp>
          <p:nvSpPr>
            <p:cNvPr id="39992" name="Rectangle 14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93" name="Text Box 15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2</a:t>
              </a:r>
              <a:r>
                <a:rPr lang="en-US"/>
                <a:t>(A)</a:t>
              </a:r>
            </a:p>
          </p:txBody>
        </p:sp>
      </p:grpSp>
      <p:grpSp>
        <p:nvGrpSpPr>
          <p:cNvPr id="39945" name="Group 16"/>
          <p:cNvGrpSpPr>
            <a:grpSpLocks/>
          </p:cNvGrpSpPr>
          <p:nvPr/>
        </p:nvGrpSpPr>
        <p:grpSpPr bwMode="auto">
          <a:xfrm>
            <a:off x="3067050" y="2794000"/>
            <a:ext cx="885825" cy="457200"/>
            <a:chOff x="711" y="862"/>
            <a:chExt cx="558" cy="288"/>
          </a:xfrm>
        </p:grpSpPr>
        <p:sp>
          <p:nvSpPr>
            <p:cNvPr id="39990" name="Rectangle 17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91" name="Text Box 18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2</a:t>
              </a:r>
              <a:r>
                <a:rPr lang="en-US"/>
                <a:t>(B)</a:t>
              </a:r>
            </a:p>
          </p:txBody>
        </p:sp>
      </p:grpSp>
      <p:grpSp>
        <p:nvGrpSpPr>
          <p:cNvPr id="39946" name="Group 19"/>
          <p:cNvGrpSpPr>
            <a:grpSpLocks/>
          </p:cNvGrpSpPr>
          <p:nvPr/>
        </p:nvGrpSpPr>
        <p:grpSpPr bwMode="auto">
          <a:xfrm>
            <a:off x="3067050" y="3703638"/>
            <a:ext cx="885825" cy="457200"/>
            <a:chOff x="711" y="862"/>
            <a:chExt cx="558" cy="288"/>
          </a:xfrm>
        </p:grpSpPr>
        <p:sp>
          <p:nvSpPr>
            <p:cNvPr id="39988" name="Rectangle 20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89" name="Text Box 21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2</a:t>
              </a:r>
              <a:r>
                <a:rPr lang="en-US"/>
                <a:t>(C)</a:t>
              </a:r>
            </a:p>
          </p:txBody>
        </p:sp>
      </p:grpSp>
      <p:grpSp>
        <p:nvGrpSpPr>
          <p:cNvPr id="39947" name="Group 22"/>
          <p:cNvGrpSpPr>
            <a:grpSpLocks/>
          </p:cNvGrpSpPr>
          <p:nvPr/>
        </p:nvGrpSpPr>
        <p:grpSpPr bwMode="auto">
          <a:xfrm>
            <a:off x="4572000" y="1955800"/>
            <a:ext cx="885825" cy="457200"/>
            <a:chOff x="711" y="862"/>
            <a:chExt cx="558" cy="288"/>
          </a:xfrm>
        </p:grpSpPr>
        <p:sp>
          <p:nvSpPr>
            <p:cNvPr id="39986" name="Rectangle 23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87" name="Text Box 24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3</a:t>
              </a:r>
              <a:r>
                <a:rPr lang="en-US"/>
                <a:t>(A)</a:t>
              </a:r>
            </a:p>
          </p:txBody>
        </p:sp>
      </p:grpSp>
      <p:grpSp>
        <p:nvGrpSpPr>
          <p:cNvPr id="39948" name="Group 25"/>
          <p:cNvGrpSpPr>
            <a:grpSpLocks/>
          </p:cNvGrpSpPr>
          <p:nvPr/>
        </p:nvGrpSpPr>
        <p:grpSpPr bwMode="auto">
          <a:xfrm>
            <a:off x="4572000" y="2794000"/>
            <a:ext cx="885825" cy="457200"/>
            <a:chOff x="711" y="862"/>
            <a:chExt cx="558" cy="288"/>
          </a:xfrm>
        </p:grpSpPr>
        <p:sp>
          <p:nvSpPr>
            <p:cNvPr id="39984" name="Rectangle 26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85" name="Text Box 27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3</a:t>
              </a:r>
              <a:r>
                <a:rPr lang="en-US"/>
                <a:t>(B)</a:t>
              </a:r>
            </a:p>
          </p:txBody>
        </p:sp>
      </p:grpSp>
      <p:grpSp>
        <p:nvGrpSpPr>
          <p:cNvPr id="39949" name="Group 28"/>
          <p:cNvGrpSpPr>
            <a:grpSpLocks/>
          </p:cNvGrpSpPr>
          <p:nvPr/>
        </p:nvGrpSpPr>
        <p:grpSpPr bwMode="auto">
          <a:xfrm>
            <a:off x="4572000" y="3703638"/>
            <a:ext cx="885825" cy="457200"/>
            <a:chOff x="711" y="862"/>
            <a:chExt cx="558" cy="288"/>
          </a:xfrm>
        </p:grpSpPr>
        <p:sp>
          <p:nvSpPr>
            <p:cNvPr id="39982" name="Rectangle 29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83" name="Text Box 30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3</a:t>
              </a:r>
              <a:r>
                <a:rPr lang="en-US"/>
                <a:t>(C)</a:t>
              </a:r>
            </a:p>
          </p:txBody>
        </p:sp>
      </p:grpSp>
      <p:grpSp>
        <p:nvGrpSpPr>
          <p:cNvPr id="39950" name="Group 31"/>
          <p:cNvGrpSpPr>
            <a:grpSpLocks/>
          </p:cNvGrpSpPr>
          <p:nvPr/>
        </p:nvGrpSpPr>
        <p:grpSpPr bwMode="auto">
          <a:xfrm>
            <a:off x="6076950" y="1955800"/>
            <a:ext cx="885825" cy="457200"/>
            <a:chOff x="711" y="862"/>
            <a:chExt cx="558" cy="288"/>
          </a:xfrm>
        </p:grpSpPr>
        <p:sp>
          <p:nvSpPr>
            <p:cNvPr id="39980" name="Rectangle 32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81" name="Text Box 33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4</a:t>
              </a:r>
              <a:r>
                <a:rPr lang="en-US"/>
                <a:t>(A)</a:t>
              </a:r>
            </a:p>
          </p:txBody>
        </p:sp>
      </p:grp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6076950" y="2794000"/>
            <a:ext cx="885825" cy="457200"/>
            <a:chOff x="711" y="862"/>
            <a:chExt cx="558" cy="288"/>
          </a:xfrm>
        </p:grpSpPr>
        <p:sp>
          <p:nvSpPr>
            <p:cNvPr id="39978" name="Rectangle 35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79" name="Text Box 36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4</a:t>
              </a:r>
              <a:r>
                <a:rPr lang="en-US"/>
                <a:t>(B)</a:t>
              </a:r>
            </a:p>
          </p:txBody>
        </p:sp>
      </p:grpSp>
      <p:grpSp>
        <p:nvGrpSpPr>
          <p:cNvPr id="39952" name="Group 37"/>
          <p:cNvGrpSpPr>
            <a:grpSpLocks/>
          </p:cNvGrpSpPr>
          <p:nvPr/>
        </p:nvGrpSpPr>
        <p:grpSpPr bwMode="auto">
          <a:xfrm>
            <a:off x="6076950" y="3703638"/>
            <a:ext cx="885825" cy="457200"/>
            <a:chOff x="711" y="862"/>
            <a:chExt cx="558" cy="288"/>
          </a:xfrm>
        </p:grpSpPr>
        <p:sp>
          <p:nvSpPr>
            <p:cNvPr id="39976" name="Rectangle 38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77" name="Text Box 39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4</a:t>
              </a:r>
              <a:r>
                <a:rPr lang="en-US"/>
                <a:t>(C)</a:t>
              </a:r>
            </a:p>
          </p:txBody>
        </p:sp>
      </p:grpSp>
      <p:sp>
        <p:nvSpPr>
          <p:cNvPr id="39953" name="Text Box 49"/>
          <p:cNvSpPr txBox="1">
            <a:spLocks noChangeArrowheads="1"/>
          </p:cNvSpPr>
          <p:nvPr/>
        </p:nvSpPr>
        <p:spPr bwMode="auto">
          <a:xfrm>
            <a:off x="750888" y="19478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A:</a:t>
            </a:r>
          </a:p>
        </p:txBody>
      </p:sp>
      <p:sp>
        <p:nvSpPr>
          <p:cNvPr id="39954" name="Text Box 50"/>
          <p:cNvSpPr txBox="1">
            <a:spLocks noChangeArrowheads="1"/>
          </p:cNvSpPr>
          <p:nvPr/>
        </p:nvSpPr>
        <p:spPr bwMode="auto">
          <a:xfrm>
            <a:off x="750888" y="2805113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B:</a:t>
            </a:r>
          </a:p>
        </p:txBody>
      </p:sp>
      <p:sp>
        <p:nvSpPr>
          <p:cNvPr id="39955" name="Text Box 51"/>
          <p:cNvSpPr txBox="1">
            <a:spLocks noChangeArrowheads="1"/>
          </p:cNvSpPr>
          <p:nvPr/>
        </p:nvSpPr>
        <p:spPr bwMode="auto">
          <a:xfrm>
            <a:off x="750888" y="3690938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C:</a:t>
            </a:r>
          </a:p>
        </p:txBody>
      </p:sp>
      <p:sp>
        <p:nvSpPr>
          <p:cNvPr id="39956" name="Text Box 53"/>
          <p:cNvSpPr txBox="1">
            <a:spLocks noChangeArrowheads="1"/>
          </p:cNvSpPr>
          <p:nvPr/>
        </p:nvSpPr>
        <p:spPr bwMode="auto">
          <a:xfrm>
            <a:off x="1741488" y="42021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=1</a:t>
            </a:r>
          </a:p>
        </p:txBody>
      </p:sp>
      <p:sp>
        <p:nvSpPr>
          <p:cNvPr id="39957" name="Text Box 54"/>
          <p:cNvSpPr txBox="1">
            <a:spLocks noChangeArrowheads="1"/>
          </p:cNvSpPr>
          <p:nvPr/>
        </p:nvSpPr>
        <p:spPr bwMode="auto">
          <a:xfrm>
            <a:off x="3265488" y="42021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=2</a:t>
            </a:r>
          </a:p>
        </p:txBody>
      </p:sp>
      <p:sp>
        <p:nvSpPr>
          <p:cNvPr id="39958" name="Text Box 55"/>
          <p:cNvSpPr txBox="1">
            <a:spLocks noChangeArrowheads="1"/>
          </p:cNvSpPr>
          <p:nvPr/>
        </p:nvSpPr>
        <p:spPr bwMode="auto">
          <a:xfrm>
            <a:off x="4760913" y="42021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=3</a:t>
            </a:r>
          </a:p>
        </p:txBody>
      </p:sp>
      <p:sp>
        <p:nvSpPr>
          <p:cNvPr id="39959" name="Text Box 56"/>
          <p:cNvSpPr txBox="1">
            <a:spLocks noChangeArrowheads="1"/>
          </p:cNvSpPr>
          <p:nvPr/>
        </p:nvSpPr>
        <p:spPr bwMode="auto">
          <a:xfrm>
            <a:off x="6256338" y="42021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=4</a:t>
            </a:r>
          </a:p>
        </p:txBody>
      </p:sp>
      <p:sp>
        <p:nvSpPr>
          <p:cNvPr id="39960" name="Line 58"/>
          <p:cNvSpPr>
            <a:spLocks noChangeShapeType="1"/>
          </p:cNvSpPr>
          <p:nvPr/>
        </p:nvSpPr>
        <p:spPr bwMode="auto">
          <a:xfrm flipV="1">
            <a:off x="2428875" y="2182813"/>
            <a:ext cx="647700" cy="842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61" name="Line 60"/>
          <p:cNvSpPr>
            <a:spLocks noChangeShapeType="1"/>
          </p:cNvSpPr>
          <p:nvPr/>
        </p:nvSpPr>
        <p:spPr bwMode="auto">
          <a:xfrm>
            <a:off x="5472113" y="2182813"/>
            <a:ext cx="585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62" name="Line 62"/>
          <p:cNvSpPr>
            <a:spLocks noChangeShapeType="1"/>
          </p:cNvSpPr>
          <p:nvPr/>
        </p:nvSpPr>
        <p:spPr bwMode="auto">
          <a:xfrm>
            <a:off x="2457450" y="3025775"/>
            <a:ext cx="619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63" name="Line 63"/>
          <p:cNvSpPr>
            <a:spLocks noChangeShapeType="1"/>
          </p:cNvSpPr>
          <p:nvPr/>
        </p:nvSpPr>
        <p:spPr bwMode="auto">
          <a:xfrm>
            <a:off x="3971925" y="3025775"/>
            <a:ext cx="614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64" name="Line 64"/>
          <p:cNvSpPr>
            <a:spLocks noChangeShapeType="1"/>
          </p:cNvSpPr>
          <p:nvPr/>
        </p:nvSpPr>
        <p:spPr bwMode="auto">
          <a:xfrm>
            <a:off x="5472113" y="3025775"/>
            <a:ext cx="600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65" name="Line 66"/>
          <p:cNvSpPr>
            <a:spLocks noChangeShapeType="1"/>
          </p:cNvSpPr>
          <p:nvPr/>
        </p:nvSpPr>
        <p:spPr bwMode="auto">
          <a:xfrm>
            <a:off x="2443163" y="3925888"/>
            <a:ext cx="633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66" name="Line 67"/>
          <p:cNvSpPr>
            <a:spLocks noChangeShapeType="1"/>
          </p:cNvSpPr>
          <p:nvPr/>
        </p:nvSpPr>
        <p:spPr bwMode="auto">
          <a:xfrm>
            <a:off x="3943350" y="3925888"/>
            <a:ext cx="614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67" name="Line 78"/>
          <p:cNvSpPr>
            <a:spLocks noChangeShapeType="1"/>
          </p:cNvSpPr>
          <p:nvPr/>
        </p:nvSpPr>
        <p:spPr bwMode="auto">
          <a:xfrm flipV="1">
            <a:off x="3952875" y="2168525"/>
            <a:ext cx="619125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68" name="Line 85"/>
          <p:cNvSpPr>
            <a:spLocks noChangeShapeType="1"/>
          </p:cNvSpPr>
          <p:nvPr/>
        </p:nvSpPr>
        <p:spPr bwMode="auto">
          <a:xfrm>
            <a:off x="5448300" y="3049588"/>
            <a:ext cx="633413" cy="900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69" name="Text Box 89"/>
          <p:cNvSpPr txBox="1">
            <a:spLocks noChangeArrowheads="1"/>
          </p:cNvSpPr>
          <p:nvPr/>
        </p:nvSpPr>
        <p:spPr bwMode="auto">
          <a:xfrm>
            <a:off x="7480300" y="1944688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BBAA</a:t>
            </a:r>
          </a:p>
        </p:txBody>
      </p:sp>
      <p:sp>
        <p:nvSpPr>
          <p:cNvPr id="39970" name="Text Box 90"/>
          <p:cNvSpPr txBox="1">
            <a:spLocks noChangeArrowheads="1"/>
          </p:cNvSpPr>
          <p:nvPr/>
        </p:nvSpPr>
        <p:spPr bwMode="auto">
          <a:xfrm>
            <a:off x="7480300" y="2811463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BBBB</a:t>
            </a:r>
          </a:p>
        </p:txBody>
      </p:sp>
      <p:sp>
        <p:nvSpPr>
          <p:cNvPr id="39971" name="Text Box 91"/>
          <p:cNvSpPr txBox="1">
            <a:spLocks noChangeArrowheads="1"/>
          </p:cNvSpPr>
          <p:nvPr/>
        </p:nvSpPr>
        <p:spPr bwMode="auto">
          <a:xfrm>
            <a:off x="7480300" y="37369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BBBC</a:t>
            </a:r>
          </a:p>
        </p:txBody>
      </p:sp>
      <p:sp>
        <p:nvSpPr>
          <p:cNvPr id="39972" name="Text Box 93"/>
          <p:cNvSpPr txBox="1">
            <a:spLocks noChangeArrowheads="1"/>
          </p:cNvSpPr>
          <p:nvPr/>
        </p:nvSpPr>
        <p:spPr bwMode="auto">
          <a:xfrm>
            <a:off x="7094538" y="1401763"/>
            <a:ext cx="186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best sequence</a:t>
            </a:r>
          </a:p>
        </p:txBody>
      </p:sp>
      <p:sp>
        <p:nvSpPr>
          <p:cNvPr id="39973" name="Text Box 94"/>
          <p:cNvSpPr txBox="1">
            <a:spLocks noChangeArrowheads="1"/>
          </p:cNvSpPr>
          <p:nvPr/>
        </p:nvSpPr>
        <p:spPr bwMode="auto">
          <a:xfrm>
            <a:off x="1622425" y="4516438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t</a:t>
            </a:r>
            <a:r>
              <a:rPr lang="en-US" baseline="-25000"/>
              <a:t>0</a:t>
            </a:r>
            <a:r>
              <a:rPr lang="en-US"/>
              <a:t>=1</a:t>
            </a:r>
          </a:p>
        </p:txBody>
      </p:sp>
      <p:sp>
        <p:nvSpPr>
          <p:cNvPr id="39974" name="Text Box 95"/>
          <p:cNvSpPr txBox="1">
            <a:spLocks noChangeArrowheads="1"/>
          </p:cNvSpPr>
          <p:nvPr/>
        </p:nvSpPr>
        <p:spPr bwMode="auto">
          <a:xfrm>
            <a:off x="6032500" y="4516438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t</a:t>
            </a:r>
            <a:r>
              <a:rPr lang="en-US" i="1" baseline="-25000"/>
              <a:t>curr</a:t>
            </a:r>
            <a:r>
              <a:rPr lang="en-US"/>
              <a:t>=4</a:t>
            </a:r>
          </a:p>
        </p:txBody>
      </p:sp>
      <p:sp>
        <p:nvSpPr>
          <p:cNvPr id="39975" name="AutoShape 96"/>
          <p:cNvSpPr>
            <a:spLocks/>
          </p:cNvSpPr>
          <p:nvPr/>
        </p:nvSpPr>
        <p:spPr bwMode="auto">
          <a:xfrm rot="5400000">
            <a:off x="4136231" y="-1108868"/>
            <a:ext cx="257175" cy="5672138"/>
          </a:xfrm>
          <a:prstGeom prst="leftBrace">
            <a:avLst>
              <a:gd name="adj1" fmla="val 11109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9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563561"/>
          </a:xfrm>
        </p:spPr>
        <p:txBody>
          <a:bodyPr/>
          <a:lstStyle/>
          <a:p>
            <a:r>
              <a:rPr lang="en-US" dirty="0" smtClean="0"/>
              <a:t>On-line 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4" name="Footer Placeholder 90"/>
          <p:cNvSpPr>
            <a:spLocks noGrp="1"/>
          </p:cNvSpPr>
          <p:nvPr>
            <p:ph type="ftr" sz="quarter" idx="11"/>
          </p:nvPr>
        </p:nvSpPr>
        <p:spPr>
          <a:xfrm>
            <a:off x="4572000" y="6426200"/>
            <a:ext cx="3962400" cy="457200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/>
              <a:t>Slide from John-Paul </a:t>
            </a:r>
            <a:r>
              <a:rPr lang="en-US" dirty="0" err="1" smtClean="0"/>
              <a:t>Hosom</a:t>
            </a:r>
            <a:endParaRPr lang="en-US" dirty="0"/>
          </a:p>
        </p:txBody>
      </p:sp>
      <p:sp>
        <p:nvSpPr>
          <p:cNvPr id="40966" name="Text Box 55"/>
          <p:cNvSpPr txBox="1">
            <a:spLocks noChangeArrowheads="1"/>
          </p:cNvSpPr>
          <p:nvPr/>
        </p:nvSpPr>
        <p:spPr bwMode="auto">
          <a:xfrm>
            <a:off x="855663" y="1524000"/>
            <a:ext cx="8262937" cy="486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163" indent="-284163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Now </a:t>
            </a:r>
            <a:r>
              <a:rPr lang="en-US" sz="2400" i="1" dirty="0" err="1">
                <a:latin typeface="Calibri"/>
                <a:cs typeface="Calibri"/>
              </a:rPr>
              <a:t>t</a:t>
            </a:r>
            <a:r>
              <a:rPr lang="en-US" sz="2400" i="1" baseline="-25000" dirty="0" err="1">
                <a:latin typeface="Calibri"/>
                <a:cs typeface="Calibri"/>
              </a:rPr>
              <a:t>match</a:t>
            </a:r>
            <a:r>
              <a:rPr lang="en-US" sz="2400" dirty="0">
                <a:latin typeface="Calibri"/>
                <a:cs typeface="Calibri"/>
              </a:rPr>
              <a:t> = 7, so output from </a:t>
            </a:r>
            <a:r>
              <a:rPr lang="en-US" sz="2400" i="1" dirty="0"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=3 to </a:t>
            </a:r>
            <a:r>
              <a:rPr lang="en-US" sz="2400" i="1" dirty="0"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=7: BBABB, then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set </a:t>
            </a:r>
            <a:r>
              <a:rPr lang="en-US" sz="2400" i="1" dirty="0">
                <a:latin typeface="Calibri"/>
                <a:cs typeface="Calibri"/>
              </a:rPr>
              <a:t>t</a:t>
            </a:r>
            <a:r>
              <a:rPr lang="en-US" sz="2400" baseline="-25000" dirty="0">
                <a:latin typeface="Calibri"/>
                <a:cs typeface="Calibri"/>
              </a:rPr>
              <a:t>0</a:t>
            </a:r>
            <a:r>
              <a:rPr lang="en-US" sz="2400" dirty="0">
                <a:latin typeface="Calibri"/>
                <a:cs typeface="Calibri"/>
              </a:rPr>
              <a:t> to 8.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If </a:t>
            </a:r>
            <a:r>
              <a:rPr lang="en-US" sz="2400" i="1" dirty="0">
                <a:latin typeface="Calibri"/>
                <a:cs typeface="Calibri"/>
              </a:rPr>
              <a:t>T</a:t>
            </a:r>
            <a:r>
              <a:rPr lang="en-US" sz="2400" dirty="0">
                <a:latin typeface="Calibri"/>
                <a:cs typeface="Calibri"/>
              </a:rPr>
              <a:t>=8, then output state with best </a:t>
            </a:r>
            <a:r>
              <a:rPr lang="en-US" sz="2400" i="1" dirty="0">
                <a:latin typeface="Calibri"/>
                <a:cs typeface="Calibri"/>
                <a:sym typeface="Symbol" charset="0"/>
              </a:rPr>
              <a:t></a:t>
            </a:r>
            <a:r>
              <a:rPr lang="en-US" sz="2400" baseline="-25000" dirty="0">
                <a:latin typeface="Calibri"/>
                <a:cs typeface="Calibri"/>
              </a:rPr>
              <a:t>8</a:t>
            </a:r>
            <a:r>
              <a:rPr lang="en-US" sz="2400" dirty="0">
                <a:latin typeface="Calibri"/>
                <a:cs typeface="Calibri"/>
              </a:rPr>
              <a:t>, for example C.  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Final result (obtained piece-by-piece) is then BBBBABBC </a:t>
            </a:r>
          </a:p>
        </p:txBody>
      </p:sp>
      <p:grpSp>
        <p:nvGrpSpPr>
          <p:cNvPr id="40967" name="Group 3"/>
          <p:cNvGrpSpPr>
            <a:grpSpLocks/>
          </p:cNvGrpSpPr>
          <p:nvPr/>
        </p:nvGrpSpPr>
        <p:grpSpPr bwMode="auto">
          <a:xfrm>
            <a:off x="619125" y="1471613"/>
            <a:ext cx="885825" cy="457200"/>
            <a:chOff x="711" y="862"/>
            <a:chExt cx="558" cy="288"/>
          </a:xfrm>
        </p:grpSpPr>
        <p:sp>
          <p:nvSpPr>
            <p:cNvPr id="41051" name="Rectangle 4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52" name="Text Box 5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3</a:t>
              </a:r>
              <a:r>
                <a:rPr lang="en-US"/>
                <a:t>(A)</a:t>
              </a:r>
            </a:p>
          </p:txBody>
        </p:sp>
      </p:grpSp>
      <p:grpSp>
        <p:nvGrpSpPr>
          <p:cNvPr id="40968" name="Group 6"/>
          <p:cNvGrpSpPr>
            <a:grpSpLocks/>
          </p:cNvGrpSpPr>
          <p:nvPr/>
        </p:nvGrpSpPr>
        <p:grpSpPr bwMode="auto">
          <a:xfrm>
            <a:off x="619125" y="2309813"/>
            <a:ext cx="885825" cy="457200"/>
            <a:chOff x="711" y="862"/>
            <a:chExt cx="558" cy="288"/>
          </a:xfrm>
        </p:grpSpPr>
        <p:sp>
          <p:nvSpPr>
            <p:cNvPr id="41049" name="Rectangle 7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50" name="Text Box 8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3</a:t>
              </a:r>
              <a:r>
                <a:rPr lang="en-US"/>
                <a:t>(B)</a:t>
              </a:r>
            </a:p>
          </p:txBody>
        </p:sp>
      </p:grp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619125" y="3219450"/>
            <a:ext cx="885825" cy="457200"/>
            <a:chOff x="711" y="862"/>
            <a:chExt cx="558" cy="288"/>
          </a:xfrm>
        </p:grpSpPr>
        <p:sp>
          <p:nvSpPr>
            <p:cNvPr id="41047" name="Rectangle 10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48" name="Text Box 11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3</a:t>
              </a:r>
              <a:r>
                <a:rPr lang="en-US"/>
                <a:t>(C)</a:t>
              </a:r>
            </a:p>
          </p:txBody>
        </p:sp>
      </p:grpSp>
      <p:grpSp>
        <p:nvGrpSpPr>
          <p:cNvPr id="40970" name="Group 12"/>
          <p:cNvGrpSpPr>
            <a:grpSpLocks/>
          </p:cNvGrpSpPr>
          <p:nvPr/>
        </p:nvGrpSpPr>
        <p:grpSpPr bwMode="auto">
          <a:xfrm>
            <a:off x="1838325" y="1471613"/>
            <a:ext cx="885825" cy="457200"/>
            <a:chOff x="711" y="862"/>
            <a:chExt cx="558" cy="288"/>
          </a:xfrm>
        </p:grpSpPr>
        <p:sp>
          <p:nvSpPr>
            <p:cNvPr id="41045" name="Rectangle 13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46" name="Text Box 14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4</a:t>
              </a:r>
              <a:r>
                <a:rPr lang="en-US"/>
                <a:t>(A)</a:t>
              </a:r>
            </a:p>
          </p:txBody>
        </p:sp>
      </p:grpSp>
      <p:grpSp>
        <p:nvGrpSpPr>
          <p:cNvPr id="40971" name="Group 15"/>
          <p:cNvGrpSpPr>
            <a:grpSpLocks/>
          </p:cNvGrpSpPr>
          <p:nvPr/>
        </p:nvGrpSpPr>
        <p:grpSpPr bwMode="auto">
          <a:xfrm>
            <a:off x="1838325" y="2309813"/>
            <a:ext cx="885825" cy="457200"/>
            <a:chOff x="711" y="862"/>
            <a:chExt cx="558" cy="288"/>
          </a:xfrm>
        </p:grpSpPr>
        <p:sp>
          <p:nvSpPr>
            <p:cNvPr id="41043" name="Rectangle 16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44" name="Text Box 17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4</a:t>
              </a:r>
              <a:r>
                <a:rPr lang="en-US"/>
                <a:t>(B)</a:t>
              </a:r>
            </a:p>
          </p:txBody>
        </p:sp>
      </p:grpSp>
      <p:grpSp>
        <p:nvGrpSpPr>
          <p:cNvPr id="40972" name="Group 18"/>
          <p:cNvGrpSpPr>
            <a:grpSpLocks/>
          </p:cNvGrpSpPr>
          <p:nvPr/>
        </p:nvGrpSpPr>
        <p:grpSpPr bwMode="auto">
          <a:xfrm>
            <a:off x="1838325" y="3219450"/>
            <a:ext cx="885825" cy="457200"/>
            <a:chOff x="711" y="862"/>
            <a:chExt cx="558" cy="288"/>
          </a:xfrm>
        </p:grpSpPr>
        <p:sp>
          <p:nvSpPr>
            <p:cNvPr id="41041" name="Rectangle 19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42" name="Text Box 20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4</a:t>
              </a:r>
              <a:r>
                <a:rPr lang="en-US"/>
                <a:t>(C)</a:t>
              </a:r>
            </a:p>
          </p:txBody>
        </p:sp>
      </p:grpSp>
      <p:grpSp>
        <p:nvGrpSpPr>
          <p:cNvPr id="40973" name="Group 21"/>
          <p:cNvGrpSpPr>
            <a:grpSpLocks/>
          </p:cNvGrpSpPr>
          <p:nvPr/>
        </p:nvGrpSpPr>
        <p:grpSpPr bwMode="auto">
          <a:xfrm>
            <a:off x="3100388" y="1471613"/>
            <a:ext cx="885825" cy="457200"/>
            <a:chOff x="711" y="862"/>
            <a:chExt cx="558" cy="288"/>
          </a:xfrm>
        </p:grpSpPr>
        <p:sp>
          <p:nvSpPr>
            <p:cNvPr id="41039" name="Rectangle 22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40" name="Text Box 23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5</a:t>
              </a:r>
              <a:r>
                <a:rPr lang="en-US"/>
                <a:t>(A)</a:t>
              </a:r>
            </a:p>
          </p:txBody>
        </p:sp>
      </p:grpSp>
      <p:grpSp>
        <p:nvGrpSpPr>
          <p:cNvPr id="40974" name="Group 24"/>
          <p:cNvGrpSpPr>
            <a:grpSpLocks/>
          </p:cNvGrpSpPr>
          <p:nvPr/>
        </p:nvGrpSpPr>
        <p:grpSpPr bwMode="auto">
          <a:xfrm>
            <a:off x="3100388" y="2309813"/>
            <a:ext cx="885825" cy="457200"/>
            <a:chOff x="711" y="862"/>
            <a:chExt cx="558" cy="288"/>
          </a:xfrm>
        </p:grpSpPr>
        <p:sp>
          <p:nvSpPr>
            <p:cNvPr id="41037" name="Rectangle 25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38" name="Text Box 26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5</a:t>
              </a:r>
              <a:r>
                <a:rPr lang="en-US"/>
                <a:t>(B)</a:t>
              </a:r>
            </a:p>
          </p:txBody>
        </p:sp>
      </p:grpSp>
      <p:grpSp>
        <p:nvGrpSpPr>
          <p:cNvPr id="40975" name="Group 27"/>
          <p:cNvGrpSpPr>
            <a:grpSpLocks/>
          </p:cNvGrpSpPr>
          <p:nvPr/>
        </p:nvGrpSpPr>
        <p:grpSpPr bwMode="auto">
          <a:xfrm>
            <a:off x="3100388" y="3219450"/>
            <a:ext cx="885825" cy="457200"/>
            <a:chOff x="711" y="862"/>
            <a:chExt cx="558" cy="288"/>
          </a:xfrm>
        </p:grpSpPr>
        <p:sp>
          <p:nvSpPr>
            <p:cNvPr id="41035" name="Rectangle 28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36" name="Text Box 29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5</a:t>
              </a:r>
              <a:r>
                <a:rPr lang="en-US"/>
                <a:t>(C)</a:t>
              </a:r>
            </a:p>
          </p:txBody>
        </p:sp>
      </p:grpSp>
      <p:grpSp>
        <p:nvGrpSpPr>
          <p:cNvPr id="40976" name="Group 30"/>
          <p:cNvGrpSpPr>
            <a:grpSpLocks/>
          </p:cNvGrpSpPr>
          <p:nvPr/>
        </p:nvGrpSpPr>
        <p:grpSpPr bwMode="auto">
          <a:xfrm>
            <a:off x="4305300" y="1471613"/>
            <a:ext cx="885825" cy="457200"/>
            <a:chOff x="711" y="862"/>
            <a:chExt cx="558" cy="288"/>
          </a:xfrm>
        </p:grpSpPr>
        <p:sp>
          <p:nvSpPr>
            <p:cNvPr id="41033" name="Rectangle 31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34" name="Text Box 32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6</a:t>
              </a:r>
              <a:r>
                <a:rPr lang="en-US"/>
                <a:t>(A)</a:t>
              </a:r>
            </a:p>
          </p:txBody>
        </p:sp>
      </p:grpSp>
      <p:grpSp>
        <p:nvGrpSpPr>
          <p:cNvPr id="40977" name="Group 33"/>
          <p:cNvGrpSpPr>
            <a:grpSpLocks/>
          </p:cNvGrpSpPr>
          <p:nvPr/>
        </p:nvGrpSpPr>
        <p:grpSpPr bwMode="auto">
          <a:xfrm>
            <a:off x="4305300" y="2309813"/>
            <a:ext cx="885825" cy="457200"/>
            <a:chOff x="711" y="862"/>
            <a:chExt cx="558" cy="288"/>
          </a:xfrm>
        </p:grpSpPr>
        <p:sp>
          <p:nvSpPr>
            <p:cNvPr id="41031" name="Rectangle 34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32" name="Text Box 35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6</a:t>
              </a:r>
              <a:r>
                <a:rPr lang="en-US"/>
                <a:t>(B)</a:t>
              </a:r>
            </a:p>
          </p:txBody>
        </p:sp>
      </p:grpSp>
      <p:grpSp>
        <p:nvGrpSpPr>
          <p:cNvPr id="40978" name="Group 36"/>
          <p:cNvGrpSpPr>
            <a:grpSpLocks/>
          </p:cNvGrpSpPr>
          <p:nvPr/>
        </p:nvGrpSpPr>
        <p:grpSpPr bwMode="auto">
          <a:xfrm>
            <a:off x="4305300" y="3219450"/>
            <a:ext cx="885825" cy="457200"/>
            <a:chOff x="711" y="862"/>
            <a:chExt cx="558" cy="288"/>
          </a:xfrm>
        </p:grpSpPr>
        <p:sp>
          <p:nvSpPr>
            <p:cNvPr id="41029" name="Rectangle 37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30" name="Text Box 38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6</a:t>
              </a:r>
              <a:r>
                <a:rPr lang="en-US"/>
                <a:t>(C)</a:t>
              </a:r>
            </a:p>
          </p:txBody>
        </p:sp>
      </p:grpSp>
      <p:sp>
        <p:nvSpPr>
          <p:cNvPr id="40979" name="Text Box 39"/>
          <p:cNvSpPr txBox="1">
            <a:spLocks noChangeArrowheads="1"/>
          </p:cNvSpPr>
          <p:nvPr/>
        </p:nvSpPr>
        <p:spPr bwMode="auto">
          <a:xfrm>
            <a:off x="136525" y="146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A:</a:t>
            </a:r>
          </a:p>
        </p:txBody>
      </p:sp>
      <p:sp>
        <p:nvSpPr>
          <p:cNvPr id="40980" name="Text Box 40"/>
          <p:cNvSpPr txBox="1">
            <a:spLocks noChangeArrowheads="1"/>
          </p:cNvSpPr>
          <p:nvPr/>
        </p:nvSpPr>
        <p:spPr bwMode="auto">
          <a:xfrm>
            <a:off x="136525" y="232092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B:</a:t>
            </a:r>
          </a:p>
        </p:txBody>
      </p:sp>
      <p:sp>
        <p:nvSpPr>
          <p:cNvPr id="40981" name="Text Box 41"/>
          <p:cNvSpPr txBox="1">
            <a:spLocks noChangeArrowheads="1"/>
          </p:cNvSpPr>
          <p:nvPr/>
        </p:nvSpPr>
        <p:spPr bwMode="auto">
          <a:xfrm>
            <a:off x="136525" y="320675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C:</a:t>
            </a:r>
          </a:p>
        </p:txBody>
      </p:sp>
      <p:sp>
        <p:nvSpPr>
          <p:cNvPr id="40982" name="Text Box 42"/>
          <p:cNvSpPr txBox="1">
            <a:spLocks noChangeArrowheads="1"/>
          </p:cNvSpPr>
          <p:nvPr/>
        </p:nvSpPr>
        <p:spPr bwMode="auto">
          <a:xfrm>
            <a:off x="798513" y="3717925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=3</a:t>
            </a:r>
          </a:p>
        </p:txBody>
      </p:sp>
      <p:sp>
        <p:nvSpPr>
          <p:cNvPr id="40983" name="Text Box 43"/>
          <p:cNvSpPr txBox="1">
            <a:spLocks noChangeArrowheads="1"/>
          </p:cNvSpPr>
          <p:nvPr/>
        </p:nvSpPr>
        <p:spPr bwMode="auto">
          <a:xfrm>
            <a:off x="2036763" y="3717925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=4</a:t>
            </a:r>
          </a:p>
        </p:txBody>
      </p:sp>
      <p:sp>
        <p:nvSpPr>
          <p:cNvPr id="40984" name="Text Box 44"/>
          <p:cNvSpPr txBox="1">
            <a:spLocks noChangeArrowheads="1"/>
          </p:cNvSpPr>
          <p:nvPr/>
        </p:nvSpPr>
        <p:spPr bwMode="auto">
          <a:xfrm>
            <a:off x="3289300" y="3717925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=5</a:t>
            </a:r>
          </a:p>
        </p:txBody>
      </p:sp>
      <p:sp>
        <p:nvSpPr>
          <p:cNvPr id="40985" name="Text Box 45"/>
          <p:cNvSpPr txBox="1">
            <a:spLocks noChangeArrowheads="1"/>
          </p:cNvSpPr>
          <p:nvPr/>
        </p:nvSpPr>
        <p:spPr bwMode="auto">
          <a:xfrm>
            <a:off x="4484688" y="3717925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=6</a:t>
            </a:r>
          </a:p>
        </p:txBody>
      </p:sp>
      <p:sp>
        <p:nvSpPr>
          <p:cNvPr id="40986" name="Line 46"/>
          <p:cNvSpPr>
            <a:spLocks noChangeShapeType="1"/>
          </p:cNvSpPr>
          <p:nvPr/>
        </p:nvSpPr>
        <p:spPr bwMode="auto">
          <a:xfrm flipV="1">
            <a:off x="1500188" y="1698625"/>
            <a:ext cx="333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7" name="Line 48"/>
          <p:cNvSpPr>
            <a:spLocks noChangeShapeType="1"/>
          </p:cNvSpPr>
          <p:nvPr/>
        </p:nvSpPr>
        <p:spPr bwMode="auto">
          <a:xfrm>
            <a:off x="1501775" y="2541588"/>
            <a:ext cx="331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88" name="Line 51"/>
          <p:cNvSpPr>
            <a:spLocks noChangeShapeType="1"/>
          </p:cNvSpPr>
          <p:nvPr/>
        </p:nvSpPr>
        <p:spPr bwMode="auto">
          <a:xfrm>
            <a:off x="1493838" y="2532063"/>
            <a:ext cx="339725" cy="909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9" name="Line 49"/>
          <p:cNvSpPr>
            <a:spLocks noChangeShapeType="1"/>
          </p:cNvSpPr>
          <p:nvPr/>
        </p:nvSpPr>
        <p:spPr bwMode="auto">
          <a:xfrm>
            <a:off x="2730500" y="2541588"/>
            <a:ext cx="341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90" name="Line 52"/>
          <p:cNvSpPr>
            <a:spLocks noChangeShapeType="1"/>
          </p:cNvSpPr>
          <p:nvPr/>
        </p:nvSpPr>
        <p:spPr bwMode="auto">
          <a:xfrm>
            <a:off x="2743200" y="2532063"/>
            <a:ext cx="312738" cy="909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1" name="Line 53"/>
          <p:cNvSpPr>
            <a:spLocks noChangeShapeType="1"/>
          </p:cNvSpPr>
          <p:nvPr/>
        </p:nvSpPr>
        <p:spPr bwMode="auto">
          <a:xfrm flipV="1">
            <a:off x="2747963" y="1684338"/>
            <a:ext cx="330200" cy="871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2" name="Line 47"/>
          <p:cNvSpPr>
            <a:spLocks noChangeShapeType="1"/>
          </p:cNvSpPr>
          <p:nvPr/>
        </p:nvSpPr>
        <p:spPr bwMode="auto">
          <a:xfrm>
            <a:off x="3989388" y="1698625"/>
            <a:ext cx="307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93" name="Line 50"/>
          <p:cNvSpPr>
            <a:spLocks noChangeShapeType="1"/>
          </p:cNvSpPr>
          <p:nvPr/>
        </p:nvSpPr>
        <p:spPr bwMode="auto">
          <a:xfrm>
            <a:off x="4017963" y="1712913"/>
            <a:ext cx="287337" cy="82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4" name="Line 54"/>
          <p:cNvSpPr>
            <a:spLocks noChangeShapeType="1"/>
          </p:cNvSpPr>
          <p:nvPr/>
        </p:nvSpPr>
        <p:spPr bwMode="auto">
          <a:xfrm>
            <a:off x="4005263" y="1736725"/>
            <a:ext cx="304800" cy="1728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5" name="Text Box 56"/>
          <p:cNvSpPr txBox="1">
            <a:spLocks noChangeArrowheads="1"/>
          </p:cNvSpPr>
          <p:nvPr/>
        </p:nvSpPr>
        <p:spPr bwMode="auto">
          <a:xfrm>
            <a:off x="7708900" y="1460500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BBABBA</a:t>
            </a:r>
          </a:p>
        </p:txBody>
      </p:sp>
      <p:sp>
        <p:nvSpPr>
          <p:cNvPr id="40996" name="Text Box 57"/>
          <p:cNvSpPr txBox="1">
            <a:spLocks noChangeArrowheads="1"/>
          </p:cNvSpPr>
          <p:nvPr/>
        </p:nvSpPr>
        <p:spPr bwMode="auto">
          <a:xfrm>
            <a:off x="7708900" y="2327275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BBABBB</a:t>
            </a:r>
          </a:p>
        </p:txBody>
      </p:sp>
      <p:sp>
        <p:nvSpPr>
          <p:cNvPr id="40997" name="Text Box 58"/>
          <p:cNvSpPr txBox="1">
            <a:spLocks noChangeArrowheads="1"/>
          </p:cNvSpPr>
          <p:nvPr/>
        </p:nvSpPr>
        <p:spPr bwMode="auto">
          <a:xfrm>
            <a:off x="7708900" y="3252788"/>
            <a:ext cx="142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BBABBC</a:t>
            </a:r>
          </a:p>
        </p:txBody>
      </p:sp>
      <p:sp>
        <p:nvSpPr>
          <p:cNvPr id="40998" name="Text Box 60"/>
          <p:cNvSpPr txBox="1">
            <a:spLocks noChangeArrowheads="1"/>
          </p:cNvSpPr>
          <p:nvPr/>
        </p:nvSpPr>
        <p:spPr bwMode="auto">
          <a:xfrm>
            <a:off x="693738" y="4032250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t</a:t>
            </a:r>
            <a:r>
              <a:rPr lang="en-US" baseline="-25000"/>
              <a:t>0</a:t>
            </a:r>
            <a:r>
              <a:rPr lang="en-US"/>
              <a:t>=3</a:t>
            </a:r>
          </a:p>
        </p:txBody>
      </p:sp>
      <p:sp>
        <p:nvSpPr>
          <p:cNvPr id="40999" name="Text Box 61"/>
          <p:cNvSpPr txBox="1">
            <a:spLocks noChangeArrowheads="1"/>
          </p:cNvSpPr>
          <p:nvPr/>
        </p:nvSpPr>
        <p:spPr bwMode="auto">
          <a:xfrm>
            <a:off x="6775450" y="403225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t</a:t>
            </a:r>
            <a:r>
              <a:rPr lang="en-US" i="1" baseline="-25000"/>
              <a:t>curr</a:t>
            </a:r>
            <a:r>
              <a:rPr lang="en-US"/>
              <a:t>=8</a:t>
            </a:r>
          </a:p>
        </p:txBody>
      </p:sp>
      <p:grpSp>
        <p:nvGrpSpPr>
          <p:cNvPr id="41000" name="Group 62"/>
          <p:cNvGrpSpPr>
            <a:grpSpLocks/>
          </p:cNvGrpSpPr>
          <p:nvPr/>
        </p:nvGrpSpPr>
        <p:grpSpPr bwMode="auto">
          <a:xfrm>
            <a:off x="5538788" y="1509713"/>
            <a:ext cx="885825" cy="457200"/>
            <a:chOff x="711" y="862"/>
            <a:chExt cx="558" cy="288"/>
          </a:xfrm>
        </p:grpSpPr>
        <p:sp>
          <p:nvSpPr>
            <p:cNvPr id="41027" name="Rectangle 63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28" name="Text Box 64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7</a:t>
              </a:r>
              <a:r>
                <a:rPr lang="en-US"/>
                <a:t>(A)</a:t>
              </a:r>
            </a:p>
          </p:txBody>
        </p:sp>
      </p:grpSp>
      <p:grpSp>
        <p:nvGrpSpPr>
          <p:cNvPr id="41001" name="Group 65"/>
          <p:cNvGrpSpPr>
            <a:grpSpLocks/>
          </p:cNvGrpSpPr>
          <p:nvPr/>
        </p:nvGrpSpPr>
        <p:grpSpPr bwMode="auto">
          <a:xfrm>
            <a:off x="5538788" y="2347913"/>
            <a:ext cx="885825" cy="457200"/>
            <a:chOff x="711" y="862"/>
            <a:chExt cx="558" cy="288"/>
          </a:xfrm>
        </p:grpSpPr>
        <p:sp>
          <p:nvSpPr>
            <p:cNvPr id="41025" name="Rectangle 66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26" name="Text Box 67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7</a:t>
              </a:r>
              <a:r>
                <a:rPr lang="en-US"/>
                <a:t>(B)</a:t>
              </a:r>
            </a:p>
          </p:txBody>
        </p:sp>
      </p:grpSp>
      <p:grpSp>
        <p:nvGrpSpPr>
          <p:cNvPr id="41002" name="Group 68"/>
          <p:cNvGrpSpPr>
            <a:grpSpLocks/>
          </p:cNvGrpSpPr>
          <p:nvPr/>
        </p:nvGrpSpPr>
        <p:grpSpPr bwMode="auto">
          <a:xfrm>
            <a:off x="5538788" y="3257550"/>
            <a:ext cx="885825" cy="457200"/>
            <a:chOff x="711" y="862"/>
            <a:chExt cx="558" cy="288"/>
          </a:xfrm>
        </p:grpSpPr>
        <p:sp>
          <p:nvSpPr>
            <p:cNvPr id="41023" name="Rectangle 69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24" name="Text Box 70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7</a:t>
              </a:r>
              <a:r>
                <a:rPr lang="en-US"/>
                <a:t>(C)</a:t>
              </a:r>
            </a:p>
          </p:txBody>
        </p:sp>
      </p:grpSp>
      <p:grpSp>
        <p:nvGrpSpPr>
          <p:cNvPr id="41003" name="Group 71"/>
          <p:cNvGrpSpPr>
            <a:grpSpLocks/>
          </p:cNvGrpSpPr>
          <p:nvPr/>
        </p:nvGrpSpPr>
        <p:grpSpPr bwMode="auto">
          <a:xfrm>
            <a:off x="6743700" y="1509713"/>
            <a:ext cx="885825" cy="457200"/>
            <a:chOff x="711" y="862"/>
            <a:chExt cx="558" cy="288"/>
          </a:xfrm>
        </p:grpSpPr>
        <p:sp>
          <p:nvSpPr>
            <p:cNvPr id="41021" name="Rectangle 72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22" name="Text Box 73"/>
            <p:cNvSpPr txBox="1">
              <a:spLocks noChangeArrowheads="1"/>
            </p:cNvSpPr>
            <p:nvPr/>
          </p:nvSpPr>
          <p:spPr bwMode="auto">
            <a:xfrm>
              <a:off x="725" y="86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8</a:t>
              </a:r>
              <a:r>
                <a:rPr lang="en-US"/>
                <a:t>(A)</a:t>
              </a:r>
            </a:p>
          </p:txBody>
        </p:sp>
      </p:grpSp>
      <p:grpSp>
        <p:nvGrpSpPr>
          <p:cNvPr id="41004" name="Group 74"/>
          <p:cNvGrpSpPr>
            <a:grpSpLocks/>
          </p:cNvGrpSpPr>
          <p:nvPr/>
        </p:nvGrpSpPr>
        <p:grpSpPr bwMode="auto">
          <a:xfrm>
            <a:off x="6743700" y="2347913"/>
            <a:ext cx="885825" cy="457200"/>
            <a:chOff x="711" y="862"/>
            <a:chExt cx="558" cy="288"/>
          </a:xfrm>
        </p:grpSpPr>
        <p:sp>
          <p:nvSpPr>
            <p:cNvPr id="41019" name="Rectangle 75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20" name="Text Box 76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8</a:t>
              </a:r>
              <a:r>
                <a:rPr lang="en-US"/>
                <a:t>(B)</a:t>
              </a:r>
            </a:p>
          </p:txBody>
        </p:sp>
      </p:grpSp>
      <p:grpSp>
        <p:nvGrpSpPr>
          <p:cNvPr id="41005" name="Group 77"/>
          <p:cNvGrpSpPr>
            <a:grpSpLocks/>
          </p:cNvGrpSpPr>
          <p:nvPr/>
        </p:nvGrpSpPr>
        <p:grpSpPr bwMode="auto">
          <a:xfrm>
            <a:off x="6743700" y="3257550"/>
            <a:ext cx="885825" cy="457200"/>
            <a:chOff x="711" y="862"/>
            <a:chExt cx="558" cy="288"/>
          </a:xfrm>
        </p:grpSpPr>
        <p:sp>
          <p:nvSpPr>
            <p:cNvPr id="41017" name="Rectangle 78"/>
            <p:cNvSpPr>
              <a:spLocks noChangeArrowheads="1"/>
            </p:cNvSpPr>
            <p:nvPr/>
          </p:nvSpPr>
          <p:spPr bwMode="auto">
            <a:xfrm>
              <a:off x="711" y="873"/>
              <a:ext cx="558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725" y="862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sym typeface="Symbol" charset="0"/>
                </a:rPr>
                <a:t></a:t>
              </a:r>
              <a:r>
                <a:rPr lang="en-US" baseline="-25000"/>
                <a:t>8</a:t>
              </a:r>
              <a:r>
                <a:rPr lang="en-US"/>
                <a:t>(C)</a:t>
              </a:r>
            </a:p>
          </p:txBody>
        </p:sp>
      </p:grpSp>
      <p:sp>
        <p:nvSpPr>
          <p:cNvPr id="41006" name="Text Box 80"/>
          <p:cNvSpPr txBox="1">
            <a:spLocks noChangeArrowheads="1"/>
          </p:cNvSpPr>
          <p:nvPr/>
        </p:nvSpPr>
        <p:spPr bwMode="auto">
          <a:xfrm>
            <a:off x="5727700" y="3756025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=7</a:t>
            </a:r>
          </a:p>
        </p:txBody>
      </p:sp>
      <p:sp>
        <p:nvSpPr>
          <p:cNvPr id="41007" name="Text Box 81"/>
          <p:cNvSpPr txBox="1">
            <a:spLocks noChangeArrowheads="1"/>
          </p:cNvSpPr>
          <p:nvPr/>
        </p:nvSpPr>
        <p:spPr bwMode="auto">
          <a:xfrm>
            <a:off x="6937375" y="3756025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/>
              <a:t>t</a:t>
            </a:r>
            <a:r>
              <a:rPr lang="en-US" sz="2000"/>
              <a:t>=8</a:t>
            </a:r>
          </a:p>
        </p:txBody>
      </p:sp>
      <p:sp>
        <p:nvSpPr>
          <p:cNvPr id="41008" name="Line 83"/>
          <p:cNvSpPr>
            <a:spLocks noChangeShapeType="1"/>
          </p:cNvSpPr>
          <p:nvPr/>
        </p:nvSpPr>
        <p:spPr bwMode="auto">
          <a:xfrm>
            <a:off x="5210175" y="2579688"/>
            <a:ext cx="300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09" name="Line 85"/>
          <p:cNvSpPr>
            <a:spLocks noChangeShapeType="1"/>
          </p:cNvSpPr>
          <p:nvPr/>
        </p:nvSpPr>
        <p:spPr bwMode="auto">
          <a:xfrm>
            <a:off x="5195888" y="3479800"/>
            <a:ext cx="300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10" name="Line 86"/>
          <p:cNvSpPr>
            <a:spLocks noChangeShapeType="1"/>
          </p:cNvSpPr>
          <p:nvPr/>
        </p:nvSpPr>
        <p:spPr bwMode="auto">
          <a:xfrm flipV="1">
            <a:off x="5200650" y="1722438"/>
            <a:ext cx="303213" cy="857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11" name="Line 82"/>
          <p:cNvSpPr>
            <a:spLocks noChangeShapeType="1"/>
          </p:cNvSpPr>
          <p:nvPr/>
        </p:nvSpPr>
        <p:spPr bwMode="auto">
          <a:xfrm flipV="1">
            <a:off x="6442075" y="1736725"/>
            <a:ext cx="293688" cy="82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12" name="Line 84"/>
          <p:cNvSpPr>
            <a:spLocks noChangeShapeType="1"/>
          </p:cNvSpPr>
          <p:nvPr/>
        </p:nvSpPr>
        <p:spPr bwMode="auto">
          <a:xfrm>
            <a:off x="6427788" y="2608263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13" name="Line 87"/>
          <p:cNvSpPr>
            <a:spLocks noChangeShapeType="1"/>
          </p:cNvSpPr>
          <p:nvPr/>
        </p:nvSpPr>
        <p:spPr bwMode="auto">
          <a:xfrm>
            <a:off x="6415088" y="2603500"/>
            <a:ext cx="333375" cy="900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14" name="Text Box 94"/>
          <p:cNvSpPr txBox="1">
            <a:spLocks noChangeArrowheads="1"/>
          </p:cNvSpPr>
          <p:nvPr/>
        </p:nvSpPr>
        <p:spPr bwMode="auto">
          <a:xfrm>
            <a:off x="7251700" y="917575"/>
            <a:ext cx="186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best sequence</a:t>
            </a:r>
          </a:p>
        </p:txBody>
      </p:sp>
      <p:sp>
        <p:nvSpPr>
          <p:cNvPr id="41015" name="AutoShape 95"/>
          <p:cNvSpPr>
            <a:spLocks/>
          </p:cNvSpPr>
          <p:nvPr/>
        </p:nvSpPr>
        <p:spPr bwMode="auto">
          <a:xfrm rot="5400000">
            <a:off x="5214937" y="-1000124"/>
            <a:ext cx="200025" cy="4743450"/>
          </a:xfrm>
          <a:prstGeom prst="leftBrace">
            <a:avLst>
              <a:gd name="adj1" fmla="val 1194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6" name="Text Box 96"/>
          <p:cNvSpPr txBox="1">
            <a:spLocks noChangeArrowheads="1"/>
          </p:cNvSpPr>
          <p:nvPr/>
        </p:nvSpPr>
        <p:spPr bwMode="auto">
          <a:xfrm>
            <a:off x="4608513" y="8890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Interval=4</a:t>
            </a:r>
          </a:p>
        </p:txBody>
      </p:sp>
    </p:spTree>
    <p:extLst>
      <p:ext uri="{BB962C8B-B14F-4D97-AF65-F5344CB8AC3E}">
        <p14:creationId xmlns:p14="http://schemas.microsoft.com/office/powerpoint/2010/main" val="37588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/>
          <a:lstStyle/>
          <a:p>
            <a:r>
              <a:rPr lang="en-US" dirty="0" smtClean="0"/>
              <a:t>Problems with Viterbi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572000"/>
          </a:xfrm>
        </p:spPr>
        <p:txBody>
          <a:bodyPr/>
          <a:lstStyle/>
          <a:p>
            <a:r>
              <a:rPr lang="en-US" sz="2800" dirty="0" smtClean="0"/>
              <a:t>It’s hard to integrate sophisticated knowledge sources</a:t>
            </a:r>
          </a:p>
          <a:p>
            <a:pPr lvl="1"/>
            <a:r>
              <a:rPr lang="en-US" sz="2800" dirty="0" smtClean="0"/>
              <a:t>Trigram grammars</a:t>
            </a:r>
          </a:p>
          <a:p>
            <a:pPr lvl="1"/>
            <a:r>
              <a:rPr lang="en-US" sz="2800" dirty="0" smtClean="0"/>
              <a:t>Parser-based LM</a:t>
            </a:r>
          </a:p>
          <a:p>
            <a:pPr lvl="2"/>
            <a:r>
              <a:rPr lang="en-US" sz="2400" dirty="0" smtClean="0"/>
              <a:t>long-distance dependencies that violate dynamic programming assumptions</a:t>
            </a:r>
          </a:p>
          <a:p>
            <a:pPr lvl="1"/>
            <a:r>
              <a:rPr lang="en-US" sz="2800" dirty="0" smtClean="0"/>
              <a:t>Knowledge that isn’t left-to-right </a:t>
            </a:r>
          </a:p>
          <a:p>
            <a:pPr lvl="2"/>
            <a:r>
              <a:rPr lang="en-US" sz="2400" dirty="0" smtClean="0"/>
              <a:t>Following words can help predict preceding words</a:t>
            </a:r>
          </a:p>
          <a:p>
            <a:r>
              <a:rPr lang="en-US" sz="2800" dirty="0" smtClean="0"/>
              <a:t>Solutions</a:t>
            </a:r>
          </a:p>
          <a:p>
            <a:pPr lvl="1"/>
            <a:r>
              <a:rPr lang="en-US" sz="2800" dirty="0" smtClean="0"/>
              <a:t>Return multiple hypotheses and use smart knowledge to rescore them</a:t>
            </a:r>
          </a:p>
          <a:p>
            <a:pPr lvl="1"/>
            <a:r>
              <a:rPr lang="en-US" sz="2800" dirty="0" smtClean="0"/>
              <a:t>Use a different search algorithm, A* Decoding (=Stack decoding)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44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Multipass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2" name="Picture 4" descr="fig 10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Ways to represent multiple hypotheses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N-best list</a:t>
            </a:r>
          </a:p>
          <a:p>
            <a:pPr lvl="1"/>
            <a:r>
              <a:rPr lang="en-US" smtClean="0"/>
              <a:t>Instead of single best sentence (word string), return ordered list of N sentence hypotheses</a:t>
            </a:r>
          </a:p>
          <a:p>
            <a:r>
              <a:rPr lang="en-US" smtClean="0"/>
              <a:t>Word lattice</a:t>
            </a:r>
          </a:p>
          <a:p>
            <a:pPr lvl="1"/>
            <a:r>
              <a:rPr lang="en-US" smtClean="0"/>
              <a:t>Compact representation of word hypotheses and their times and scores</a:t>
            </a:r>
          </a:p>
          <a:p>
            <a:r>
              <a:rPr lang="en-US" smtClean="0"/>
              <a:t>Word graph</a:t>
            </a:r>
          </a:p>
          <a:p>
            <a:pPr lvl="1"/>
            <a:r>
              <a:rPr lang="en-US" smtClean="0"/>
              <a:t>FSA representation of lattice in which times are represented by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 with Viterbi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The forward probability of observation given word string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Viterbi algorithm makes the “Viterbi Approximation”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Approximates P(O|W)</a:t>
            </a:r>
            <a:endParaRPr lang="en-US" sz="2800" dirty="0"/>
          </a:p>
          <a:p>
            <a:pPr lvl="1"/>
            <a:r>
              <a:rPr lang="en-US" sz="2800" dirty="0" smtClean="0"/>
              <a:t>with P(</a:t>
            </a:r>
            <a:r>
              <a:rPr lang="en-US" sz="2800" dirty="0" err="1" smtClean="0"/>
              <a:t>O|best</a:t>
            </a:r>
            <a:r>
              <a:rPr lang="en-US" sz="2800" dirty="0" smtClean="0"/>
              <a:t> state sequence)</a:t>
            </a:r>
            <a:endParaRPr lang="en-US" sz="2800" dirty="0"/>
          </a:p>
        </p:txBody>
      </p:sp>
      <p:pic>
        <p:nvPicPr>
          <p:cNvPr id="45060" name="Picture 4" descr="forw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343400" cy="11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 descr="viter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14800"/>
            <a:ext cx="414629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2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best-path-not-best-words problem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Viterbi returns best path (state sequence) not best word sequence</a:t>
            </a:r>
          </a:p>
          <a:p>
            <a:pPr lvl="1"/>
            <a:r>
              <a:rPr lang="en-US" smtClean="0"/>
              <a:t>Best path can be very different than best word string if words have many possible pronunciations</a:t>
            </a:r>
          </a:p>
          <a:p>
            <a:r>
              <a:rPr lang="en-US" smtClean="0"/>
              <a:t>Two solutions</a:t>
            </a:r>
          </a:p>
          <a:p>
            <a:pPr lvl="1"/>
            <a:r>
              <a:rPr lang="en-US" smtClean="0"/>
              <a:t>Modify Viterbi to sum over different paths that share the same word string.</a:t>
            </a:r>
          </a:p>
          <a:p>
            <a:pPr lvl="2"/>
            <a:r>
              <a:rPr lang="en-US" smtClean="0"/>
              <a:t>Do this as part of N-best computation</a:t>
            </a:r>
          </a:p>
          <a:p>
            <a:pPr lvl="3"/>
            <a:r>
              <a:rPr lang="en-US" smtClean="0"/>
              <a:t>Compute N-best word strings, not N-best phone paths</a:t>
            </a:r>
          </a:p>
          <a:p>
            <a:pPr lvl="1"/>
            <a:r>
              <a:rPr lang="en-US" smtClean="0"/>
              <a:t>Use a different decoding algorithm (A*) that computes true Forward probability.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N-best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7" name="Picture 4" descr="fig 10.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0"/>
            <a:ext cx="9144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4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N-best lists</a:t>
            </a:r>
            <a:endParaRPr lang="en-US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Again, we don’t want the N-best paths</a:t>
            </a:r>
          </a:p>
          <a:p>
            <a:r>
              <a:rPr lang="en-US" sz="2800" dirty="0" smtClean="0"/>
              <a:t>That would be trivial</a:t>
            </a:r>
          </a:p>
          <a:p>
            <a:pPr lvl="1"/>
            <a:r>
              <a:rPr lang="en-US" sz="2800" dirty="0" smtClean="0"/>
              <a:t>Store N values in each state cell in Viterbi trellis instead of 1 value</a:t>
            </a:r>
          </a:p>
          <a:p>
            <a:r>
              <a:rPr lang="en-US" sz="2800" dirty="0" smtClean="0"/>
              <a:t>But:</a:t>
            </a:r>
          </a:p>
          <a:p>
            <a:pPr lvl="1"/>
            <a:r>
              <a:rPr lang="en-US" sz="2800" dirty="0" smtClean="0"/>
              <a:t>Most of the N-best paths will have the same word string</a:t>
            </a:r>
          </a:p>
          <a:p>
            <a:pPr lvl="2"/>
            <a:r>
              <a:rPr lang="en-US" sz="2400" dirty="0" smtClean="0"/>
              <a:t>Useless!!!</a:t>
            </a:r>
          </a:p>
          <a:p>
            <a:pPr lvl="1"/>
            <a:r>
              <a:rPr lang="en-US" sz="2800" dirty="0" smtClean="0"/>
              <a:t>It turns out that a factor of N is too much to pay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453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N-best lists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worst case, an admissible algorithm for finding the N most likely hypotheses is exponential in the length of the utterance.</a:t>
            </a:r>
          </a:p>
          <a:p>
            <a:pPr lvl="1"/>
            <a:r>
              <a:rPr lang="en-US" dirty="0" smtClean="0"/>
              <a:t>S. Young. 1984. </a:t>
            </a:r>
            <a:r>
              <a:rPr lang="ja-JP" altLang="en-US" dirty="0" smtClean="0"/>
              <a:t>“</a:t>
            </a:r>
            <a:r>
              <a:rPr lang="en-US" dirty="0" smtClean="0"/>
              <a:t>Generating Multiple Solutions from Connected Word DP Recognition Algorithms</a:t>
            </a:r>
            <a:r>
              <a:rPr lang="ja-JP" altLang="en-US" dirty="0" smtClean="0"/>
              <a:t>”</a:t>
            </a:r>
            <a:r>
              <a:rPr lang="en-US" dirty="0" smtClean="0"/>
              <a:t>. Proc. of the Institute of Acoustics, 6:4, 351-354.</a:t>
            </a:r>
          </a:p>
          <a:p>
            <a:r>
              <a:rPr lang="en-US" dirty="0" smtClean="0"/>
              <a:t>For example, if AM and LM score were nearly identical for all word sequences, we must consider all permutations of word sequences for whole sentence (all with the same scores).</a:t>
            </a:r>
          </a:p>
          <a:p>
            <a:r>
              <a:rPr lang="en-US" dirty="0" smtClean="0"/>
              <a:t> But of course if this is true, can’t do ASR at all!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out with Observable Markov Models</a:t>
            </a:r>
            <a:endParaRPr 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train?</a:t>
            </a:r>
          </a:p>
          <a:p>
            <a:r>
              <a:rPr lang="en-US" dirty="0" smtClean="0"/>
              <a:t>Run the model on observation sequence O.</a:t>
            </a:r>
          </a:p>
          <a:p>
            <a:r>
              <a:rPr lang="en-US" dirty="0" smtClean="0"/>
              <a:t>Since it’s not hidden, we know which states we went through, hence which transitions and observations were  used.</a:t>
            </a:r>
          </a:p>
          <a:p>
            <a:r>
              <a:rPr lang="en-US" dirty="0" smtClean="0"/>
              <a:t>Given that information, training:</a:t>
            </a:r>
          </a:p>
          <a:p>
            <a:pPr lvl="1"/>
            <a:r>
              <a:rPr lang="en-US" dirty="0" smtClean="0"/>
              <a:t>B = {</a:t>
            </a:r>
            <a:r>
              <a:rPr lang="en-US" dirty="0" err="1" smtClean="0"/>
              <a:t>b</a:t>
            </a:r>
            <a:r>
              <a:rPr lang="en-US" sz="3200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o</a:t>
            </a:r>
            <a:r>
              <a:rPr lang="en-US" sz="3200" baseline="-25000" dirty="0" err="1" smtClean="0"/>
              <a:t>t</a:t>
            </a:r>
            <a:r>
              <a:rPr lang="en-US" dirty="0" smtClean="0"/>
              <a:t>)}: Since every state can only generate one observation symbol, observation likelihoods B are all 1.0</a:t>
            </a:r>
          </a:p>
          <a:p>
            <a:pPr lvl="1"/>
            <a:r>
              <a:rPr lang="en-US" dirty="0" smtClean="0"/>
              <a:t>A = {</a:t>
            </a:r>
            <a:r>
              <a:rPr lang="en-US" dirty="0" err="1" smtClean="0"/>
              <a:t>a</a:t>
            </a:r>
            <a:r>
              <a:rPr lang="en-US" sz="3200" baseline="-25000" dirty="0" err="1" smtClean="0"/>
              <a:t>ij</a:t>
            </a:r>
            <a:r>
              <a:rPr lang="en-US" dirty="0" smtClean="0"/>
              <a:t>}: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58609"/>
              </p:ext>
            </p:extLst>
          </p:nvPr>
        </p:nvGraphicFramePr>
        <p:xfrm>
          <a:off x="2895599" y="5334000"/>
          <a:ext cx="325652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8" name="Equation" r:id="rId4" imgW="1257300" imgH="469900" progId="Equation.3">
                  <p:embed/>
                </p:oleObj>
              </mc:Choice>
              <mc:Fallback>
                <p:oleObj name="Equation" r:id="rId4" imgW="1257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5334000"/>
                        <a:ext cx="325652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5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N-best lists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Instead, various non-admissible algorithms:</a:t>
            </a:r>
          </a:p>
          <a:p>
            <a:pPr lvl="1"/>
            <a:r>
              <a:rPr lang="en-US" sz="3200" dirty="0" smtClean="0"/>
              <a:t>(Viterbi) Exact N-best</a:t>
            </a:r>
          </a:p>
          <a:p>
            <a:pPr lvl="1"/>
            <a:r>
              <a:rPr lang="en-US" sz="3200" dirty="0" smtClean="0"/>
              <a:t>(Viterbi) Word Dependent N-best</a:t>
            </a:r>
          </a:p>
          <a:p>
            <a:r>
              <a:rPr lang="en-US" sz="3200" dirty="0" smtClean="0"/>
              <a:t>And one admissible</a:t>
            </a:r>
          </a:p>
          <a:p>
            <a:pPr lvl="1"/>
            <a:r>
              <a:rPr lang="en-US" sz="3200" dirty="0" smtClean="0"/>
              <a:t>A* N-best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17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Exact N-best for time-synchronous Viterbi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Due to Schwartz and Chow; also called </a:t>
            </a:r>
            <a:r>
              <a:rPr lang="ja-JP" altLang="en-US" smtClean="0"/>
              <a:t>“</a:t>
            </a:r>
            <a:r>
              <a:rPr lang="en-US" smtClean="0"/>
              <a:t>sentence-dependent N-best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Idea: each state stores multiple paths</a:t>
            </a:r>
          </a:p>
          <a:p>
            <a:r>
              <a:rPr lang="en-US" smtClean="0"/>
              <a:t>Idea: maintain separate records for paths with distinct word histories</a:t>
            </a:r>
          </a:p>
          <a:p>
            <a:pPr lvl="1"/>
            <a:r>
              <a:rPr lang="en-US" smtClean="0"/>
              <a:t>History: whole word sequence up to current time t and word w</a:t>
            </a:r>
          </a:p>
          <a:p>
            <a:pPr lvl="1"/>
            <a:r>
              <a:rPr lang="en-US" smtClean="0"/>
              <a:t>When 2 or more paths come to the same state at the same time, merge paths w/same history and sum their probabilities.</a:t>
            </a:r>
          </a:p>
          <a:p>
            <a:pPr lvl="2"/>
            <a:r>
              <a:rPr lang="en-US" smtClean="0"/>
              <a:t>i.e. compute the forward probability within words</a:t>
            </a:r>
          </a:p>
          <a:p>
            <a:pPr lvl="1"/>
            <a:r>
              <a:rPr lang="en-US" smtClean="0"/>
              <a:t>Otherwise, retain only N-best paths for each state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Exact N-best for time-synchronous Viterbi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Efficiency:</a:t>
            </a:r>
          </a:p>
          <a:p>
            <a:pPr lvl="1"/>
            <a:r>
              <a:rPr lang="en-US" smtClean="0"/>
              <a:t>Typical HMM state has 2 or 3 predecessor states within word HMM</a:t>
            </a:r>
          </a:p>
          <a:p>
            <a:pPr lvl="1"/>
            <a:r>
              <a:rPr lang="en-US" smtClean="0"/>
              <a:t>So for each time frame and state, need to compare/merge 2 or 3 sets of N paths into N new paths.</a:t>
            </a:r>
          </a:p>
          <a:p>
            <a:pPr lvl="1"/>
            <a:r>
              <a:rPr lang="en-US" smtClean="0"/>
              <a:t>At end of search, N paths in final state of trellis give N-best word sequences</a:t>
            </a:r>
          </a:p>
          <a:p>
            <a:pPr lvl="1"/>
            <a:r>
              <a:rPr lang="en-US" smtClean="0"/>
              <a:t>Complexity is O(N)</a:t>
            </a:r>
          </a:p>
          <a:p>
            <a:pPr lvl="2"/>
            <a:r>
              <a:rPr lang="en-US" smtClean="0"/>
              <a:t>Still too slow for practical systems</a:t>
            </a:r>
          </a:p>
          <a:p>
            <a:pPr lvl="3"/>
            <a:r>
              <a:rPr lang="en-US" smtClean="0"/>
              <a:t>N is 100 to 1000</a:t>
            </a:r>
          </a:p>
          <a:p>
            <a:pPr lvl="2"/>
            <a:r>
              <a:rPr lang="en-US" smtClean="0"/>
              <a:t>More efficient versions: word-dependent N-best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Word-dependent (</a:t>
            </a:r>
            <a:r>
              <a:rPr lang="ja-JP" altLang="en-US" smtClean="0"/>
              <a:t>‘</a:t>
            </a:r>
            <a:r>
              <a:rPr lang="en-US" smtClean="0"/>
              <a:t>bigram</a:t>
            </a:r>
            <a:r>
              <a:rPr lang="ja-JP" altLang="en-US" smtClean="0"/>
              <a:t>’</a:t>
            </a:r>
            <a:r>
              <a:rPr lang="en-US" smtClean="0"/>
              <a:t>) N-best</a:t>
            </a:r>
            <a:endParaRPr lang="en-US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Intuition:</a:t>
            </a:r>
          </a:p>
          <a:p>
            <a:pPr lvl="1"/>
            <a:r>
              <a:rPr lang="en-US" smtClean="0"/>
              <a:t>Instead of each state merging all paths from start of sentence</a:t>
            </a:r>
          </a:p>
          <a:p>
            <a:pPr lvl="1"/>
            <a:r>
              <a:rPr lang="en-US" smtClean="0"/>
              <a:t>We merge all paths that share the same previous word</a:t>
            </a:r>
          </a:p>
          <a:p>
            <a:r>
              <a:rPr lang="en-US" smtClean="0"/>
              <a:t>Details:</a:t>
            </a:r>
          </a:p>
          <a:p>
            <a:pPr lvl="1"/>
            <a:r>
              <a:rPr lang="en-US" smtClean="0"/>
              <a:t>This will require us to do a more complex traceback at the end of sentence to generate the N-best 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4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Word-dependent (</a:t>
            </a:r>
            <a:r>
              <a:rPr lang="ja-JP" altLang="en-US" smtClean="0"/>
              <a:t>‘</a:t>
            </a:r>
            <a:r>
              <a:rPr lang="en-US" smtClean="0"/>
              <a:t>bigram</a:t>
            </a:r>
            <a:r>
              <a:rPr lang="ja-JP" altLang="en-US" smtClean="0"/>
              <a:t>’</a:t>
            </a:r>
            <a:r>
              <a:rPr lang="en-US" smtClean="0"/>
              <a:t>) N-best</a:t>
            </a:r>
            <a:endParaRPr lang="en-US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each state preserve total probability for each of k &lt;&lt; N previous words</a:t>
            </a:r>
          </a:p>
          <a:p>
            <a:pPr lvl="1"/>
            <a:r>
              <a:rPr lang="en-US" smtClean="0"/>
              <a:t>K is 3 to 6; N is 100 to 1000</a:t>
            </a:r>
          </a:p>
          <a:p>
            <a:r>
              <a:rPr lang="en-US" smtClean="0"/>
              <a:t>At end of each word, record score for each previous word hypothesis and name of previous word</a:t>
            </a:r>
          </a:p>
          <a:p>
            <a:pPr lvl="1"/>
            <a:r>
              <a:rPr lang="en-US" smtClean="0"/>
              <a:t>So each word ending we store </a:t>
            </a:r>
            <a:r>
              <a:rPr lang="ja-JP" altLang="en-US" smtClean="0"/>
              <a:t>“</a:t>
            </a:r>
            <a:r>
              <a:rPr lang="en-US" smtClean="0"/>
              <a:t>alternatives</a:t>
            </a:r>
            <a:r>
              <a:rPr lang="ja-JP" altLang="en-US" smtClean="0"/>
              <a:t>”</a:t>
            </a:r>
            <a:endParaRPr lang="en-US" smtClean="0"/>
          </a:p>
          <a:p>
            <a:r>
              <a:rPr lang="en-US" smtClean="0"/>
              <a:t>But, like normal Viterbi, pass on just the best hypothesis</a:t>
            </a:r>
          </a:p>
          <a:p>
            <a:r>
              <a:rPr lang="en-US" smtClean="0"/>
              <a:t>At end of sentence, do a traceback</a:t>
            </a:r>
          </a:p>
          <a:p>
            <a:pPr lvl="1"/>
            <a:r>
              <a:rPr lang="en-US" smtClean="0"/>
              <a:t>Follow backpointers to get 1-best</a:t>
            </a:r>
          </a:p>
          <a:p>
            <a:pPr lvl="1"/>
            <a:r>
              <a:rPr lang="en-US" smtClean="0"/>
              <a:t>But as we follow pointers, put on a queue the alternate words ending at same point</a:t>
            </a:r>
          </a:p>
          <a:p>
            <a:pPr lvl="1"/>
            <a:r>
              <a:rPr lang="en-US" smtClean="0"/>
              <a:t>On next iteration, pop next best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4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Lattice</a:t>
            </a:r>
            <a:endParaRPr lang="en-US"/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Each arc annotated with AM and LM logprobs</a:t>
            </a:r>
            <a:endParaRPr lang="en-US"/>
          </a:p>
        </p:txBody>
      </p:sp>
      <p:pic>
        <p:nvPicPr>
          <p:cNvPr id="55299" name="Picture 4" descr="lat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4295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Graph</a:t>
            </a:r>
            <a:endParaRPr lang="en-US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Timing information removed</a:t>
            </a:r>
          </a:p>
          <a:p>
            <a:r>
              <a:rPr lang="en-US" smtClean="0"/>
              <a:t>Overlapping copies of words merged</a:t>
            </a:r>
          </a:p>
          <a:p>
            <a:r>
              <a:rPr lang="en-US" smtClean="0"/>
              <a:t>AM information removed</a:t>
            </a:r>
          </a:p>
          <a:p>
            <a:r>
              <a:rPr lang="en-US" smtClean="0"/>
              <a:t>Result is a WFST </a:t>
            </a:r>
          </a:p>
          <a:p>
            <a:r>
              <a:rPr lang="en-US" smtClean="0"/>
              <a:t>Natural extension to N-gram language model</a:t>
            </a:r>
            <a:endParaRPr lang="en-US"/>
          </a:p>
        </p:txBody>
      </p:sp>
      <p:pic>
        <p:nvPicPr>
          <p:cNvPr id="56323" name="Picture 4" descr="word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3947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0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word lattice to word graph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lattice can have range of possible end frames for word</a:t>
            </a:r>
          </a:p>
          <a:p>
            <a:r>
              <a:rPr lang="en-US" dirty="0" smtClean="0"/>
              <a:t>Create an edge from (</a:t>
            </a:r>
            <a:r>
              <a:rPr lang="en-US" dirty="0" err="1" smtClean="0"/>
              <a:t>w</a:t>
            </a:r>
            <a:r>
              <a:rPr lang="en-US" sz="3200" baseline="-25000" dirty="0" err="1" smtClean="0"/>
              <a:t>i</a:t>
            </a:r>
            <a:r>
              <a:rPr lang="en-US" dirty="0" err="1" smtClean="0"/>
              <a:t>,t</a:t>
            </a:r>
            <a:r>
              <a:rPr lang="en-US" sz="3200" baseline="-25000" dirty="0" err="1" smtClean="0"/>
              <a:t>i</a:t>
            </a:r>
            <a:r>
              <a:rPr lang="en-US" dirty="0" smtClean="0"/>
              <a:t>) to (</a:t>
            </a:r>
            <a:r>
              <a:rPr lang="en-US" dirty="0" err="1" smtClean="0"/>
              <a:t>w</a:t>
            </a:r>
            <a:r>
              <a:rPr lang="en-US" sz="3200" baseline="-25000" dirty="0" err="1" smtClean="0"/>
              <a:t>j</a:t>
            </a:r>
            <a:r>
              <a:rPr lang="en-US" dirty="0" err="1" smtClean="0"/>
              <a:t>,t</a:t>
            </a:r>
            <a:r>
              <a:rPr lang="en-US" sz="3200" baseline="-25000" dirty="0" err="1" smtClean="0"/>
              <a:t>j</a:t>
            </a:r>
            <a:r>
              <a:rPr lang="en-US" dirty="0" smtClean="0"/>
              <a:t>) if t</a:t>
            </a:r>
            <a:r>
              <a:rPr lang="en-US" sz="3200" baseline="-25000" dirty="0" smtClean="0"/>
              <a:t>j-1</a:t>
            </a:r>
            <a:r>
              <a:rPr lang="en-US" dirty="0" smtClean="0"/>
              <a:t> is one of the end-times of </a:t>
            </a:r>
            <a:r>
              <a:rPr lang="en-US" dirty="0" err="1" smtClean="0"/>
              <a:t>w</a:t>
            </a:r>
            <a:r>
              <a:rPr lang="en-US" sz="3200" baseline="-25000" dirty="0" err="1" smtClean="0"/>
              <a:t>i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6521450"/>
            <a:ext cx="224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Slide from Bryan </a:t>
            </a:r>
            <a:r>
              <a:rPr lang="en-US" dirty="0" err="1" smtClean="0"/>
              <a:t>Pellom</a:t>
            </a:r>
            <a:endParaRPr lang="en-US" dirty="0"/>
          </a:p>
        </p:txBody>
      </p:sp>
      <p:pic>
        <p:nvPicPr>
          <p:cNvPr id="57349" name="Picture 5" descr="word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42190"/>
            <a:ext cx="5594350" cy="350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15961"/>
          </a:xfrm>
        </p:spPr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r>
              <a:rPr lang="en-US" dirty="0" smtClean="0"/>
              <a:t>Some researchers are careful to distinguish between word graphs and word lattices</a:t>
            </a:r>
          </a:p>
          <a:p>
            <a:r>
              <a:rPr lang="en-US" dirty="0" smtClean="0"/>
              <a:t>But we’ll follow convention in using </a:t>
            </a:r>
            <a:r>
              <a:rPr lang="ja-JP" altLang="en-US" dirty="0" smtClean="0"/>
              <a:t>“</a:t>
            </a:r>
            <a:r>
              <a:rPr lang="en-US" dirty="0" smtClean="0"/>
              <a:t>lattice</a:t>
            </a:r>
            <a:r>
              <a:rPr lang="ja-JP" altLang="en-US" dirty="0" smtClean="0"/>
              <a:t>”</a:t>
            </a:r>
            <a:r>
              <a:rPr lang="en-US" dirty="0" smtClean="0"/>
              <a:t> to mean both word graphs and word lattices.</a:t>
            </a:r>
          </a:p>
          <a:p>
            <a:r>
              <a:rPr lang="en-US" dirty="0" smtClean="0"/>
              <a:t>Two facts about lattices:</a:t>
            </a:r>
          </a:p>
          <a:p>
            <a:pPr lvl="1"/>
            <a:r>
              <a:rPr lang="en-US" dirty="0" smtClean="0"/>
              <a:t>Density: the number of word hypotheses or word arcs per uttered word</a:t>
            </a:r>
          </a:p>
          <a:p>
            <a:pPr lvl="1"/>
            <a:r>
              <a:rPr lang="en-US" dirty="0" smtClean="0"/>
              <a:t>Lattice error rate (also called </a:t>
            </a:r>
            <a:r>
              <a:rPr lang="ja-JP" altLang="en-US" dirty="0" smtClean="0"/>
              <a:t>“</a:t>
            </a:r>
            <a:r>
              <a:rPr lang="en-US" dirty="0" smtClean="0"/>
              <a:t>lower bound error rate</a:t>
            </a:r>
            <a:r>
              <a:rPr lang="ja-JP" altLang="en-US" dirty="0" smtClean="0"/>
              <a:t>”</a:t>
            </a:r>
            <a:r>
              <a:rPr lang="en-US" dirty="0" smtClean="0"/>
              <a:t>): the lowest word error rate for any word sequence in lattice</a:t>
            </a:r>
          </a:p>
          <a:p>
            <a:pPr lvl="2"/>
            <a:r>
              <a:rPr lang="en-US" dirty="0" smtClean="0"/>
              <a:t>Lattice error rate is the </a:t>
            </a:r>
            <a:r>
              <a:rPr lang="ja-JP" altLang="en-US" dirty="0" smtClean="0"/>
              <a:t>“</a:t>
            </a:r>
            <a:r>
              <a:rPr lang="en-US" dirty="0" smtClean="0"/>
              <a:t>oracle</a:t>
            </a:r>
            <a:r>
              <a:rPr lang="ja-JP" altLang="en-US" dirty="0" smtClean="0"/>
              <a:t>”</a:t>
            </a:r>
            <a:r>
              <a:rPr lang="en-US" dirty="0" smtClean="0"/>
              <a:t> error rate, the best possible error rate you could get from rescoring the lattice.</a:t>
            </a:r>
          </a:p>
          <a:p>
            <a:pPr lvl="2"/>
            <a:r>
              <a:rPr lang="en-US" dirty="0" smtClean="0"/>
              <a:t>We can use this as an upper bound</a:t>
            </a:r>
          </a:p>
          <a:p>
            <a:pPr lvl="2"/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Posterior lattices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</a:t>
            </a:r>
            <a:r>
              <a:rPr lang="ja-JP" altLang="en-US" dirty="0" smtClean="0"/>
              <a:t>’</a:t>
            </a:r>
            <a:r>
              <a:rPr lang="en-US" dirty="0" smtClean="0"/>
              <a:t>t actually compute posteriors: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posteriors?</a:t>
            </a:r>
          </a:p>
          <a:p>
            <a:pPr lvl="1"/>
            <a:r>
              <a:rPr lang="en-US" dirty="0" smtClean="0"/>
              <a:t>Without a posterior, we can choose best hypothesis, but we can’t know how good it is!</a:t>
            </a:r>
          </a:p>
          <a:p>
            <a:pPr lvl="1"/>
            <a:r>
              <a:rPr lang="en-US" dirty="0" smtClean="0"/>
              <a:t>In order to compute posterior, need to</a:t>
            </a:r>
          </a:p>
          <a:p>
            <a:pPr lvl="2"/>
            <a:r>
              <a:rPr lang="en-US" dirty="0" smtClean="0"/>
              <a:t>Normalize over all different word hypothesis at a time</a:t>
            </a:r>
          </a:p>
          <a:p>
            <a:pPr lvl="1"/>
            <a:r>
              <a:rPr lang="en-US" dirty="0" smtClean="0"/>
              <a:t>Align all the hypotheses, sum over all paths passing through word</a:t>
            </a:r>
            <a:endParaRPr lang="en-US" dirty="0"/>
          </a:p>
        </p:txBody>
      </p:sp>
      <p:pic>
        <p:nvPicPr>
          <p:cNvPr id="59396" name="Picture 4" descr="posteri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848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3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Intuition to HMMs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For HMM, cannot compute these counts directly from observed sequences</a:t>
            </a:r>
          </a:p>
          <a:p>
            <a:r>
              <a:rPr lang="en-US" sz="2800" dirty="0" smtClean="0"/>
              <a:t>Baum-Welch intuitions:</a:t>
            </a:r>
          </a:p>
          <a:p>
            <a:pPr lvl="1"/>
            <a:r>
              <a:rPr lang="en-US" sz="2800" dirty="0" smtClean="0"/>
              <a:t>Iteratively estimate the counts. </a:t>
            </a:r>
          </a:p>
          <a:p>
            <a:pPr lvl="2"/>
            <a:r>
              <a:rPr lang="en-US" sz="2400" dirty="0" smtClean="0"/>
              <a:t>Start with an estimate for </a:t>
            </a:r>
            <a:r>
              <a:rPr lang="en-US" sz="2400" dirty="0" err="1" smtClean="0"/>
              <a:t>a</a:t>
            </a:r>
            <a:r>
              <a:rPr lang="en-US" sz="3600" baseline="-25000" dirty="0" err="1" smtClean="0"/>
              <a:t>ij</a:t>
            </a:r>
            <a:r>
              <a:rPr lang="en-US" sz="2400" dirty="0" smtClean="0"/>
              <a:t> and </a:t>
            </a:r>
            <a:r>
              <a:rPr lang="en-US" sz="2400" dirty="0" err="1" smtClean="0"/>
              <a:t>b</a:t>
            </a:r>
            <a:r>
              <a:rPr lang="en-US" sz="3600" baseline="-25000" dirty="0" err="1" smtClean="0"/>
              <a:t>k</a:t>
            </a:r>
            <a:r>
              <a:rPr lang="en-US" sz="2400" dirty="0" smtClean="0"/>
              <a:t>, iteratively improve the estimates</a:t>
            </a:r>
          </a:p>
          <a:p>
            <a:pPr lvl="1"/>
            <a:r>
              <a:rPr lang="en-US" sz="2800" dirty="0" smtClean="0"/>
              <a:t>Get estimated probabilities by:</a:t>
            </a:r>
          </a:p>
          <a:p>
            <a:pPr lvl="2"/>
            <a:r>
              <a:rPr lang="en-US" sz="2400" dirty="0" smtClean="0"/>
              <a:t>computing the forward probability for an observation</a:t>
            </a:r>
          </a:p>
          <a:p>
            <a:pPr lvl="2"/>
            <a:r>
              <a:rPr lang="en-US" sz="2400" dirty="0" smtClean="0"/>
              <a:t>dividing that probability mass among all the different paths that contributed to this forward probability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33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Mesh = Sausage = pinched lattice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20" name="Picture 4" descr="m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3312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8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one-pass vs. </a:t>
            </a:r>
            <a:r>
              <a:rPr lang="en-US" dirty="0" err="1" smtClean="0"/>
              <a:t>multipass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dirty="0" smtClean="0"/>
              <a:t>Potential problems with </a:t>
            </a:r>
            <a:r>
              <a:rPr lang="en-US" dirty="0" err="1" smtClean="0"/>
              <a:t>multipass</a:t>
            </a:r>
            <a:endParaRPr lang="en-US" dirty="0" smtClean="0"/>
          </a:p>
          <a:p>
            <a:pPr lvl="1"/>
            <a:r>
              <a:rPr lang="en-US" dirty="0" smtClean="0"/>
              <a:t>Can’t use for real-time (need end of sentence)</a:t>
            </a:r>
          </a:p>
          <a:p>
            <a:pPr lvl="2"/>
            <a:r>
              <a:rPr lang="en-US" dirty="0" smtClean="0"/>
              <a:t>(But can keep successive passes really fast)</a:t>
            </a:r>
          </a:p>
          <a:p>
            <a:pPr lvl="1"/>
            <a:r>
              <a:rPr lang="en-US" dirty="0" smtClean="0"/>
              <a:t>Each pass can introduce inadmissible pruning</a:t>
            </a:r>
          </a:p>
          <a:p>
            <a:pPr lvl="2"/>
            <a:r>
              <a:rPr lang="en-US" dirty="0" smtClean="0"/>
              <a:t>(But one-pass does the same w/beam pruning and </a:t>
            </a:r>
            <a:r>
              <a:rPr lang="en-US" dirty="0" err="1" smtClean="0"/>
              <a:t>fastmatch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multipass</a:t>
            </a:r>
            <a:endParaRPr lang="en-US" dirty="0" smtClean="0"/>
          </a:p>
          <a:p>
            <a:pPr lvl="1"/>
            <a:r>
              <a:rPr lang="en-US" dirty="0" smtClean="0"/>
              <a:t>Very expensive KSs. (NL parsing, higher-order n-gram, etc.)</a:t>
            </a:r>
          </a:p>
          <a:p>
            <a:pPr lvl="1"/>
            <a:r>
              <a:rPr lang="en-US" dirty="0" smtClean="0"/>
              <a:t>Spoken language understanding: N-best perfect interface</a:t>
            </a:r>
          </a:p>
          <a:p>
            <a:pPr lvl="1"/>
            <a:r>
              <a:rPr lang="en-US" dirty="0" smtClean="0"/>
              <a:t>Research: N-best list very powerful offline tools for algorithm development</a:t>
            </a:r>
          </a:p>
          <a:p>
            <a:pPr lvl="1"/>
            <a:r>
              <a:rPr lang="en-US" dirty="0" smtClean="0"/>
              <a:t>N-best lists needed for discriminant training (MMIE, MCE) to get rival hypotheses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Finite State Transducers for ASR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An alternative paradigm for ASR</a:t>
            </a:r>
          </a:p>
          <a:p>
            <a:r>
              <a:rPr lang="en-US" sz="2800" dirty="0" smtClean="0"/>
              <a:t>Used by </a:t>
            </a:r>
            <a:r>
              <a:rPr lang="en-US" sz="2800" dirty="0" err="1" smtClean="0"/>
              <a:t>Kaldi</a:t>
            </a:r>
            <a:endParaRPr lang="en-US" sz="2800" dirty="0" smtClean="0"/>
          </a:p>
          <a:p>
            <a:r>
              <a:rPr lang="en-US" sz="2800" dirty="0" smtClean="0"/>
              <a:t>Weighted finite </a:t>
            </a:r>
            <a:r>
              <a:rPr lang="en-US" sz="2800" dirty="0"/>
              <a:t>state automaton that transduces an input sequence to an output </a:t>
            </a:r>
            <a:r>
              <a:rPr lang="en-US" sz="2800" dirty="0" smtClean="0"/>
              <a:t>sequence</a:t>
            </a:r>
          </a:p>
          <a:p>
            <a:r>
              <a:rPr lang="en-US" sz="2800" dirty="0" err="1"/>
              <a:t>Mohri</a:t>
            </a:r>
            <a:r>
              <a:rPr lang="en-US" sz="2800" dirty="0"/>
              <a:t>, </a:t>
            </a:r>
            <a:r>
              <a:rPr lang="en-US" sz="2800" dirty="0" err="1"/>
              <a:t>Mehryar</a:t>
            </a:r>
            <a:r>
              <a:rPr lang="en-US" sz="2800" dirty="0"/>
              <a:t>, Fernando Pereira, and Michael Riley. "Speech recognition with weighted finite-state transducers." In </a:t>
            </a:r>
            <a:r>
              <a:rPr lang="en-US" sz="2800" i="1" dirty="0"/>
              <a:t>Springer Handbook of Speech Processing</a:t>
            </a:r>
            <a:r>
              <a:rPr lang="en-US" sz="2800" dirty="0"/>
              <a:t>, pp. 559-584. Springer Berlin Heidelberg, 2008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hlinkClick r:id="rId2"/>
              </a:rPr>
              <a:t>http://www.cs.nyu.edu/~mohri/pub/hbka.pdf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109808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Finite State Acceptors</a:t>
            </a:r>
            <a:endParaRPr lang="en-US" dirty="0"/>
          </a:p>
        </p:txBody>
      </p:sp>
      <p:pic>
        <p:nvPicPr>
          <p:cNvPr id="6" name="Picture 5" descr="fst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1897811"/>
          </a:xfrm>
          <a:prstGeom prst="rect">
            <a:avLst/>
          </a:prstGeom>
        </p:spPr>
      </p:pic>
      <p:pic>
        <p:nvPicPr>
          <p:cNvPr id="7" name="Picture 6" descr="fst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4648200"/>
            <a:ext cx="862349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37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Finite State Transducers</a:t>
            </a:r>
            <a:endParaRPr lang="en-US" dirty="0"/>
          </a:p>
        </p:txBody>
      </p:sp>
      <p:pic>
        <p:nvPicPr>
          <p:cNvPr id="8" name="Picture 7" descr="fst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913055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23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WFST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Composition:  </a:t>
            </a:r>
            <a:r>
              <a:rPr lang="en-US" dirty="0" smtClean="0"/>
              <a:t>combine </a:t>
            </a:r>
            <a:r>
              <a:rPr lang="en-US" dirty="0"/>
              <a:t>transducers at different levels.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G </a:t>
            </a:r>
            <a:r>
              <a:rPr lang="en-US" dirty="0"/>
              <a:t>is a finite state grammar and P is a </a:t>
            </a:r>
            <a:r>
              <a:rPr lang="en-US" dirty="0" smtClean="0"/>
              <a:t>pronunciation dictionary, P </a:t>
            </a:r>
            <a:r>
              <a:rPr lang="en-US" dirty="0"/>
              <a:t>◦ G transduces a phone string to word strings allowed by the grammar </a:t>
            </a:r>
          </a:p>
          <a:p>
            <a:pPr marL="0" indent="0">
              <a:buNone/>
            </a:pPr>
            <a:r>
              <a:rPr lang="en-US" b="1" dirty="0" err="1" smtClean="0"/>
              <a:t>Determinization</a:t>
            </a:r>
            <a:r>
              <a:rPr lang="en-US" dirty="0" smtClean="0"/>
              <a:t>: Ensures each </a:t>
            </a:r>
            <a:r>
              <a:rPr lang="en-US" dirty="0"/>
              <a:t>state has no more than </a:t>
            </a:r>
            <a:r>
              <a:rPr lang="en-US" dirty="0" smtClean="0"/>
              <a:t>one output </a:t>
            </a:r>
            <a:r>
              <a:rPr lang="en-US" dirty="0"/>
              <a:t>transition for a given input label </a:t>
            </a:r>
          </a:p>
          <a:p>
            <a:pPr marL="0" indent="0">
              <a:buNone/>
            </a:pPr>
            <a:r>
              <a:rPr lang="en-US" b="1" dirty="0" smtClean="0"/>
              <a:t>Minimizatio</a:t>
            </a:r>
            <a:r>
              <a:rPr lang="en-US" dirty="0" smtClean="0"/>
              <a:t>n: </a:t>
            </a:r>
            <a:r>
              <a:rPr lang="en-US" dirty="0"/>
              <a:t>transforms a transducer to an equivalent transducer with the fewest possible states and transitions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4400" y="6485467"/>
            <a:ext cx="219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from  Steve </a:t>
            </a:r>
            <a:r>
              <a:rPr lang="en-US" dirty="0" err="1" smtClean="0"/>
              <a:t>Renals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5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WFST-based decoding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Represent the following components as WFSTs </a:t>
            </a:r>
            <a:endParaRPr lang="en-US" dirty="0" smtClean="0"/>
          </a:p>
          <a:p>
            <a:pPr lvl="1"/>
            <a:r>
              <a:rPr lang="en-US" dirty="0" smtClean="0"/>
              <a:t>Context</a:t>
            </a:r>
            <a:r>
              <a:rPr lang="en-US" dirty="0"/>
              <a:t>-dependent acoustic models (C) </a:t>
            </a:r>
          </a:p>
          <a:p>
            <a:pPr lvl="1"/>
            <a:r>
              <a:rPr lang="en-US" dirty="0"/>
              <a:t>Pronunciation dictionary (D) 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/>
              <a:t>-gram language model (L) </a:t>
            </a:r>
          </a:p>
          <a:p>
            <a:r>
              <a:rPr lang="en-US" dirty="0"/>
              <a:t>The decoding network is defined by their composition: </a:t>
            </a:r>
          </a:p>
          <a:p>
            <a:pPr marL="0" indent="0">
              <a:buNone/>
            </a:pPr>
            <a:r>
              <a:rPr lang="en-US" dirty="0"/>
              <a:t>C◦D◦L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Successively </a:t>
            </a:r>
            <a:r>
              <a:rPr lang="en-US" dirty="0" err="1"/>
              <a:t>determinize</a:t>
            </a:r>
            <a:r>
              <a:rPr lang="en-US" dirty="0"/>
              <a:t> and combine the component </a:t>
            </a:r>
            <a:r>
              <a:rPr lang="en-US" dirty="0" smtClean="0"/>
              <a:t>transducers</a:t>
            </a:r>
            <a:r>
              <a:rPr lang="en-US" dirty="0"/>
              <a:t>, then minimize the final network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4400" y="6485467"/>
            <a:ext cx="219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from  Steve </a:t>
            </a:r>
            <a:r>
              <a:rPr lang="en-US" dirty="0" err="1" smtClean="0"/>
              <a:t>Renals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8" name="Picture 7" descr="wfst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641600"/>
            <a:ext cx="5854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865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926"/>
            <a:ext cx="9258619" cy="51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446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/>
          <a:lstStyle/>
          <a:p>
            <a:r>
              <a:rPr lang="en-US" dirty="0" smtClean="0"/>
              <a:t>G o 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1143000"/>
            <a:ext cx="22334909" cy="2993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0" y="3830611"/>
            <a:ext cx="22334909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Backward algorithm</a:t>
            </a:r>
            <a:endParaRPr 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We define the backward probability as follows: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is the probability of generating partial observations O</a:t>
            </a:r>
            <a:r>
              <a:rPr lang="en-US" sz="4400" baseline="-25000" dirty="0" smtClean="0"/>
              <a:t>t+1T</a:t>
            </a:r>
            <a:r>
              <a:rPr lang="en-US" sz="2800" dirty="0" smtClean="0"/>
              <a:t> from time </a:t>
            </a:r>
            <a:r>
              <a:rPr lang="en-US" sz="2800" i="1" dirty="0" smtClean="0"/>
              <a:t>t+1 </a:t>
            </a:r>
            <a:r>
              <a:rPr lang="en-US" sz="2800" dirty="0" smtClean="0"/>
              <a:t>to the end, given that the HMM is in state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at time </a:t>
            </a:r>
            <a:r>
              <a:rPr lang="en-US" sz="2800" i="1" dirty="0" smtClean="0"/>
              <a:t>t</a:t>
            </a:r>
            <a:r>
              <a:rPr lang="en-US" sz="2800" dirty="0" smtClean="0"/>
              <a:t> and of course given </a:t>
            </a:r>
            <a:r>
              <a:rPr lang="en-US" sz="2800" dirty="0" smtClean="0">
                <a:sym typeface="Symbol" charset="0"/>
              </a:rPr>
              <a:t>.</a:t>
            </a:r>
            <a:endParaRPr lang="en-US" sz="2800" dirty="0">
              <a:sym typeface="Symbol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863644"/>
              </p:ext>
            </p:extLst>
          </p:nvPr>
        </p:nvGraphicFramePr>
        <p:xfrm>
          <a:off x="1676400" y="2286000"/>
          <a:ext cx="541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4" name="Equation" r:id="rId4" imgW="1981200" imgH="177800" progId="Equation.3">
                  <p:embed/>
                </p:oleObj>
              </mc:Choice>
              <mc:Fallback>
                <p:oleObj name="Equation" r:id="rId4" imgW="1981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41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min(</a:t>
            </a:r>
            <a:r>
              <a:rPr lang="en-US" dirty="0" err="1" smtClean="0"/>
              <a:t>det</a:t>
            </a:r>
            <a:r>
              <a:rPr lang="en-US" dirty="0" smtClean="0"/>
              <a:t>(L o G))</a:t>
            </a:r>
            <a:endParaRPr lang="en-US" dirty="0"/>
          </a:p>
        </p:txBody>
      </p:sp>
      <p:pic>
        <p:nvPicPr>
          <p:cNvPr id="6" name="Picture 5" descr="wfst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1600200"/>
            <a:ext cx="18316222" cy="1978152"/>
          </a:xfrm>
          <a:prstGeom prst="rect">
            <a:avLst/>
          </a:prstGeom>
        </p:spPr>
      </p:pic>
      <p:pic>
        <p:nvPicPr>
          <p:cNvPr id="7" name="Picture 6" descr="wfst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2222" y="4343400"/>
            <a:ext cx="18316222" cy="19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868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9"/>
            <a:ext cx="8305800" cy="792161"/>
          </a:xfrm>
        </p:spPr>
        <p:txBody>
          <a:bodyPr/>
          <a:lstStyle/>
          <a:p>
            <a:r>
              <a:rPr lang="en-US" sz="3600" dirty="0" smtClean="0">
                <a:latin typeface="Verdana" charset="0"/>
                <a:ea typeface="ＭＳ Ｐゴシック" charset="0"/>
                <a:cs typeface="ＭＳ Ｐゴシック" charset="0"/>
              </a:rPr>
              <a:t>Advanced Search </a:t>
            </a:r>
            <a:r>
              <a:rPr lang="en-US" sz="3600" dirty="0">
                <a:latin typeface="Verdana" charset="0"/>
                <a:ea typeface="ＭＳ Ｐゴシック" charset="0"/>
                <a:cs typeface="ＭＳ Ｐゴシック" charset="0"/>
              </a:rPr>
              <a:t>(= </a:t>
            </a:r>
            <a:r>
              <a:rPr lang="en-US" sz="3600" dirty="0" smtClean="0">
                <a:latin typeface="Verdana" charset="0"/>
                <a:ea typeface="ＭＳ Ｐゴシック" charset="0"/>
                <a:cs typeface="ＭＳ Ｐゴシック" charset="0"/>
              </a:rPr>
              <a:t>Decoding)</a:t>
            </a:r>
            <a:endParaRPr lang="en-US" sz="36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charset="0"/>
              </a:rPr>
              <a:t>How to weight the AM and LM</a:t>
            </a:r>
          </a:p>
          <a:p>
            <a:r>
              <a:rPr lang="en-US" sz="2800" dirty="0" smtClean="0">
                <a:ea typeface="ＭＳ Ｐゴシック" charset="0"/>
              </a:rPr>
              <a:t>Speeding </a:t>
            </a:r>
            <a:r>
              <a:rPr lang="en-US" sz="2800" dirty="0">
                <a:ea typeface="ＭＳ Ｐゴシック" charset="0"/>
              </a:rPr>
              <a:t>things up: Viterbi beam decoding</a:t>
            </a:r>
          </a:p>
          <a:p>
            <a:r>
              <a:rPr lang="en-US" sz="2800" dirty="0" err="1" smtClean="0">
                <a:ea typeface="ＭＳ Ｐゴシック" charset="0"/>
              </a:rPr>
              <a:t>Multipass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decoding</a:t>
            </a:r>
          </a:p>
          <a:p>
            <a:pPr lvl="1"/>
            <a:r>
              <a:rPr lang="en-US" sz="2800" dirty="0">
                <a:ea typeface="ＭＳ Ｐゴシック" charset="0"/>
              </a:rPr>
              <a:t>N-best lists</a:t>
            </a:r>
          </a:p>
          <a:p>
            <a:pPr lvl="1"/>
            <a:r>
              <a:rPr lang="en-US" sz="2800" dirty="0">
                <a:ea typeface="ＭＳ Ｐゴシック" charset="0"/>
              </a:rPr>
              <a:t>Lattices</a:t>
            </a:r>
          </a:p>
          <a:p>
            <a:pPr lvl="1"/>
            <a:r>
              <a:rPr lang="en-US" sz="2800" dirty="0">
                <a:ea typeface="ＭＳ Ｐゴシック" charset="0"/>
              </a:rPr>
              <a:t>Word graphs</a:t>
            </a:r>
          </a:p>
          <a:p>
            <a:pPr lvl="1"/>
            <a:r>
              <a:rPr lang="en-US" sz="2800" dirty="0">
                <a:ea typeface="ＭＳ Ｐゴシック" charset="0"/>
              </a:rPr>
              <a:t>Meshes/confusion </a:t>
            </a:r>
            <a:r>
              <a:rPr lang="en-US" sz="2800" dirty="0" smtClean="0">
                <a:ea typeface="ＭＳ Ｐゴシック" charset="0"/>
              </a:rPr>
              <a:t>networks</a:t>
            </a:r>
          </a:p>
          <a:p>
            <a:r>
              <a:rPr lang="en-US" sz="3000" dirty="0" smtClean="0">
                <a:ea typeface="ＭＳ Ｐゴシック" charset="0"/>
              </a:rPr>
              <a:t>Finite State Methods</a:t>
            </a:r>
            <a:endParaRPr lang="en-US" sz="3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Backward algorithm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ym typeface="Symbol" charset="0"/>
              </a:rPr>
              <a:t>We compute backward prob by induction:</a:t>
            </a:r>
            <a:endParaRPr lang="en-US">
              <a:sym typeface="Symbol" charset="0"/>
            </a:endParaRPr>
          </a:p>
        </p:txBody>
      </p:sp>
      <p:pic>
        <p:nvPicPr>
          <p:cNvPr id="43012" name="Picture 4" descr="back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0200" y="5486400"/>
            <a:ext cx="50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0</a:t>
            </a:r>
            <a:endParaRPr lang="en-US" sz="28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5943600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9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step of the backward algorithm 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of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sz="3600" baseline="-25000" dirty="0" smtClean="0">
                <a:sym typeface="Symbol" charset="0"/>
              </a:rPr>
              <a:t>t</a:t>
            </a:r>
            <a:r>
              <a:rPr lang="en-US" dirty="0" smtClean="0">
                <a:sym typeface="Symbol" charset="0"/>
              </a:rPr>
              <a:t>(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) by weighted sum of all successive values t+1</a:t>
            </a:r>
            <a:endParaRPr lang="en-US" dirty="0">
              <a:sym typeface="Symbol" charset="0"/>
            </a:endParaRPr>
          </a:p>
        </p:txBody>
      </p:sp>
      <p:pic>
        <p:nvPicPr>
          <p:cNvPr id="45060" name="Picture 4" descr="rabiner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280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4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10517</TotalTime>
  <Words>3123</Words>
  <Application>Microsoft Office PowerPoint</Application>
  <PresentationFormat>화면 슬라이드 쇼(4:3)</PresentationFormat>
  <Paragraphs>541</Paragraphs>
  <Slides>71</Slides>
  <Notes>23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5" baseType="lpstr">
      <vt:lpstr>Franklin Gothic Book (Headings)</vt:lpstr>
      <vt:lpstr>MS PGothic</vt:lpstr>
      <vt:lpstr>Arial</vt:lpstr>
      <vt:lpstr>Calibri</vt:lpstr>
      <vt:lpstr>Franklin Gothic Book</vt:lpstr>
      <vt:lpstr>Perpetua</vt:lpstr>
      <vt:lpstr>Symbol</vt:lpstr>
      <vt:lpstr>Times</vt:lpstr>
      <vt:lpstr>Times New Roman</vt:lpstr>
      <vt:lpstr>Verdana</vt:lpstr>
      <vt:lpstr>Wingdings</vt:lpstr>
      <vt:lpstr>Wingdings 2</vt:lpstr>
      <vt:lpstr>4_Equity</vt:lpstr>
      <vt:lpstr>Equation</vt:lpstr>
      <vt:lpstr>CS 224S / LINGUIST 285 Spoken Language Processing</vt:lpstr>
      <vt:lpstr>Outline for Today</vt:lpstr>
      <vt:lpstr>The Learning Problem</vt:lpstr>
      <vt:lpstr>Input to Baum-Welch</vt:lpstr>
      <vt:lpstr>Starting out with Observable Markov Models</vt:lpstr>
      <vt:lpstr>Extending Intuition to HMMs</vt:lpstr>
      <vt:lpstr>The Backward algorithm</vt:lpstr>
      <vt:lpstr>The Backward algorithm</vt:lpstr>
      <vt:lpstr>Inductive step of the backward algorithm </vt:lpstr>
      <vt:lpstr>Intuition for re-estimation of aij</vt:lpstr>
      <vt:lpstr>Re-estimation of aij</vt:lpstr>
      <vt:lpstr>Computing not-quite-</vt:lpstr>
      <vt:lpstr>From not-quite- to </vt:lpstr>
      <vt:lpstr>From not-quite- to </vt:lpstr>
      <vt:lpstr>From not-quite- to </vt:lpstr>
      <vt:lpstr>From  to aij</vt:lpstr>
      <vt:lpstr>Re-estimating the observation likelihood b</vt:lpstr>
      <vt:lpstr>Computing γ</vt:lpstr>
      <vt:lpstr>Summary</vt:lpstr>
      <vt:lpstr>The Forward-Backward Algorithm</vt:lpstr>
      <vt:lpstr>Summary: Forward-Backward Algorithm</vt:lpstr>
      <vt:lpstr>Applying FB to speech: Caveats</vt:lpstr>
      <vt:lpstr>CS 224S / LINGUIST 285 Spoken Language Processing</vt:lpstr>
      <vt:lpstr>Outline for Today</vt:lpstr>
      <vt:lpstr>Advanced Search (= Decoding)</vt:lpstr>
      <vt:lpstr>What we are searching for</vt:lpstr>
      <vt:lpstr>Combining Acoustic and Language Models</vt:lpstr>
      <vt:lpstr>Language Model Scaling Factor</vt:lpstr>
      <vt:lpstr>Language Model Scaling Factor</vt:lpstr>
      <vt:lpstr>Word Insertion Penalty</vt:lpstr>
      <vt:lpstr>Word Insertion Penalty</vt:lpstr>
      <vt:lpstr>Log domain</vt:lpstr>
      <vt:lpstr>Speeding things up</vt:lpstr>
      <vt:lpstr>Beam search </vt:lpstr>
      <vt:lpstr>Viterbi Beam Search</vt:lpstr>
      <vt:lpstr>Viterbi Beam search</vt:lpstr>
      <vt:lpstr>Viterbi Beam Search</vt:lpstr>
      <vt:lpstr>On-line processing</vt:lpstr>
      <vt:lpstr>On-line processing </vt:lpstr>
      <vt:lpstr>On-line processing</vt:lpstr>
      <vt:lpstr>On-line processing</vt:lpstr>
      <vt:lpstr>Problems with Viterbi</vt:lpstr>
      <vt:lpstr>Multipass Search</vt:lpstr>
      <vt:lpstr>Ways to represent multiple hypotheses</vt:lpstr>
      <vt:lpstr>Another Problem with Viterbi</vt:lpstr>
      <vt:lpstr>Solving the best-path-not-best-words problem</vt:lpstr>
      <vt:lpstr>Sample N-best list</vt:lpstr>
      <vt:lpstr>N-best lists</vt:lpstr>
      <vt:lpstr>Computing N-best lists</vt:lpstr>
      <vt:lpstr>Computing N-best lists</vt:lpstr>
      <vt:lpstr>Exact N-best for time-synchronous Viterbi</vt:lpstr>
      <vt:lpstr>Exact N-best for time-synchronous Viterbi</vt:lpstr>
      <vt:lpstr>Word-dependent (‘bigram’) N-best</vt:lpstr>
      <vt:lpstr>Word-dependent (‘bigram’) N-best</vt:lpstr>
      <vt:lpstr>Word Lattice</vt:lpstr>
      <vt:lpstr>Word Graph</vt:lpstr>
      <vt:lpstr>Converting word lattice to word graph</vt:lpstr>
      <vt:lpstr>Lattices</vt:lpstr>
      <vt:lpstr>Posterior lattices</vt:lpstr>
      <vt:lpstr>Mesh = Sausage = pinched lattice</vt:lpstr>
      <vt:lpstr>Summary: one-pass vs. multipass</vt:lpstr>
      <vt:lpstr>Weighted Finite State Transducers for ASR</vt:lpstr>
      <vt:lpstr>Weighted Finite State Acceptors</vt:lpstr>
      <vt:lpstr>Weighted Finite State Transducers</vt:lpstr>
      <vt:lpstr>WFST Algorithms</vt:lpstr>
      <vt:lpstr>WFST-based decoding</vt:lpstr>
      <vt:lpstr>G</vt:lpstr>
      <vt:lpstr>L</vt:lpstr>
      <vt:lpstr>G o L</vt:lpstr>
      <vt:lpstr>min(det(L o G))</vt:lpstr>
      <vt:lpstr>Advanced Search (= Decoding)</vt:lpstr>
    </vt:vector>
  </TitlesOfParts>
  <Manager/>
  <Company>Stanford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224S Speech Recognition and Synthesis</dc:title>
  <dc:subject/>
  <dc:creator>Dan Jurafsky</dc:creator>
  <cp:keywords/>
  <dc:description/>
  <cp:lastModifiedBy>sps-wysung</cp:lastModifiedBy>
  <cp:revision>303</cp:revision>
  <dcterms:created xsi:type="dcterms:W3CDTF">2009-01-24T19:16:54Z</dcterms:created>
  <dcterms:modified xsi:type="dcterms:W3CDTF">2017-03-05T06:06:02Z</dcterms:modified>
  <cp:category/>
</cp:coreProperties>
</file>