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83" r:id="rId2"/>
    <p:sldId id="329" r:id="rId3"/>
    <p:sldId id="284" r:id="rId4"/>
    <p:sldId id="285" r:id="rId5"/>
    <p:sldId id="257" r:id="rId6"/>
    <p:sldId id="286" r:id="rId7"/>
    <p:sldId id="287" r:id="rId8"/>
    <p:sldId id="288" r:id="rId9"/>
    <p:sldId id="289" r:id="rId10"/>
    <p:sldId id="292" r:id="rId11"/>
    <p:sldId id="290" r:id="rId12"/>
    <p:sldId id="291" r:id="rId13"/>
    <p:sldId id="294" r:id="rId14"/>
    <p:sldId id="295" r:id="rId15"/>
    <p:sldId id="296" r:id="rId16"/>
    <p:sldId id="298" r:id="rId17"/>
    <p:sldId id="301" r:id="rId18"/>
    <p:sldId id="302" r:id="rId19"/>
    <p:sldId id="303" r:id="rId20"/>
    <p:sldId id="305" r:id="rId21"/>
    <p:sldId id="315" r:id="rId22"/>
    <p:sldId id="306" r:id="rId23"/>
    <p:sldId id="307" r:id="rId24"/>
    <p:sldId id="308" r:id="rId25"/>
    <p:sldId id="309" r:id="rId26"/>
    <p:sldId id="310" r:id="rId27"/>
    <p:sldId id="311" r:id="rId28"/>
    <p:sldId id="316" r:id="rId29"/>
    <p:sldId id="317" r:id="rId30"/>
    <p:sldId id="318" r:id="rId31"/>
    <p:sldId id="319" r:id="rId32"/>
    <p:sldId id="258" r:id="rId33"/>
    <p:sldId id="280" r:id="rId34"/>
    <p:sldId id="320" r:id="rId35"/>
    <p:sldId id="322" r:id="rId36"/>
    <p:sldId id="323" r:id="rId37"/>
    <p:sldId id="324" r:id="rId38"/>
    <p:sldId id="325" r:id="rId39"/>
    <p:sldId id="326" r:id="rId40"/>
    <p:sldId id="327" r:id="rId41"/>
    <p:sldId id="328" r:id="rId42"/>
    <p:sldId id="293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0" autoAdjust="0"/>
    <p:restoredTop sz="88615" autoAdjust="0"/>
  </p:normalViewPr>
  <p:slideViewPr>
    <p:cSldViewPr>
      <p:cViewPr varScale="1">
        <p:scale>
          <a:sx n="68" d="100"/>
          <a:sy n="68" d="100"/>
        </p:scale>
        <p:origin x="760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Total DNN parameters (M)</a:t>
            </a:r>
            <a:endParaRPr lang="en-US" dirty="0"/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Sheet1!$A$2:$A$12</c:f>
              <c:numCache>
                <c:formatCode>General</c:formatCode>
                <c:ptCount val="11"/>
                <c:pt idx="0">
                  <c:v>11</c:v>
                </c:pt>
                <c:pt idx="1">
                  <c:v>15</c:v>
                </c:pt>
                <c:pt idx="2">
                  <c:v>18</c:v>
                </c:pt>
                <c:pt idx="3">
                  <c:v>22</c:v>
                </c:pt>
                <c:pt idx="4">
                  <c:v>30</c:v>
                </c:pt>
                <c:pt idx="5">
                  <c:v>38</c:v>
                </c:pt>
                <c:pt idx="6">
                  <c:v>40</c:v>
                </c:pt>
                <c:pt idx="7">
                  <c:v>50</c:v>
                </c:pt>
                <c:pt idx="8">
                  <c:v>100</c:v>
                </c:pt>
                <c:pt idx="9">
                  <c:v>200</c:v>
                </c:pt>
                <c:pt idx="10">
                  <c:v>400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Sheet1!$A$2:$A$12</c:f>
              <c:numCache>
                <c:formatCode>General</c:formatCode>
                <c:ptCount val="11"/>
                <c:pt idx="0">
                  <c:v>11</c:v>
                </c:pt>
                <c:pt idx="1">
                  <c:v>15</c:v>
                </c:pt>
                <c:pt idx="2">
                  <c:v>18</c:v>
                </c:pt>
                <c:pt idx="3">
                  <c:v>22</c:v>
                </c:pt>
                <c:pt idx="4">
                  <c:v>30</c:v>
                </c:pt>
                <c:pt idx="5">
                  <c:v>38</c:v>
                </c:pt>
                <c:pt idx="6">
                  <c:v>40</c:v>
                </c:pt>
                <c:pt idx="7">
                  <c:v>50</c:v>
                </c:pt>
                <c:pt idx="8">
                  <c:v>100</c:v>
                </c:pt>
                <c:pt idx="9">
                  <c:v>200</c:v>
                </c:pt>
                <c:pt idx="10">
                  <c:v>400</c:v>
                </c:pt>
              </c:numCache>
            </c:numRef>
          </c:xVal>
          <c:yVal>
            <c:numRef>
              <c:f>Sheet1!$C$2:$C$12</c:f>
              <c:numCache>
                <c:formatCode>General</c:formatCode>
                <c:ptCount val="11"/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15654432"/>
        <c:axId val="1415654976"/>
      </c:scatterChart>
      <c:valAx>
        <c:axId val="1415654432"/>
        <c:scaling>
          <c:orientation val="minMax"/>
        </c:scaling>
        <c:delete val="0"/>
        <c:axPos val="t"/>
        <c:numFmt formatCode="General" sourceLinked="1"/>
        <c:majorTickMark val="out"/>
        <c:minorTickMark val="none"/>
        <c:tickLblPos val="nextTo"/>
        <c:crossAx val="1415654976"/>
        <c:crosses val="max"/>
        <c:crossBetween val="midCat"/>
      </c:valAx>
      <c:valAx>
        <c:axId val="1415654976"/>
        <c:scaling>
          <c:orientation val="minMax"/>
          <c:max val="1.2"/>
          <c:min val="0.8"/>
        </c:scaling>
        <c:delete val="0"/>
        <c:axPos val="l"/>
        <c:majorGridlines/>
        <c:numFmt formatCode="General" sourceLinked="1"/>
        <c:majorTickMark val="none"/>
        <c:minorTickMark val="none"/>
        <c:tickLblPos val="none"/>
        <c:spPr>
          <a:ln>
            <a:noFill/>
          </a:ln>
        </c:spPr>
        <c:crossAx val="1415654432"/>
        <c:crosses val="autoZero"/>
        <c:crossBetween val="midCat"/>
        <c:majorUnit val="0.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2D692-B464-4233-8253-3A224ED0DB6D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00C80-007A-471A-AB8E-32DE6A6EA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64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82DB9B85-B68A-EF48-B4BA-660863AA5D07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199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Context for 0.7M </a:t>
            </a:r>
            <a:r>
              <a:rPr lang="en-US" dirty="0" err="1" smtClean="0"/>
              <a:t>params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Modern LVCSR hybrid systems use ~36M </a:t>
            </a:r>
            <a:r>
              <a:rPr lang="en-US" dirty="0" err="1" smtClean="0"/>
              <a:t>params</a:t>
            </a:r>
            <a:endParaRPr lang="en-US" dirty="0" smtClean="0"/>
          </a:p>
          <a:p>
            <a:r>
              <a:rPr lang="en-US" dirty="0" smtClean="0"/>
              <a:t>I’ll present results for 200M </a:t>
            </a:r>
            <a:r>
              <a:rPr lang="en-US" dirty="0" err="1" smtClean="0"/>
              <a:t>params</a:t>
            </a:r>
            <a:r>
              <a:rPr lang="en-US" baseline="0" dirty="0" smtClean="0"/>
              <a:t> and we are currently training models with 400M </a:t>
            </a:r>
            <a:r>
              <a:rPr lang="en-US" baseline="0" dirty="0" err="1" smtClean="0"/>
              <a:t>params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00C80-007A-471A-AB8E-32DE6A6EA3A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19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larger</a:t>
            </a:r>
            <a:r>
              <a:rPr lang="en-US" baseline="0" dirty="0" smtClean="0"/>
              <a:t> dataset with 2,000 hours of telephone speech. We previously used a 300 hour dataset where we already outperform MSR and JHU, but our DNNs need more training data to leverage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00C80-007A-471A-AB8E-32DE6A6EA3A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11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we waited</a:t>
            </a:r>
            <a:r>
              <a:rPr lang="en-US" baseline="0" dirty="0" smtClean="0"/>
              <a:t> 15 years, computers got faster and datasets got larger. Is that all there is to DNNs?</a:t>
            </a:r>
          </a:p>
          <a:p>
            <a:r>
              <a:rPr lang="en-US" baseline="0" dirty="0" smtClean="0"/>
              <a:t>No, it turns out that success of DNNs also relies on advances to optimization techniques and in some cases network architecture choices. </a:t>
            </a:r>
          </a:p>
          <a:p>
            <a:r>
              <a:rPr lang="en-US" baseline="0" dirty="0" smtClean="0"/>
              <a:t>We found that rectifiers were critical to easily producing a nearly SOTA hybrid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00C80-007A-471A-AB8E-32DE6A6EA3A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15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12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Baseline GMM  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  <a:sym typeface="Symbol" pitchFamily="18" charset="2"/>
              </a:rPr>
              <a:t>triphone</a:t>
            </a:r>
            <a:r>
              <a:rPr lang="en-US" sz="12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 system contains 3,034 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  <a:sym typeface="Symbol" pitchFamily="18" charset="2"/>
              </a:rPr>
              <a:t>senones</a:t>
            </a:r>
            <a:r>
              <a:rPr lang="en-US" sz="12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. Speaker-level CMVN  and 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  <a:sym typeface="Symbol" pitchFamily="18" charset="2"/>
              </a:rPr>
              <a:t>fMLLR</a:t>
            </a:r>
            <a:r>
              <a:rPr lang="en-US" sz="12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 adaptation are applied to MFCC features . For DNNs, we use a context of +/- 3 frames and apply LDA to reduce features to 300 dimensions</a:t>
            </a: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12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Report frame-level cross entropy (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  <a:sym typeface="Symbol" pitchFamily="18" charset="2"/>
              </a:rPr>
              <a:t>CrossEnt</a:t>
            </a:r>
            <a:r>
              <a:rPr lang="en-US" sz="12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) and class accuracy (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  <a:sym typeface="Symbol" pitchFamily="18" charset="2"/>
              </a:rPr>
              <a:t>Acc</a:t>
            </a:r>
            <a:r>
              <a:rPr lang="en-US" sz="12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) on a separate development set</a:t>
            </a: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12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Evaluate word error rate (WER) using DNN 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  <a:sym typeface="Symbol" pitchFamily="18" charset="2"/>
              </a:rPr>
              <a:t>senone</a:t>
            </a:r>
            <a:r>
              <a:rPr lang="en-US" sz="12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 likelihoods in a hybrid recognizer. The Eval2000 test set contains the switchboard and 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  <a:sym typeface="Symbol" pitchFamily="18" charset="2"/>
              </a:rPr>
              <a:t>callhome</a:t>
            </a:r>
            <a:r>
              <a:rPr lang="en-US" sz="12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 subsets</a:t>
            </a: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12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Each DNN hidden layer has 2048 hidden units. A 3 layer DNN thus has ~15.2 million parameters</a:t>
            </a: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12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Relatively simple</a:t>
            </a:r>
            <a:r>
              <a:rPr lang="en-US" sz="1200" baseline="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 optimization setup. SGD with momentum without preconditioning or other tricks. No </a:t>
            </a:r>
            <a:r>
              <a:rPr lang="en-US" sz="1200" baseline="0" dirty="0" err="1" smtClean="0">
                <a:latin typeface="Calibri" pitchFamily="34" charset="0"/>
                <a:cs typeface="Calibri" pitchFamily="34" charset="0"/>
                <a:sym typeface="Symbol" pitchFamily="18" charset="2"/>
              </a:rPr>
              <a:t>pretraining</a:t>
            </a:r>
            <a:endParaRPr lang="en-US" sz="1200" baseline="0" dirty="0" smtClean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marL="457200" indent="-457200">
              <a:buFont typeface="Arial" pitchFamily="34" charset="0"/>
              <a:buChar char="•"/>
              <a:defRPr/>
            </a:pPr>
            <a:endParaRPr lang="en-US" sz="1200" dirty="0" smtClean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00C80-007A-471A-AB8E-32DE6A6EA3A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977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12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Baseline GMM  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  <a:sym typeface="Symbol" pitchFamily="18" charset="2"/>
              </a:rPr>
              <a:t>triphone</a:t>
            </a:r>
            <a:r>
              <a:rPr lang="en-US" sz="12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 system contains 3,034 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  <a:sym typeface="Symbol" pitchFamily="18" charset="2"/>
              </a:rPr>
              <a:t>senones</a:t>
            </a:r>
            <a:r>
              <a:rPr lang="en-US" sz="12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. Speaker-level CMVN  and 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  <a:sym typeface="Symbol" pitchFamily="18" charset="2"/>
              </a:rPr>
              <a:t>fMLLR</a:t>
            </a:r>
            <a:r>
              <a:rPr lang="en-US" sz="12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 adaptation are applied to MFCC features . For DNNs, we use a context of +/- 3 frames and apply LDA to reduce features to 300 dimensions</a:t>
            </a: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12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Report frame-level cross entropy (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  <a:sym typeface="Symbol" pitchFamily="18" charset="2"/>
              </a:rPr>
              <a:t>CrossEnt</a:t>
            </a:r>
            <a:r>
              <a:rPr lang="en-US" sz="12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) and class accuracy (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  <a:sym typeface="Symbol" pitchFamily="18" charset="2"/>
              </a:rPr>
              <a:t>Acc</a:t>
            </a:r>
            <a:r>
              <a:rPr lang="en-US" sz="12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) on a separate development set</a:t>
            </a: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12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Evaluate word error rate (WER) using DNN 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  <a:sym typeface="Symbol" pitchFamily="18" charset="2"/>
              </a:rPr>
              <a:t>senone</a:t>
            </a:r>
            <a:r>
              <a:rPr lang="en-US" sz="12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 likelihoods in a hybrid recognizer. The Eval2000 test set contains the switchboard and 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  <a:sym typeface="Symbol" pitchFamily="18" charset="2"/>
              </a:rPr>
              <a:t>callhome</a:t>
            </a:r>
            <a:r>
              <a:rPr lang="en-US" sz="12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 subsets</a:t>
            </a: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12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Each DNN hidden layer has 2048 hidden units. A 3 layer DNN thus has ~15.2 million parameters</a:t>
            </a: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12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Relatively simple</a:t>
            </a:r>
            <a:r>
              <a:rPr lang="en-US" sz="1200" baseline="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 optimization setup. SGD with momentum without preconditioning or other tricks. No </a:t>
            </a:r>
            <a:r>
              <a:rPr lang="en-US" sz="1200" baseline="0" dirty="0" err="1" smtClean="0">
                <a:latin typeface="Calibri" pitchFamily="34" charset="0"/>
                <a:cs typeface="Calibri" pitchFamily="34" charset="0"/>
                <a:sym typeface="Symbol" pitchFamily="18" charset="2"/>
              </a:rPr>
              <a:t>pretraining</a:t>
            </a:r>
            <a:endParaRPr lang="en-US" sz="1200" baseline="0" dirty="0" smtClean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marL="457200" indent="-457200">
              <a:buFont typeface="Arial" pitchFamily="34" charset="0"/>
              <a:buChar char="•"/>
              <a:defRPr/>
            </a:pPr>
            <a:endParaRPr lang="en-US" sz="1200" dirty="0" smtClean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00C80-007A-471A-AB8E-32DE6A6EA3A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97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generative</a:t>
            </a:r>
            <a:r>
              <a:rPr lang="en-US" baseline="0" dirty="0" smtClean="0"/>
              <a:t> model, meaning we need to understand all of how an HMM state ‘creates’ input features x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00C80-007A-471A-AB8E-32DE6A6EA3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09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Bing voice search task.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00C80-007A-471A-AB8E-32DE6A6EA3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82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-note</a:t>
            </a:r>
            <a:r>
              <a:rPr lang="en-US" baseline="0" dirty="0" smtClean="0"/>
              <a:t> f can be any activation function not just sigmoid, including </a:t>
            </a:r>
            <a:r>
              <a:rPr lang="en-US" baseline="0" dirty="0" err="1" smtClean="0"/>
              <a:t>tanh</a:t>
            </a:r>
            <a:r>
              <a:rPr lang="en-US" baseline="0" dirty="0" smtClean="0"/>
              <a:t> and rectified linear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A515D-B89E-864D-9006-D1C7E8D63D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30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Regular chain rule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A515D-B89E-864D-9006-D1C7E8D63D8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24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Regular chain rule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A515D-B89E-864D-9006-D1C7E8D63D8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24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Regular chain rule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A515D-B89E-864D-9006-D1C7E8D63D8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24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Regular chain rule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A515D-B89E-864D-9006-D1C7E8D63D8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24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Backprop intuition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A515D-B89E-864D-9006-D1C7E8D63D8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91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F730-3220-4EF9-B766-91D2D2120C76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B9FCB-4B0A-43C3-923F-3933E4FF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9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F730-3220-4EF9-B766-91D2D2120C76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B9FCB-4B0A-43C3-923F-3933E4FF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04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F730-3220-4EF9-B766-91D2D2120C76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B9FCB-4B0A-43C3-923F-3933E4FF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0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638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F730-3220-4EF9-B766-91D2D2120C76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B9FCB-4B0A-43C3-923F-3933E4FF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2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F730-3220-4EF9-B766-91D2D2120C76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B9FCB-4B0A-43C3-923F-3933E4FF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56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F730-3220-4EF9-B766-91D2D2120C76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B9FCB-4B0A-43C3-923F-3933E4FF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3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F730-3220-4EF9-B766-91D2D2120C76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B9FCB-4B0A-43C3-923F-3933E4FF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64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F730-3220-4EF9-B766-91D2D2120C76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B9FCB-4B0A-43C3-923F-3933E4FF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8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F730-3220-4EF9-B766-91D2D2120C76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B9FCB-4B0A-43C3-923F-3933E4FF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43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F730-3220-4EF9-B766-91D2D2120C76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B9FCB-4B0A-43C3-923F-3933E4FF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78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F730-3220-4EF9-B766-91D2D2120C76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B9FCB-4B0A-43C3-923F-3933E4FF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838200"/>
            <a:ext cx="9144000" cy="528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1F730-3220-4EF9-B766-91D2D2120C76}" type="datetimeFigureOut">
              <a:rPr lang="en-US" smtClean="0"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B9FCB-4B0A-43C3-923F-3933E4FF6B6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248400" y="6477000"/>
            <a:ext cx="2899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Stanford CS224S Spring 2014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400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ambientapp.net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7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notesSlide" Target="../notesSlides/notesSlide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deeplearning.net/" TargetMode="External"/><Relationship Id="rId2" Type="http://schemas.openxmlformats.org/officeDocument/2006/relationships/hyperlink" Target="http://ufldl.stanford.edu/tutoria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youtu.be/Nu-nlQqFCK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16200" y="762000"/>
            <a:ext cx="6553200" cy="1143000"/>
          </a:xfrm>
        </p:spPr>
        <p:txBody>
          <a:bodyPr/>
          <a:lstStyle/>
          <a:p>
            <a:r>
              <a:rPr lang="en-US" sz="3400" b="1" dirty="0">
                <a:solidFill>
                  <a:schemeClr val="tx1"/>
                </a:solidFill>
                <a:latin typeface="Franklin Gothic Book (Headings)"/>
                <a:cs typeface="Franklin Gothic Book (Headings)"/>
              </a:rPr>
              <a:t>CS 224S / LINGUIST </a:t>
            </a:r>
            <a:r>
              <a:rPr lang="en-US" sz="3400" b="1" dirty="0" smtClean="0">
                <a:solidFill>
                  <a:schemeClr val="tx1"/>
                </a:solidFill>
                <a:latin typeface="Franklin Gothic Book (Headings)"/>
                <a:cs typeface="Franklin Gothic Book (Headings)"/>
              </a:rPr>
              <a:t>285</a:t>
            </a:r>
            <a:r>
              <a:rPr lang="en-US" sz="3400" b="1" dirty="0">
                <a:solidFill>
                  <a:schemeClr val="tx1"/>
                </a:solidFill>
                <a:latin typeface="Franklin Gothic Book (Headings)"/>
                <a:cs typeface="Franklin Gothic Book (Headings)"/>
              </a:rPr>
              <a:t/>
            </a:r>
            <a:br>
              <a:rPr lang="en-US" sz="3400" b="1" dirty="0">
                <a:solidFill>
                  <a:schemeClr val="tx1"/>
                </a:solidFill>
                <a:latin typeface="Franklin Gothic Book (Headings)"/>
                <a:cs typeface="Franklin Gothic Book (Headings)"/>
              </a:rPr>
            </a:br>
            <a:r>
              <a:rPr lang="en-US" sz="3400" b="1" dirty="0" smtClean="0">
                <a:solidFill>
                  <a:schemeClr val="tx1"/>
                </a:solidFill>
                <a:latin typeface="Franklin Gothic Book (Headings)"/>
                <a:cs typeface="Franklin Gothic Book (Headings)"/>
              </a:rPr>
              <a:t>Spoken Language Processing</a:t>
            </a:r>
            <a:endParaRPr lang="en-US" sz="3400" b="1" dirty="0">
              <a:solidFill>
                <a:schemeClr val="tx1"/>
              </a:solidFill>
              <a:latin typeface="Franklin Gothic Book (Headings)"/>
              <a:cs typeface="Franklin Gothic Book (Headings)"/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4267200" y="2190750"/>
            <a:ext cx="38862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" charset="0"/>
              <a:buNone/>
              <a:defRPr sz="2600" kern="12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1pPr>
            <a:lvl2pPr marL="547688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charset="2"/>
              <a:buChar char=""/>
              <a:defRPr sz="2400" kern="12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2pPr>
            <a:lvl3pPr marL="822325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charset="2"/>
              <a:buChar char=""/>
              <a:defRPr sz="2000" kern="12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3pPr>
            <a:lvl4pPr marL="1096963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charset="2"/>
              <a:buChar char=""/>
              <a:defRPr sz="2000" kern="12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4pPr>
            <a:lvl5pPr marL="1371600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0" y="3048000"/>
            <a:ext cx="9144000" cy="1752600"/>
          </a:xfrm>
        </p:spPr>
        <p:txBody>
          <a:bodyPr>
            <a:normAutofit fontScale="55000" lnSpcReduction="20000"/>
          </a:bodyPr>
          <a:lstStyle/>
          <a:p>
            <a:r>
              <a:rPr lang="en-US" sz="3600" dirty="0" smtClean="0">
                <a:solidFill>
                  <a:schemeClr val="accent1"/>
                </a:solidFill>
              </a:rPr>
              <a:t>Andrew Maas</a:t>
            </a:r>
            <a:endParaRPr lang="en-US" sz="3600" dirty="0">
              <a:solidFill>
                <a:schemeClr val="accent1"/>
              </a:solidFill>
            </a:endParaRPr>
          </a:p>
          <a:p>
            <a:r>
              <a:rPr lang="en-US" sz="3600" dirty="0">
                <a:solidFill>
                  <a:schemeClr val="accent1"/>
                </a:solidFill>
              </a:rPr>
              <a:t>Stanford </a:t>
            </a:r>
            <a:r>
              <a:rPr lang="en-US" sz="3600" dirty="0" smtClean="0">
                <a:solidFill>
                  <a:schemeClr val="accent1"/>
                </a:solidFill>
              </a:rPr>
              <a:t>University</a:t>
            </a:r>
          </a:p>
          <a:p>
            <a:r>
              <a:rPr lang="en-US" sz="3600" dirty="0" smtClean="0">
                <a:solidFill>
                  <a:schemeClr val="accent1"/>
                </a:solidFill>
              </a:rPr>
              <a:t>Spring 2014 </a:t>
            </a:r>
            <a:endParaRPr lang="en-US" sz="3600" dirty="0">
              <a:solidFill>
                <a:schemeClr val="accent1"/>
              </a:solidFill>
            </a:endParaRPr>
          </a:p>
          <a:p>
            <a:endParaRPr lang="en-US" sz="3600" dirty="0">
              <a:solidFill>
                <a:schemeClr val="tx2"/>
              </a:solidFill>
            </a:endParaRPr>
          </a:p>
          <a:p>
            <a:r>
              <a:rPr lang="en-US" sz="3700" b="1" dirty="0">
                <a:solidFill>
                  <a:schemeClr val="accent1">
                    <a:lumMod val="75000"/>
                  </a:schemeClr>
                </a:solidFill>
              </a:rPr>
              <a:t>Lecture </a:t>
            </a:r>
            <a:r>
              <a:rPr lang="en-US" sz="3700" b="1" dirty="0" smtClean="0">
                <a:solidFill>
                  <a:schemeClr val="accent1">
                    <a:lumMod val="75000"/>
                  </a:schemeClr>
                </a:solidFill>
              </a:rPr>
              <a:t>16: Acoustic Modeling with Deep Neural Networks (DNNs)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 descr="94022a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57200"/>
            <a:ext cx="2205593" cy="183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89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Hybrid acoustic modeling overview</a:t>
            </a:r>
          </a:p>
          <a:p>
            <a:pPr lvl="1"/>
            <a:r>
              <a:rPr lang="en-US" dirty="0" smtClean="0"/>
              <a:t>Basic idea</a:t>
            </a:r>
          </a:p>
          <a:p>
            <a:pPr lvl="1"/>
            <a:r>
              <a:rPr lang="en-US" dirty="0" smtClean="0"/>
              <a:t>History</a:t>
            </a:r>
          </a:p>
          <a:p>
            <a:pPr lvl="1"/>
            <a:r>
              <a:rPr lang="en-US" dirty="0" smtClean="0"/>
              <a:t>Recent results</a:t>
            </a:r>
          </a:p>
          <a:p>
            <a:r>
              <a:rPr lang="en-US" b="1" dirty="0" smtClean="0"/>
              <a:t>Deep neural net basic computations</a:t>
            </a:r>
          </a:p>
          <a:p>
            <a:pPr lvl="1"/>
            <a:r>
              <a:rPr lang="en-US" dirty="0"/>
              <a:t>Forward </a:t>
            </a:r>
            <a:r>
              <a:rPr lang="en-US" dirty="0" smtClean="0"/>
              <a:t>propagation</a:t>
            </a:r>
          </a:p>
          <a:p>
            <a:pPr lvl="1"/>
            <a:r>
              <a:rPr lang="en-US" b="1" dirty="0" smtClean="0"/>
              <a:t>Objective function</a:t>
            </a:r>
          </a:p>
          <a:p>
            <a:pPr lvl="1"/>
            <a:r>
              <a:rPr lang="en-US" dirty="0" smtClean="0"/>
              <a:t>Computing gradients</a:t>
            </a:r>
          </a:p>
          <a:p>
            <a:r>
              <a:rPr lang="en-US" dirty="0" smtClean="0"/>
              <a:t>What’s different about modern DNNs?</a:t>
            </a:r>
          </a:p>
          <a:p>
            <a:r>
              <a:rPr lang="en-US" dirty="0" smtClean="0"/>
              <a:t>Extensions and current/future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39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363" y="2816096"/>
            <a:ext cx="1041400" cy="32385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3822095" y="2860535"/>
            <a:ext cx="592667" cy="592666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solidFill>
                  <a:schemeClr val="tx1"/>
                </a:solidFill>
              </a:rPr>
              <a:t>Σ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724781" y="1888078"/>
            <a:ext cx="592667" cy="592666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x</a:t>
            </a:r>
            <a:r>
              <a:rPr lang="en-US" baseline="-25000" dirty="0">
                <a:solidFill>
                  <a:srgbClr val="000000"/>
                </a:solidFill>
              </a:rPr>
              <a:t>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724781" y="3012935"/>
            <a:ext cx="592667" cy="592666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x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724781" y="4137793"/>
            <a:ext cx="592667" cy="592666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x</a:t>
            </a:r>
            <a:r>
              <a:rPr lang="en-US" baseline="-25000" dirty="0" smtClean="0">
                <a:solidFill>
                  <a:srgbClr val="000000"/>
                </a:solidFill>
              </a:rPr>
              <a:t>3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2" name="Straight Arrow Connector 11"/>
          <p:cNvCxnSpPr>
            <a:endCxn id="4" idx="2"/>
          </p:cNvCxnSpPr>
          <p:nvPr/>
        </p:nvCxnSpPr>
        <p:spPr>
          <a:xfrm>
            <a:off x="2317448" y="2328773"/>
            <a:ext cx="1504647" cy="828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6"/>
            <a:endCxn id="4" idx="2"/>
          </p:cNvCxnSpPr>
          <p:nvPr/>
        </p:nvCxnSpPr>
        <p:spPr>
          <a:xfrm flipV="1">
            <a:off x="2317448" y="3156868"/>
            <a:ext cx="1504647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6"/>
            <a:endCxn id="4" idx="2"/>
          </p:cNvCxnSpPr>
          <p:nvPr/>
        </p:nvCxnSpPr>
        <p:spPr>
          <a:xfrm flipV="1">
            <a:off x="2317448" y="3156868"/>
            <a:ext cx="1504647" cy="1277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724781" y="5174348"/>
            <a:ext cx="592667" cy="592666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+1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3" name="Straight Arrow Connector 22"/>
          <p:cNvCxnSpPr>
            <a:stCxn id="22" idx="6"/>
            <a:endCxn id="4" idx="2"/>
          </p:cNvCxnSpPr>
          <p:nvPr/>
        </p:nvCxnSpPr>
        <p:spPr>
          <a:xfrm flipV="1">
            <a:off x="2317448" y="3156868"/>
            <a:ext cx="1504647" cy="23138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600483" y="2163033"/>
            <a:ext cx="483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583542" y="2860535"/>
            <a:ext cx="483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590797" y="3570526"/>
            <a:ext cx="483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/>
              <a:t>3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4" idx="6"/>
          </p:cNvCxnSpPr>
          <p:nvPr/>
        </p:nvCxnSpPr>
        <p:spPr>
          <a:xfrm>
            <a:off x="4414762" y="3156868"/>
            <a:ext cx="1628019" cy="12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4"/>
          <a:srcRect t="397" b="397"/>
          <a:stretch/>
        </p:blipFill>
        <p:spPr>
          <a:xfrm>
            <a:off x="4656026" y="2270589"/>
            <a:ext cx="534688" cy="444500"/>
          </a:xfrm>
          <a:prstGeom prst="rect">
            <a:avLst/>
          </a:prstGeom>
          <a:ln w="6350" cmpd="sng">
            <a:solidFill>
              <a:schemeClr val="tx1"/>
            </a:solidFill>
          </a:ln>
        </p:spPr>
      </p:pic>
      <p:sp>
        <p:nvSpPr>
          <p:cNvPr id="38" name="TextBox 37"/>
          <p:cNvSpPr txBox="1"/>
          <p:nvPr/>
        </p:nvSpPr>
        <p:spPr>
          <a:xfrm>
            <a:off x="2636768" y="4309935"/>
            <a:ext cx="483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4194" y="6543521"/>
            <a:ext cx="4330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Slides from </a:t>
            </a:r>
            <a:r>
              <a:rPr lang="en-US" sz="1400" dirty="0" err="1" smtClean="0"/>
              <a:t>Awni</a:t>
            </a:r>
            <a:r>
              <a:rPr lang="en-US" sz="1400" dirty="0" smtClean="0"/>
              <a:t> </a:t>
            </a:r>
            <a:r>
              <a:rPr lang="en-US" sz="1400" dirty="0" err="1" smtClean="0"/>
              <a:t>Hannun</a:t>
            </a:r>
            <a:r>
              <a:rPr lang="en-US" sz="1400" dirty="0" smtClean="0"/>
              <a:t> (CS221 Autumn 2013)</a:t>
            </a:r>
            <a:endParaRPr lang="en-US" sz="1400" dirty="0"/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1299334" y="133050"/>
            <a:ext cx="6545333" cy="6604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Neural Network Basics: Single Unit </a:t>
            </a:r>
            <a:endParaRPr lang="en-US" sz="3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1587" y="4521536"/>
            <a:ext cx="1175091" cy="31546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8000" y="1088571"/>
            <a:ext cx="331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Logistic regression as a “neuron”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9328" y="3968170"/>
            <a:ext cx="4874381" cy="397412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131088" y="2944005"/>
            <a:ext cx="87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37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34206" y="2356162"/>
            <a:ext cx="592667" cy="592666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144225" y="1665954"/>
            <a:ext cx="592667" cy="592666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x</a:t>
            </a:r>
            <a:r>
              <a:rPr lang="en-US" baseline="-25000" dirty="0">
                <a:solidFill>
                  <a:srgbClr val="000000"/>
                </a:solidFill>
              </a:rPr>
              <a:t>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144225" y="2790811"/>
            <a:ext cx="592667" cy="592666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x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144225" y="3915669"/>
            <a:ext cx="592667" cy="592666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x</a:t>
            </a:r>
            <a:r>
              <a:rPr lang="en-US" baseline="-25000" dirty="0" smtClean="0">
                <a:solidFill>
                  <a:srgbClr val="000000"/>
                </a:solidFill>
              </a:rPr>
              <a:t>3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2" name="Straight Arrow Connector 11"/>
          <p:cNvCxnSpPr>
            <a:stCxn id="5" idx="6"/>
            <a:endCxn id="4" idx="2"/>
          </p:cNvCxnSpPr>
          <p:nvPr/>
        </p:nvCxnSpPr>
        <p:spPr>
          <a:xfrm>
            <a:off x="1736892" y="1962287"/>
            <a:ext cx="2097314" cy="690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6"/>
            <a:endCxn id="4" idx="2"/>
          </p:cNvCxnSpPr>
          <p:nvPr/>
        </p:nvCxnSpPr>
        <p:spPr>
          <a:xfrm flipV="1">
            <a:off x="1736892" y="2652495"/>
            <a:ext cx="2097314" cy="434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6"/>
            <a:endCxn id="4" idx="2"/>
          </p:cNvCxnSpPr>
          <p:nvPr/>
        </p:nvCxnSpPr>
        <p:spPr>
          <a:xfrm flipV="1">
            <a:off x="1736892" y="2652495"/>
            <a:ext cx="2097314" cy="1559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144225" y="4952224"/>
            <a:ext cx="592667" cy="592666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+1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3" name="Straight Arrow Connector 22"/>
          <p:cNvCxnSpPr>
            <a:stCxn id="22" idx="6"/>
            <a:endCxn id="4" idx="2"/>
          </p:cNvCxnSpPr>
          <p:nvPr/>
        </p:nvCxnSpPr>
        <p:spPr>
          <a:xfrm flipV="1">
            <a:off x="1736892" y="2652495"/>
            <a:ext cx="2097314" cy="25960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612594" y="1962287"/>
            <a:ext cx="641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11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4" idx="6"/>
            <a:endCxn id="33" idx="2"/>
          </p:cNvCxnSpPr>
          <p:nvPr/>
        </p:nvCxnSpPr>
        <p:spPr>
          <a:xfrm>
            <a:off x="4426873" y="2652495"/>
            <a:ext cx="1761067" cy="592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187940" y="2948828"/>
            <a:ext cx="592667" cy="592666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834206" y="3638258"/>
            <a:ext cx="592667" cy="592666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5" idx="6"/>
            <a:endCxn id="30" idx="2"/>
          </p:cNvCxnSpPr>
          <p:nvPr/>
        </p:nvCxnSpPr>
        <p:spPr>
          <a:xfrm>
            <a:off x="1736892" y="1962287"/>
            <a:ext cx="2097314" cy="1972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6"/>
            <a:endCxn id="30" idx="2"/>
          </p:cNvCxnSpPr>
          <p:nvPr/>
        </p:nvCxnSpPr>
        <p:spPr>
          <a:xfrm>
            <a:off x="1736892" y="3087144"/>
            <a:ext cx="2097314" cy="847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6"/>
            <a:endCxn id="30" idx="2"/>
          </p:cNvCxnSpPr>
          <p:nvPr/>
        </p:nvCxnSpPr>
        <p:spPr>
          <a:xfrm flipV="1">
            <a:off x="1736892" y="3934591"/>
            <a:ext cx="2097314" cy="277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2" idx="6"/>
            <a:endCxn id="30" idx="2"/>
          </p:cNvCxnSpPr>
          <p:nvPr/>
        </p:nvCxnSpPr>
        <p:spPr>
          <a:xfrm flipV="1">
            <a:off x="1736892" y="3934591"/>
            <a:ext cx="2097314" cy="1313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0" idx="6"/>
            <a:endCxn id="33" idx="2"/>
          </p:cNvCxnSpPr>
          <p:nvPr/>
        </p:nvCxnSpPr>
        <p:spPr>
          <a:xfrm flipV="1">
            <a:off x="4426873" y="3245161"/>
            <a:ext cx="1761067" cy="6894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292081" y="2283163"/>
            <a:ext cx="641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/>
              <a:t>2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32995" y="5733154"/>
            <a:ext cx="1722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Layer 1 / Input</a:t>
            </a:r>
            <a:endParaRPr 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3751960" y="5527539"/>
            <a:ext cx="190861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Layer 2 / </a:t>
            </a:r>
          </a:p>
          <a:p>
            <a:r>
              <a:rPr lang="en-US" sz="1600" dirty="0" smtClean="0"/>
              <a:t>hidden layer</a:t>
            </a:r>
            <a:endParaRPr lang="en-US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6185553" y="5712983"/>
            <a:ext cx="1990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Layer 3 / output</a:t>
            </a:r>
            <a:endParaRPr lang="en-US" sz="1600" dirty="0"/>
          </a:p>
        </p:txBody>
      </p:sp>
      <p:sp>
        <p:nvSpPr>
          <p:cNvPr id="62" name="Oval 61"/>
          <p:cNvSpPr/>
          <p:nvPr/>
        </p:nvSpPr>
        <p:spPr>
          <a:xfrm>
            <a:off x="3834206" y="4636961"/>
            <a:ext cx="592667" cy="592666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+1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/>
          <p:cNvCxnSpPr>
            <a:endCxn id="33" idx="2"/>
          </p:cNvCxnSpPr>
          <p:nvPr/>
        </p:nvCxnSpPr>
        <p:spPr>
          <a:xfrm flipV="1">
            <a:off x="4426873" y="3245161"/>
            <a:ext cx="1761067" cy="15595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4194" y="6543521"/>
            <a:ext cx="4330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Slides from </a:t>
            </a:r>
            <a:r>
              <a:rPr lang="en-US" sz="1400" dirty="0" err="1"/>
              <a:t>Awni</a:t>
            </a:r>
            <a:r>
              <a:rPr lang="en-US" sz="1400" dirty="0"/>
              <a:t> </a:t>
            </a:r>
            <a:r>
              <a:rPr lang="en-US" sz="1400" dirty="0" err="1"/>
              <a:t>Hannun</a:t>
            </a:r>
            <a:r>
              <a:rPr lang="en-US" sz="1400" dirty="0"/>
              <a:t> (CS221 Autumn 2013)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1261234" y="133050"/>
            <a:ext cx="6621533" cy="6604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Single Hidden Layer Neural Network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732994" y="895048"/>
            <a:ext cx="5653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 many logistic units to create a Neural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14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24194" y="6543521"/>
            <a:ext cx="4330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Slides from </a:t>
            </a:r>
            <a:r>
              <a:rPr lang="en-US" sz="1400" dirty="0" err="1"/>
              <a:t>Awni</a:t>
            </a:r>
            <a:r>
              <a:rPr lang="en-US" sz="1400" dirty="0"/>
              <a:t> </a:t>
            </a:r>
            <a:r>
              <a:rPr lang="en-US" sz="1400" dirty="0" err="1"/>
              <a:t>Hannun</a:t>
            </a:r>
            <a:r>
              <a:rPr lang="en-US" sz="1400" dirty="0"/>
              <a:t> (CS221 Autumn 2013)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1836667" y="133050"/>
            <a:ext cx="5239057" cy="6604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Notation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58" y="1217996"/>
            <a:ext cx="8502952" cy="367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0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34206" y="2513397"/>
            <a:ext cx="592667" cy="592666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144225" y="1823189"/>
            <a:ext cx="592667" cy="592666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x</a:t>
            </a:r>
            <a:r>
              <a:rPr lang="en-US" baseline="-25000" dirty="0">
                <a:solidFill>
                  <a:srgbClr val="000000"/>
                </a:solidFill>
              </a:rPr>
              <a:t>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144225" y="2948046"/>
            <a:ext cx="592667" cy="592666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x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144225" y="4072904"/>
            <a:ext cx="592667" cy="592666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x</a:t>
            </a:r>
            <a:r>
              <a:rPr lang="en-US" baseline="-25000" dirty="0" smtClean="0">
                <a:solidFill>
                  <a:srgbClr val="000000"/>
                </a:solidFill>
              </a:rPr>
              <a:t>3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2" name="Straight Arrow Connector 11"/>
          <p:cNvCxnSpPr>
            <a:stCxn id="5" idx="6"/>
            <a:endCxn id="4" idx="2"/>
          </p:cNvCxnSpPr>
          <p:nvPr/>
        </p:nvCxnSpPr>
        <p:spPr>
          <a:xfrm>
            <a:off x="1736892" y="2119522"/>
            <a:ext cx="2097314" cy="690208"/>
          </a:xfrm>
          <a:prstGeom prst="straightConnector1">
            <a:avLst/>
          </a:prstGeom>
          <a:ln>
            <a:solidFill>
              <a:srgbClr val="8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6"/>
            <a:endCxn id="4" idx="2"/>
          </p:cNvCxnSpPr>
          <p:nvPr/>
        </p:nvCxnSpPr>
        <p:spPr>
          <a:xfrm flipV="1">
            <a:off x="1736892" y="2809730"/>
            <a:ext cx="2097314" cy="434649"/>
          </a:xfrm>
          <a:prstGeom prst="straightConnector1">
            <a:avLst/>
          </a:prstGeom>
          <a:ln>
            <a:solidFill>
              <a:srgbClr val="8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6"/>
            <a:endCxn id="4" idx="2"/>
          </p:cNvCxnSpPr>
          <p:nvPr/>
        </p:nvCxnSpPr>
        <p:spPr>
          <a:xfrm flipV="1">
            <a:off x="1736892" y="2809730"/>
            <a:ext cx="2097314" cy="1559507"/>
          </a:xfrm>
          <a:prstGeom prst="straightConnector1">
            <a:avLst/>
          </a:prstGeom>
          <a:ln>
            <a:solidFill>
              <a:srgbClr val="8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144225" y="5109459"/>
            <a:ext cx="592667" cy="592666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+1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3" name="Straight Arrow Connector 22"/>
          <p:cNvCxnSpPr>
            <a:stCxn id="22" idx="6"/>
            <a:endCxn id="4" idx="2"/>
          </p:cNvCxnSpPr>
          <p:nvPr/>
        </p:nvCxnSpPr>
        <p:spPr>
          <a:xfrm flipV="1">
            <a:off x="1736892" y="2809730"/>
            <a:ext cx="2097314" cy="2596062"/>
          </a:xfrm>
          <a:prstGeom prst="straightConnector1">
            <a:avLst/>
          </a:prstGeom>
          <a:ln>
            <a:solidFill>
              <a:srgbClr val="8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612594" y="2119522"/>
            <a:ext cx="641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11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4" idx="6"/>
            <a:endCxn id="33" idx="2"/>
          </p:cNvCxnSpPr>
          <p:nvPr/>
        </p:nvCxnSpPr>
        <p:spPr>
          <a:xfrm>
            <a:off x="4426873" y="2809730"/>
            <a:ext cx="1761067" cy="592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187940" y="3106063"/>
            <a:ext cx="592667" cy="592666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834206" y="3795493"/>
            <a:ext cx="592667" cy="592666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5" idx="6"/>
            <a:endCxn id="30" idx="2"/>
          </p:cNvCxnSpPr>
          <p:nvPr/>
        </p:nvCxnSpPr>
        <p:spPr>
          <a:xfrm>
            <a:off x="1736892" y="2119522"/>
            <a:ext cx="2097314" cy="1972304"/>
          </a:xfrm>
          <a:prstGeom prst="straightConnector1">
            <a:avLst/>
          </a:prstGeom>
          <a:ln>
            <a:solidFill>
              <a:srgbClr val="8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6"/>
            <a:endCxn id="30" idx="2"/>
          </p:cNvCxnSpPr>
          <p:nvPr/>
        </p:nvCxnSpPr>
        <p:spPr>
          <a:xfrm>
            <a:off x="1736892" y="3244379"/>
            <a:ext cx="2097314" cy="847447"/>
          </a:xfrm>
          <a:prstGeom prst="straightConnector1">
            <a:avLst/>
          </a:prstGeom>
          <a:ln>
            <a:solidFill>
              <a:srgbClr val="8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6"/>
            <a:endCxn id="30" idx="2"/>
          </p:cNvCxnSpPr>
          <p:nvPr/>
        </p:nvCxnSpPr>
        <p:spPr>
          <a:xfrm flipV="1">
            <a:off x="1736892" y="4091826"/>
            <a:ext cx="2097314" cy="277411"/>
          </a:xfrm>
          <a:prstGeom prst="straightConnector1">
            <a:avLst/>
          </a:prstGeom>
          <a:ln>
            <a:solidFill>
              <a:srgbClr val="8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2" idx="6"/>
            <a:endCxn id="30" idx="2"/>
          </p:cNvCxnSpPr>
          <p:nvPr/>
        </p:nvCxnSpPr>
        <p:spPr>
          <a:xfrm flipV="1">
            <a:off x="1736892" y="4091826"/>
            <a:ext cx="2097314" cy="1313966"/>
          </a:xfrm>
          <a:prstGeom prst="straightConnector1">
            <a:avLst/>
          </a:prstGeom>
          <a:ln>
            <a:solidFill>
              <a:srgbClr val="8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0" idx="6"/>
            <a:endCxn id="33" idx="2"/>
          </p:cNvCxnSpPr>
          <p:nvPr/>
        </p:nvCxnSpPr>
        <p:spPr>
          <a:xfrm flipV="1">
            <a:off x="4426873" y="3402396"/>
            <a:ext cx="1761067" cy="6894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292081" y="2440398"/>
            <a:ext cx="641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/>
              <a:t>2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62" name="Oval 61"/>
          <p:cNvSpPr/>
          <p:nvPr/>
        </p:nvSpPr>
        <p:spPr>
          <a:xfrm>
            <a:off x="3834206" y="4794196"/>
            <a:ext cx="592667" cy="592666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+1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/>
          <p:cNvCxnSpPr>
            <a:endCxn id="33" idx="2"/>
          </p:cNvCxnSpPr>
          <p:nvPr/>
        </p:nvCxnSpPr>
        <p:spPr>
          <a:xfrm flipV="1">
            <a:off x="4426873" y="3402396"/>
            <a:ext cx="1761067" cy="15595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4194" y="6543521"/>
            <a:ext cx="4330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Slides from </a:t>
            </a:r>
            <a:r>
              <a:rPr lang="en-US" sz="1400" dirty="0" err="1"/>
              <a:t>Awni</a:t>
            </a:r>
            <a:r>
              <a:rPr lang="en-US" sz="1400" dirty="0"/>
              <a:t> </a:t>
            </a:r>
            <a:r>
              <a:rPr lang="en-US" sz="1400" dirty="0" err="1"/>
              <a:t>Hannun</a:t>
            </a:r>
            <a:r>
              <a:rPr lang="en-US" sz="1400" dirty="0"/>
              <a:t> (CS221 Autumn 2013)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1836667" y="133050"/>
            <a:ext cx="5239057" cy="6604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Forward Propagation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536" y="1592690"/>
            <a:ext cx="2604228" cy="460997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3429000" y="2053687"/>
            <a:ext cx="1524000" cy="3508913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2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34206" y="2307782"/>
            <a:ext cx="592667" cy="592666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144225" y="1617574"/>
            <a:ext cx="592667" cy="592666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x</a:t>
            </a:r>
            <a:r>
              <a:rPr lang="en-US" baseline="-25000" dirty="0">
                <a:solidFill>
                  <a:srgbClr val="000000"/>
                </a:solidFill>
              </a:rPr>
              <a:t>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144225" y="2742431"/>
            <a:ext cx="592667" cy="592666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x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144225" y="3867289"/>
            <a:ext cx="592667" cy="592666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x</a:t>
            </a:r>
            <a:r>
              <a:rPr lang="en-US" baseline="-25000" dirty="0" smtClean="0">
                <a:solidFill>
                  <a:srgbClr val="000000"/>
                </a:solidFill>
              </a:rPr>
              <a:t>3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2" name="Straight Arrow Connector 11"/>
          <p:cNvCxnSpPr>
            <a:stCxn id="5" idx="6"/>
            <a:endCxn id="4" idx="2"/>
          </p:cNvCxnSpPr>
          <p:nvPr/>
        </p:nvCxnSpPr>
        <p:spPr>
          <a:xfrm>
            <a:off x="1736892" y="1913907"/>
            <a:ext cx="2097314" cy="690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6"/>
            <a:endCxn id="4" idx="2"/>
          </p:cNvCxnSpPr>
          <p:nvPr/>
        </p:nvCxnSpPr>
        <p:spPr>
          <a:xfrm flipV="1">
            <a:off x="1736892" y="2604115"/>
            <a:ext cx="2097314" cy="434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6"/>
            <a:endCxn id="4" idx="2"/>
          </p:cNvCxnSpPr>
          <p:nvPr/>
        </p:nvCxnSpPr>
        <p:spPr>
          <a:xfrm flipV="1">
            <a:off x="1736892" y="2604115"/>
            <a:ext cx="2097314" cy="1559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144225" y="4903844"/>
            <a:ext cx="592667" cy="592666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+1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3" name="Straight Arrow Connector 22"/>
          <p:cNvCxnSpPr>
            <a:stCxn id="22" idx="6"/>
            <a:endCxn id="4" idx="2"/>
          </p:cNvCxnSpPr>
          <p:nvPr/>
        </p:nvCxnSpPr>
        <p:spPr>
          <a:xfrm flipV="1">
            <a:off x="1736892" y="2604115"/>
            <a:ext cx="2097314" cy="25960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6"/>
            <a:endCxn id="33" idx="2"/>
          </p:cNvCxnSpPr>
          <p:nvPr/>
        </p:nvCxnSpPr>
        <p:spPr>
          <a:xfrm>
            <a:off x="4426873" y="2604115"/>
            <a:ext cx="1761067" cy="592666"/>
          </a:xfrm>
          <a:prstGeom prst="straightConnector1">
            <a:avLst/>
          </a:prstGeom>
          <a:ln>
            <a:solidFill>
              <a:srgbClr val="8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187940" y="2900448"/>
            <a:ext cx="592667" cy="592666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834206" y="3589878"/>
            <a:ext cx="592667" cy="592666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5" idx="6"/>
            <a:endCxn id="30" idx="2"/>
          </p:cNvCxnSpPr>
          <p:nvPr/>
        </p:nvCxnSpPr>
        <p:spPr>
          <a:xfrm>
            <a:off x="1736892" y="1913907"/>
            <a:ext cx="2097314" cy="1972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6"/>
            <a:endCxn id="30" idx="2"/>
          </p:cNvCxnSpPr>
          <p:nvPr/>
        </p:nvCxnSpPr>
        <p:spPr>
          <a:xfrm>
            <a:off x="1736892" y="3038764"/>
            <a:ext cx="2097314" cy="847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6"/>
            <a:endCxn id="30" idx="2"/>
          </p:cNvCxnSpPr>
          <p:nvPr/>
        </p:nvCxnSpPr>
        <p:spPr>
          <a:xfrm flipV="1">
            <a:off x="1736892" y="3886211"/>
            <a:ext cx="2097314" cy="277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2" idx="6"/>
            <a:endCxn id="30" idx="2"/>
          </p:cNvCxnSpPr>
          <p:nvPr/>
        </p:nvCxnSpPr>
        <p:spPr>
          <a:xfrm flipV="1">
            <a:off x="1736892" y="3886211"/>
            <a:ext cx="2097314" cy="1313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0" idx="6"/>
            <a:endCxn id="33" idx="2"/>
          </p:cNvCxnSpPr>
          <p:nvPr/>
        </p:nvCxnSpPr>
        <p:spPr>
          <a:xfrm flipV="1">
            <a:off x="4426873" y="3196781"/>
            <a:ext cx="1761067" cy="689430"/>
          </a:xfrm>
          <a:prstGeom prst="straightConnector1">
            <a:avLst/>
          </a:prstGeom>
          <a:ln>
            <a:solidFill>
              <a:srgbClr val="8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32995" y="5684774"/>
            <a:ext cx="1722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Layer 1 / Input</a:t>
            </a:r>
            <a:endParaRPr 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3751960" y="5479159"/>
            <a:ext cx="190861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Layer 2 / </a:t>
            </a:r>
          </a:p>
          <a:p>
            <a:r>
              <a:rPr lang="en-US" sz="1600" dirty="0" smtClean="0"/>
              <a:t>hidden layer</a:t>
            </a:r>
            <a:endParaRPr lang="en-US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6185553" y="5664603"/>
            <a:ext cx="1990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Layer 3 / output</a:t>
            </a:r>
            <a:endParaRPr lang="en-US" sz="1600" dirty="0"/>
          </a:p>
        </p:txBody>
      </p:sp>
      <p:sp>
        <p:nvSpPr>
          <p:cNvPr id="62" name="Oval 61"/>
          <p:cNvSpPr/>
          <p:nvPr/>
        </p:nvSpPr>
        <p:spPr>
          <a:xfrm>
            <a:off x="3834206" y="4588581"/>
            <a:ext cx="592667" cy="592666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+1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/>
          <p:cNvCxnSpPr>
            <a:endCxn id="33" idx="2"/>
          </p:cNvCxnSpPr>
          <p:nvPr/>
        </p:nvCxnSpPr>
        <p:spPr>
          <a:xfrm flipV="1">
            <a:off x="4426873" y="3196781"/>
            <a:ext cx="1761067" cy="1559508"/>
          </a:xfrm>
          <a:prstGeom prst="straightConnector1">
            <a:avLst/>
          </a:prstGeom>
          <a:ln>
            <a:solidFill>
              <a:srgbClr val="8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4194" y="6543521"/>
            <a:ext cx="4330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Slides from </a:t>
            </a:r>
            <a:r>
              <a:rPr lang="en-US" sz="1400" dirty="0" err="1"/>
              <a:t>Awni</a:t>
            </a:r>
            <a:r>
              <a:rPr lang="en-US" sz="1400" dirty="0"/>
              <a:t> </a:t>
            </a:r>
            <a:r>
              <a:rPr lang="en-US" sz="1400" dirty="0" err="1"/>
              <a:t>Hannun</a:t>
            </a:r>
            <a:r>
              <a:rPr lang="en-US" sz="1400" dirty="0"/>
              <a:t> (CS221 Autumn 2013)</a:t>
            </a: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1836667" y="133050"/>
            <a:ext cx="5239057" cy="6604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Forward Propagation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182" y="2307000"/>
            <a:ext cx="2542286" cy="393875"/>
          </a:xfrm>
          <a:prstGeom prst="rect">
            <a:avLst/>
          </a:prstGeom>
        </p:spPr>
      </p:pic>
      <p:sp>
        <p:nvSpPr>
          <p:cNvPr id="35" name="Rounded Rectangle 34"/>
          <p:cNvSpPr/>
          <p:nvPr/>
        </p:nvSpPr>
        <p:spPr>
          <a:xfrm>
            <a:off x="5722273" y="2677767"/>
            <a:ext cx="1458693" cy="1208444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0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370271" y="1910716"/>
            <a:ext cx="592667" cy="592666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680290" y="1907854"/>
            <a:ext cx="592667" cy="592666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680290" y="4157569"/>
            <a:ext cx="592667" cy="592666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2" name="Straight Arrow Connector 11"/>
          <p:cNvCxnSpPr>
            <a:stCxn id="5" idx="6"/>
            <a:endCxn id="4" idx="2"/>
          </p:cNvCxnSpPr>
          <p:nvPr/>
        </p:nvCxnSpPr>
        <p:spPr>
          <a:xfrm>
            <a:off x="3272957" y="2204187"/>
            <a:ext cx="2097314" cy="2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6"/>
            <a:endCxn id="4" idx="2"/>
          </p:cNvCxnSpPr>
          <p:nvPr/>
        </p:nvCxnSpPr>
        <p:spPr>
          <a:xfrm flipV="1">
            <a:off x="3272957" y="2207049"/>
            <a:ext cx="2097314" cy="22468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680290" y="5194124"/>
            <a:ext cx="592667" cy="592666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+1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3" name="Straight Arrow Connector 22"/>
          <p:cNvCxnSpPr>
            <a:stCxn id="22" idx="6"/>
            <a:endCxn id="4" idx="2"/>
          </p:cNvCxnSpPr>
          <p:nvPr/>
        </p:nvCxnSpPr>
        <p:spPr>
          <a:xfrm flipV="1">
            <a:off x="3272957" y="2207049"/>
            <a:ext cx="2097314" cy="32834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370271" y="3880158"/>
            <a:ext cx="592667" cy="592666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5" idx="6"/>
            <a:endCxn id="30" idx="2"/>
          </p:cNvCxnSpPr>
          <p:nvPr/>
        </p:nvCxnSpPr>
        <p:spPr>
          <a:xfrm>
            <a:off x="3272957" y="2204187"/>
            <a:ext cx="2097314" cy="1972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6"/>
            <a:endCxn id="30" idx="2"/>
          </p:cNvCxnSpPr>
          <p:nvPr/>
        </p:nvCxnSpPr>
        <p:spPr>
          <a:xfrm flipV="1">
            <a:off x="3272957" y="4176491"/>
            <a:ext cx="2097314" cy="277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2" idx="6"/>
            <a:endCxn id="30" idx="2"/>
          </p:cNvCxnSpPr>
          <p:nvPr/>
        </p:nvCxnSpPr>
        <p:spPr>
          <a:xfrm flipV="1">
            <a:off x="3272957" y="4176491"/>
            <a:ext cx="2097314" cy="1313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498865" y="5962959"/>
            <a:ext cx="1722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Layer l</a:t>
            </a:r>
            <a:endParaRPr lang="en-US" sz="1600" dirty="0"/>
          </a:p>
        </p:txBody>
      </p:sp>
      <p:sp>
        <p:nvSpPr>
          <p:cNvPr id="62" name="Oval 61"/>
          <p:cNvSpPr/>
          <p:nvPr/>
        </p:nvSpPr>
        <p:spPr>
          <a:xfrm>
            <a:off x="5370271" y="4878861"/>
            <a:ext cx="592667" cy="592666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+1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194" y="6543521"/>
            <a:ext cx="4330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Slides from </a:t>
            </a:r>
            <a:r>
              <a:rPr lang="en-US" sz="1400" dirty="0" err="1"/>
              <a:t>Awni</a:t>
            </a:r>
            <a:r>
              <a:rPr lang="en-US" sz="1400" dirty="0"/>
              <a:t> </a:t>
            </a:r>
            <a:r>
              <a:rPr lang="en-US" sz="1400" dirty="0" err="1"/>
              <a:t>Hannun</a:t>
            </a:r>
            <a:r>
              <a:rPr lang="en-US" sz="1400" dirty="0"/>
              <a:t> (CS221 Autumn 2013)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190500" y="133050"/>
            <a:ext cx="8763000" cy="6604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Forward Propagation with Many Hidden Layers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 rot="5400000">
            <a:off x="2777050" y="2905063"/>
            <a:ext cx="592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. . .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 rot="5400000">
            <a:off x="5459384" y="2954649"/>
            <a:ext cx="592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. . .</a:t>
            </a:r>
            <a:endParaRPr lang="en-US" sz="2400" dirty="0"/>
          </a:p>
        </p:txBody>
      </p:sp>
      <p:sp>
        <p:nvSpPr>
          <p:cNvPr id="19" name="Right Arrow 18"/>
          <p:cNvSpPr/>
          <p:nvPr/>
        </p:nvSpPr>
        <p:spPr>
          <a:xfrm>
            <a:off x="6676571" y="3190317"/>
            <a:ext cx="907143" cy="34148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929524" y="3171976"/>
            <a:ext cx="907143" cy="34148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135652" y="5962959"/>
            <a:ext cx="1722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Layer l+1</a:t>
            </a:r>
            <a:endParaRPr lang="en-US" sz="16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370" y="914474"/>
            <a:ext cx="2636781" cy="4185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2" y="1432312"/>
            <a:ext cx="2140867" cy="41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06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Forward Propagation as a Single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Gives us a single non-linear function of the input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But what about multi-class outputs? </a:t>
            </a:r>
          </a:p>
          <a:p>
            <a:pPr lvl="1"/>
            <a:r>
              <a:rPr lang="en-US" dirty="0" smtClean="0"/>
              <a:t>Replace output unit for your needs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Softmax</a:t>
            </a:r>
            <a:r>
              <a:rPr lang="en-US" dirty="0" smtClean="0"/>
              <a:t>” output unit instead of sigmoid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370981"/>
            <a:ext cx="5130800" cy="673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38600"/>
            <a:ext cx="3288030" cy="71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7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Hybrid acoustic modeling overview</a:t>
            </a:r>
          </a:p>
          <a:p>
            <a:pPr lvl="1"/>
            <a:r>
              <a:rPr lang="en-US" dirty="0" smtClean="0"/>
              <a:t>Basic idea</a:t>
            </a:r>
          </a:p>
          <a:p>
            <a:pPr lvl="1"/>
            <a:r>
              <a:rPr lang="en-US" dirty="0" smtClean="0"/>
              <a:t>History</a:t>
            </a:r>
          </a:p>
          <a:p>
            <a:pPr lvl="1"/>
            <a:r>
              <a:rPr lang="en-US" dirty="0" smtClean="0"/>
              <a:t>Recent results</a:t>
            </a:r>
          </a:p>
          <a:p>
            <a:r>
              <a:rPr lang="en-US" b="1" dirty="0" smtClean="0"/>
              <a:t>Deep neural net basic computations</a:t>
            </a:r>
          </a:p>
          <a:p>
            <a:pPr lvl="1"/>
            <a:r>
              <a:rPr lang="en-US" dirty="0"/>
              <a:t>Forward </a:t>
            </a:r>
            <a:r>
              <a:rPr lang="en-US" dirty="0" smtClean="0"/>
              <a:t>propagation</a:t>
            </a:r>
          </a:p>
          <a:p>
            <a:pPr lvl="1"/>
            <a:r>
              <a:rPr lang="en-US" b="1" dirty="0" smtClean="0"/>
              <a:t>Objective function</a:t>
            </a:r>
          </a:p>
          <a:p>
            <a:pPr lvl="1"/>
            <a:r>
              <a:rPr lang="en-US" dirty="0" smtClean="0"/>
              <a:t>Computing gradients</a:t>
            </a:r>
          </a:p>
          <a:p>
            <a:r>
              <a:rPr lang="en-US" dirty="0" smtClean="0"/>
              <a:t>What’s different about modern DNNs?</a:t>
            </a:r>
          </a:p>
          <a:p>
            <a:r>
              <a:rPr lang="en-US" dirty="0" smtClean="0"/>
              <a:t>Extensions and current/future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008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Objective Function for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Supervised learning, minimize our classification errors</a:t>
            </a:r>
          </a:p>
          <a:p>
            <a:r>
              <a:rPr lang="en-US" dirty="0" smtClean="0"/>
              <a:t>Standard choice: Cross entropy loss function</a:t>
            </a:r>
          </a:p>
          <a:p>
            <a:pPr lvl="1"/>
            <a:r>
              <a:rPr lang="en-US" dirty="0" smtClean="0"/>
              <a:t>Straightforward extension of logistic loss for binary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This is a </a:t>
            </a:r>
            <a:r>
              <a:rPr lang="en-US" i="1" dirty="0" smtClean="0"/>
              <a:t>frame-wise</a:t>
            </a:r>
            <a:r>
              <a:rPr lang="en-US" dirty="0" smtClean="0"/>
              <a:t> loss. We use a label for each frame from a forced alignment</a:t>
            </a:r>
          </a:p>
          <a:p>
            <a:r>
              <a:rPr lang="en-US" dirty="0" smtClean="0"/>
              <a:t>Other loss functions possible. Can get deeper integration with the HMM or word error rate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580" y="2971800"/>
            <a:ext cx="4434840" cy="74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51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Poster session Tuesday!</a:t>
            </a:r>
          </a:p>
          <a:p>
            <a:pPr lvl="1"/>
            <a:r>
              <a:rPr lang="en-US" dirty="0" smtClean="0"/>
              <a:t>Gates building back lawn</a:t>
            </a:r>
          </a:p>
          <a:p>
            <a:pPr lvl="1"/>
            <a:r>
              <a:rPr lang="en-US" dirty="0" smtClean="0"/>
              <a:t>We will provide poster boards and easels (and snacks)</a:t>
            </a:r>
          </a:p>
          <a:p>
            <a:r>
              <a:rPr lang="en-US" dirty="0" smtClean="0"/>
              <a:t>Please help your classmates collect data!</a:t>
            </a:r>
          </a:p>
          <a:p>
            <a:pPr lvl="1"/>
            <a:r>
              <a:rPr lang="en-US" dirty="0" smtClean="0"/>
              <a:t>Android phone users</a:t>
            </a:r>
          </a:p>
          <a:p>
            <a:pPr lvl="1"/>
            <a:r>
              <a:rPr lang="en-US" dirty="0" smtClean="0"/>
              <a:t>Background app to grab 1 second audio clips</a:t>
            </a:r>
          </a:p>
          <a:p>
            <a:pPr lvl="1"/>
            <a:r>
              <a:rPr lang="en-US" dirty="0"/>
              <a:t>Details at </a:t>
            </a:r>
            <a:r>
              <a:rPr lang="en-US" dirty="0">
                <a:hlinkClick r:id="rId2"/>
              </a:rPr>
              <a:t>http://ambientapp.net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74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Learning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ind the optimal network weights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How do we do this in practice?</a:t>
            </a:r>
          </a:p>
          <a:p>
            <a:pPr lvl="1"/>
            <a:r>
              <a:rPr lang="en-US" dirty="0" smtClean="0"/>
              <a:t>Non-convex</a:t>
            </a:r>
          </a:p>
          <a:p>
            <a:pPr lvl="1"/>
            <a:r>
              <a:rPr lang="en-US" dirty="0" smtClean="0"/>
              <a:t>Gradient-based optimization</a:t>
            </a:r>
          </a:p>
          <a:p>
            <a:pPr lvl="1"/>
            <a:r>
              <a:rPr lang="en-US" dirty="0" smtClean="0"/>
              <a:t>Simplest is stochastic gradient descent (SGD)</a:t>
            </a:r>
          </a:p>
          <a:p>
            <a:pPr lvl="1"/>
            <a:r>
              <a:rPr lang="en-US" dirty="0" smtClean="0"/>
              <a:t>Many choices exist. Area of active research 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720" y="1670685"/>
            <a:ext cx="3718560" cy="59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809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Hybrid acoustic modeling overview</a:t>
            </a:r>
          </a:p>
          <a:p>
            <a:pPr lvl="1"/>
            <a:r>
              <a:rPr lang="en-US" dirty="0" smtClean="0"/>
              <a:t>Basic idea</a:t>
            </a:r>
          </a:p>
          <a:p>
            <a:pPr lvl="1"/>
            <a:r>
              <a:rPr lang="en-US" dirty="0" smtClean="0"/>
              <a:t>History</a:t>
            </a:r>
          </a:p>
          <a:p>
            <a:pPr lvl="1"/>
            <a:r>
              <a:rPr lang="en-US" dirty="0" smtClean="0"/>
              <a:t>Recent results</a:t>
            </a:r>
          </a:p>
          <a:p>
            <a:r>
              <a:rPr lang="en-US" b="1" dirty="0" smtClean="0"/>
              <a:t>Deep neural net basic computations</a:t>
            </a:r>
          </a:p>
          <a:p>
            <a:pPr lvl="1"/>
            <a:r>
              <a:rPr lang="en-US" dirty="0"/>
              <a:t>Forward </a:t>
            </a:r>
            <a:r>
              <a:rPr lang="en-US" dirty="0" smtClean="0"/>
              <a:t>propagation</a:t>
            </a:r>
          </a:p>
          <a:p>
            <a:pPr lvl="1"/>
            <a:r>
              <a:rPr lang="en-US" dirty="0" smtClean="0"/>
              <a:t>Objective function</a:t>
            </a:r>
          </a:p>
          <a:p>
            <a:pPr lvl="1"/>
            <a:r>
              <a:rPr lang="en-US" b="1" dirty="0" smtClean="0"/>
              <a:t>Computing gradients</a:t>
            </a:r>
          </a:p>
          <a:p>
            <a:r>
              <a:rPr lang="en-US" dirty="0" smtClean="0"/>
              <a:t>What’s different about modern DNNs?</a:t>
            </a:r>
          </a:p>
          <a:p>
            <a:r>
              <a:rPr lang="en-US" dirty="0" smtClean="0"/>
              <a:t>Extensions and current/future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990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194" y="6543521"/>
            <a:ext cx="4330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Slides from </a:t>
            </a:r>
            <a:r>
              <a:rPr lang="en-US" sz="1400" dirty="0" err="1"/>
              <a:t>Awni</a:t>
            </a:r>
            <a:r>
              <a:rPr lang="en-US" sz="1400" dirty="0"/>
              <a:t> </a:t>
            </a:r>
            <a:r>
              <a:rPr lang="en-US" sz="1400" dirty="0" err="1"/>
              <a:t>Hannun</a:t>
            </a:r>
            <a:r>
              <a:rPr lang="en-US" sz="1400" dirty="0"/>
              <a:t> (CS221 Autumn 2013)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70734" y="133050"/>
            <a:ext cx="7002533" cy="6604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Computing Gradients: </a:t>
            </a:r>
            <a:r>
              <a:rPr lang="en-US" sz="3200" dirty="0" err="1" smtClean="0"/>
              <a:t>Backpropagation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38414" y="1415143"/>
            <a:ext cx="65187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Backpropagation</a:t>
            </a:r>
          </a:p>
          <a:p>
            <a:r>
              <a:rPr lang="en-US" dirty="0" smtClean="0"/>
              <a:t>Algorithm to compute the derivative of the loss function with respect to the parameters of the network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192" y="2989943"/>
            <a:ext cx="3183951" cy="578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9" y="3925510"/>
            <a:ext cx="2916766" cy="42304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242051" y="2863964"/>
            <a:ext cx="4833673" cy="165965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5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991450" y="2694810"/>
            <a:ext cx="1040190" cy="1038987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" name="Oval 3"/>
          <p:cNvSpPr/>
          <p:nvPr/>
        </p:nvSpPr>
        <p:spPr>
          <a:xfrm>
            <a:off x="1259130" y="2694810"/>
            <a:ext cx="1040190" cy="1038987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x</a:t>
            </a:r>
            <a:endParaRPr lang="en-US" sz="2400" dirty="0">
              <a:solidFill>
                <a:srgbClr val="000000"/>
              </a:solidFill>
            </a:endParaRPr>
          </a:p>
        </p:txBody>
      </p:sp>
      <p:cxnSp>
        <p:nvCxnSpPr>
          <p:cNvPr id="7" name="Straight Arrow Connector 6"/>
          <p:cNvCxnSpPr>
            <a:stCxn id="4" idx="6"/>
            <a:endCxn id="3" idx="2"/>
          </p:cNvCxnSpPr>
          <p:nvPr/>
        </p:nvCxnSpPr>
        <p:spPr>
          <a:xfrm>
            <a:off x="2299320" y="3214304"/>
            <a:ext cx="16921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6"/>
            <a:endCxn id="13" idx="2"/>
          </p:cNvCxnSpPr>
          <p:nvPr/>
        </p:nvCxnSpPr>
        <p:spPr>
          <a:xfrm>
            <a:off x="5031640" y="3214304"/>
            <a:ext cx="1681218" cy="3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712858" y="2698435"/>
            <a:ext cx="1040190" cy="1038987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596" y="2022323"/>
            <a:ext cx="3093357" cy="51721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4942" y="4187360"/>
            <a:ext cx="1862666" cy="856826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194" y="6543521"/>
            <a:ext cx="4330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Slides from </a:t>
            </a:r>
            <a:r>
              <a:rPr lang="en-US" sz="1400" dirty="0" err="1"/>
              <a:t>Awni</a:t>
            </a:r>
            <a:r>
              <a:rPr lang="en-US" sz="1400" dirty="0"/>
              <a:t> </a:t>
            </a:r>
            <a:r>
              <a:rPr lang="en-US" sz="1400" dirty="0" err="1"/>
              <a:t>Hannun</a:t>
            </a:r>
            <a:r>
              <a:rPr lang="en-US" sz="1400" dirty="0"/>
              <a:t> (CS221 Autumn 2013)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1836667" y="133050"/>
            <a:ext cx="5239057" cy="6604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Chain Rule</a:t>
            </a:r>
            <a:endParaRPr lang="en-US" sz="3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0" y="838716"/>
            <a:ext cx="5130800" cy="6731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2400" y="990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Recall our NN as a single function: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42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4003545" y="1957015"/>
            <a:ext cx="1040190" cy="1038987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</a:t>
            </a:r>
            <a:r>
              <a:rPr lang="en-US" sz="2400" baseline="-250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259130" y="2670620"/>
            <a:ext cx="1040190" cy="1038987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x</a:t>
            </a:r>
            <a:endParaRPr lang="en-US" sz="2400" dirty="0">
              <a:solidFill>
                <a:srgbClr val="000000"/>
              </a:solidFill>
            </a:endParaRPr>
          </a:p>
        </p:txBody>
      </p:sp>
      <p:cxnSp>
        <p:nvCxnSpPr>
          <p:cNvPr id="7" name="Straight Arrow Connector 6"/>
          <p:cNvCxnSpPr>
            <a:stCxn id="4" idx="6"/>
            <a:endCxn id="3" idx="2"/>
          </p:cNvCxnSpPr>
          <p:nvPr/>
        </p:nvCxnSpPr>
        <p:spPr>
          <a:xfrm flipV="1">
            <a:off x="2299320" y="2476509"/>
            <a:ext cx="1704225" cy="713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6"/>
            <a:endCxn id="13" idx="2"/>
          </p:cNvCxnSpPr>
          <p:nvPr/>
        </p:nvCxnSpPr>
        <p:spPr>
          <a:xfrm>
            <a:off x="5043735" y="2476509"/>
            <a:ext cx="1669123" cy="717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712858" y="2674245"/>
            <a:ext cx="1040190" cy="1038987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003545" y="3451987"/>
            <a:ext cx="1040190" cy="1038987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4" idx="6"/>
            <a:endCxn id="10" idx="2"/>
          </p:cNvCxnSpPr>
          <p:nvPr/>
        </p:nvCxnSpPr>
        <p:spPr>
          <a:xfrm>
            <a:off x="2299320" y="3190114"/>
            <a:ext cx="1704225" cy="7813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6"/>
            <a:endCxn id="13" idx="2"/>
          </p:cNvCxnSpPr>
          <p:nvPr/>
        </p:nvCxnSpPr>
        <p:spPr>
          <a:xfrm flipV="1">
            <a:off x="5043735" y="3193739"/>
            <a:ext cx="1669123" cy="777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555" y="1826386"/>
            <a:ext cx="2058606" cy="4629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9912" y="3971481"/>
            <a:ext cx="2771624" cy="79513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4194" y="6543521"/>
            <a:ext cx="4330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CS221: Artificial Intelligence (Autumn 2013)</a:t>
            </a:r>
            <a:endParaRPr lang="en-US" sz="1400" dirty="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836667" y="133050"/>
            <a:ext cx="5239057" cy="6604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Chain Rule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2519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4093045" y="1808233"/>
            <a:ext cx="1040190" cy="1038987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</a:t>
            </a:r>
            <a:r>
              <a:rPr lang="en-US" sz="2400" baseline="-250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626825" y="3199186"/>
            <a:ext cx="1040190" cy="1038987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x</a:t>
            </a:r>
            <a:endParaRPr lang="en-US" sz="2400" dirty="0">
              <a:solidFill>
                <a:srgbClr val="000000"/>
              </a:solidFill>
            </a:endParaRPr>
          </a:p>
        </p:txBody>
      </p:sp>
      <p:cxnSp>
        <p:nvCxnSpPr>
          <p:cNvPr id="7" name="Straight Arrow Connector 6"/>
          <p:cNvCxnSpPr>
            <a:stCxn id="4" idx="6"/>
            <a:endCxn id="3" idx="2"/>
          </p:cNvCxnSpPr>
          <p:nvPr/>
        </p:nvCxnSpPr>
        <p:spPr>
          <a:xfrm flipV="1">
            <a:off x="2667015" y="2327727"/>
            <a:ext cx="1426030" cy="13909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6"/>
            <a:endCxn id="13" idx="2"/>
          </p:cNvCxnSpPr>
          <p:nvPr/>
        </p:nvCxnSpPr>
        <p:spPr>
          <a:xfrm>
            <a:off x="5133235" y="2327727"/>
            <a:ext cx="1427223" cy="1418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560458" y="3227001"/>
            <a:ext cx="1040190" cy="1038987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105143" y="4488538"/>
            <a:ext cx="1040190" cy="1038987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g</a:t>
            </a:r>
            <a:r>
              <a:rPr lang="en-US" sz="2400" baseline="-25000" dirty="0" err="1" smtClean="0">
                <a:solidFill>
                  <a:schemeClr val="tx1"/>
                </a:solidFill>
              </a:rPr>
              <a:t>n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4" idx="6"/>
            <a:endCxn id="14" idx="2"/>
          </p:cNvCxnSpPr>
          <p:nvPr/>
        </p:nvCxnSpPr>
        <p:spPr>
          <a:xfrm>
            <a:off x="2667015" y="3718680"/>
            <a:ext cx="1438128" cy="1289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4" idx="6"/>
            <a:endCxn id="13" idx="2"/>
          </p:cNvCxnSpPr>
          <p:nvPr/>
        </p:nvCxnSpPr>
        <p:spPr>
          <a:xfrm flipV="1">
            <a:off x="5145333" y="3746495"/>
            <a:ext cx="1415125" cy="1261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5400000">
            <a:off x="3936806" y="3666181"/>
            <a:ext cx="15897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3200" dirty="0" smtClean="0"/>
              <a:t>.  .  .</a:t>
            </a:r>
            <a:r>
              <a:rPr lang="en-US" dirty="0" smtClean="0"/>
              <a:t>   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914" y="2239710"/>
            <a:ext cx="1583998" cy="92399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7429" y="4398038"/>
            <a:ext cx="2068286" cy="83173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4194" y="6543521"/>
            <a:ext cx="4330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CS221: Artificial Intelligence (Autumn 2013)</a:t>
            </a:r>
            <a:endParaRPr lang="en-US" sz="1400" dirty="0"/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1836667" y="133050"/>
            <a:ext cx="5239057" cy="6604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Chain Rule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1590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520001" y="2691186"/>
            <a:ext cx="739055" cy="764428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</a:t>
            </a:r>
            <a:r>
              <a:rPr lang="en-US" sz="2400" baseline="-250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507999" y="2694811"/>
            <a:ext cx="739055" cy="764428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x</a:t>
            </a:r>
            <a:endParaRPr lang="en-US" sz="2400" dirty="0">
              <a:solidFill>
                <a:srgbClr val="000000"/>
              </a:solidFill>
            </a:endParaRPr>
          </a:p>
        </p:txBody>
      </p:sp>
      <p:cxnSp>
        <p:nvCxnSpPr>
          <p:cNvPr id="7" name="Straight Arrow Connector 6"/>
          <p:cNvCxnSpPr>
            <a:stCxn id="4" idx="6"/>
            <a:endCxn id="3" idx="2"/>
          </p:cNvCxnSpPr>
          <p:nvPr/>
        </p:nvCxnSpPr>
        <p:spPr>
          <a:xfrm flipV="1">
            <a:off x="1247054" y="3073400"/>
            <a:ext cx="1272947" cy="3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6"/>
            <a:endCxn id="13" idx="2"/>
          </p:cNvCxnSpPr>
          <p:nvPr/>
        </p:nvCxnSpPr>
        <p:spPr>
          <a:xfrm>
            <a:off x="3259056" y="3073400"/>
            <a:ext cx="14876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746740" y="2691186"/>
            <a:ext cx="739055" cy="764428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</a:t>
            </a:r>
            <a:r>
              <a:rPr lang="en-US" sz="2400" baseline="-250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194" y="6543521"/>
            <a:ext cx="4330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CS221: Artificial Intelligence (Autumn 2013)</a:t>
            </a:r>
            <a:endParaRPr lang="en-US" sz="1400" dirty="0"/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1836667" y="133050"/>
            <a:ext cx="5239057" cy="6604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Backpropagation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302380" y="1136952"/>
            <a:ext cx="395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Idea: apply chain rule recursively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6880938" y="2691186"/>
            <a:ext cx="739055" cy="764428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</a:t>
            </a:r>
            <a:r>
              <a:rPr lang="en-US" sz="2400" baseline="-25000" dirty="0" smtClean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3" idx="6"/>
            <a:endCxn id="17" idx="2"/>
          </p:cNvCxnSpPr>
          <p:nvPr/>
        </p:nvCxnSpPr>
        <p:spPr>
          <a:xfrm>
            <a:off x="5485795" y="3073400"/>
            <a:ext cx="13951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644947" y="2679091"/>
            <a:ext cx="4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647913" y="2691186"/>
            <a:ext cx="4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909713" y="2682716"/>
            <a:ext cx="4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3</a:t>
            </a:r>
            <a:endParaRPr lang="en-US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713" y="1972128"/>
            <a:ext cx="2956077" cy="40406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380" y="3632981"/>
            <a:ext cx="5767604" cy="595755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380" y="4376159"/>
            <a:ext cx="7105343" cy="557787"/>
          </a:xfrm>
          <a:prstGeom prst="rect">
            <a:avLst/>
          </a:prstGeom>
        </p:spPr>
      </p:pic>
      <p:cxnSp>
        <p:nvCxnSpPr>
          <p:cNvPr id="47" name="Straight Connector 46"/>
          <p:cNvCxnSpPr/>
          <p:nvPr/>
        </p:nvCxnSpPr>
        <p:spPr>
          <a:xfrm>
            <a:off x="1378857" y="5225155"/>
            <a:ext cx="246742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387361" y="5140500"/>
            <a:ext cx="0" cy="18520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846286" y="5128390"/>
            <a:ext cx="0" cy="18520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024507" y="5510605"/>
            <a:ext cx="456349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024507" y="5409031"/>
            <a:ext cx="0" cy="18520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588003" y="5413840"/>
            <a:ext cx="0" cy="18520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2269499" y="4919041"/>
            <a:ext cx="444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800000"/>
                </a:solidFill>
              </a:rPr>
              <a:t>δ</a:t>
            </a:r>
            <a:r>
              <a:rPr lang="en-US" sz="1600" baseline="30000" dirty="0">
                <a:solidFill>
                  <a:srgbClr val="800000"/>
                </a:solidFill>
              </a:rPr>
              <a:t>(3)</a:t>
            </a:r>
            <a:endParaRPr lang="en-US" sz="1600" dirty="0">
              <a:solidFill>
                <a:srgbClr val="80000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532523" y="5195632"/>
            <a:ext cx="444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 smtClean="0">
                <a:solidFill>
                  <a:srgbClr val="800000"/>
                </a:solidFill>
              </a:rPr>
              <a:t>δ</a:t>
            </a:r>
            <a:r>
              <a:rPr lang="en-US" sz="1600" baseline="30000" dirty="0" smtClean="0">
                <a:solidFill>
                  <a:srgbClr val="800000"/>
                </a:solidFill>
              </a:rPr>
              <a:t>(2)</a:t>
            </a:r>
            <a:endParaRPr lang="en-US" sz="16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27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4015640" y="2428721"/>
            <a:ext cx="592667" cy="592666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325659" y="1738513"/>
            <a:ext cx="592667" cy="592666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x</a:t>
            </a:r>
            <a:r>
              <a:rPr lang="en-US" baseline="-25000" dirty="0">
                <a:solidFill>
                  <a:srgbClr val="000000"/>
                </a:solidFill>
              </a:rPr>
              <a:t>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325659" y="2863370"/>
            <a:ext cx="592667" cy="592666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x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1325659" y="3988228"/>
            <a:ext cx="592667" cy="592666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x</a:t>
            </a:r>
            <a:r>
              <a:rPr lang="en-US" baseline="-25000" dirty="0" smtClean="0">
                <a:solidFill>
                  <a:srgbClr val="000000"/>
                </a:solidFill>
              </a:rPr>
              <a:t>3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7" name="Straight Arrow Connector 26"/>
          <p:cNvCxnSpPr>
            <a:stCxn id="24" idx="6"/>
            <a:endCxn id="23" idx="2"/>
          </p:cNvCxnSpPr>
          <p:nvPr/>
        </p:nvCxnSpPr>
        <p:spPr>
          <a:xfrm>
            <a:off x="1918326" y="2034846"/>
            <a:ext cx="2097314" cy="690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5" idx="6"/>
            <a:endCxn id="23" idx="2"/>
          </p:cNvCxnSpPr>
          <p:nvPr/>
        </p:nvCxnSpPr>
        <p:spPr>
          <a:xfrm flipV="1">
            <a:off x="1918326" y="2725054"/>
            <a:ext cx="2097314" cy="434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6" idx="6"/>
            <a:endCxn id="23" idx="2"/>
          </p:cNvCxnSpPr>
          <p:nvPr/>
        </p:nvCxnSpPr>
        <p:spPr>
          <a:xfrm flipV="1">
            <a:off x="1918326" y="2725054"/>
            <a:ext cx="2097314" cy="1559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325659" y="5024783"/>
            <a:ext cx="592667" cy="592666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+1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1" name="Straight Arrow Connector 30"/>
          <p:cNvCxnSpPr>
            <a:stCxn id="30" idx="6"/>
            <a:endCxn id="23" idx="2"/>
          </p:cNvCxnSpPr>
          <p:nvPr/>
        </p:nvCxnSpPr>
        <p:spPr>
          <a:xfrm flipV="1">
            <a:off x="1918326" y="2725054"/>
            <a:ext cx="2097314" cy="25960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3" idx="6"/>
            <a:endCxn id="34" idx="2"/>
          </p:cNvCxnSpPr>
          <p:nvPr/>
        </p:nvCxnSpPr>
        <p:spPr>
          <a:xfrm>
            <a:off x="4608307" y="2725054"/>
            <a:ext cx="1761067" cy="592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369374" y="3021387"/>
            <a:ext cx="592667" cy="592666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rgbClr val="800000"/>
                </a:solidFill>
              </a:rPr>
              <a:t>δ</a:t>
            </a:r>
            <a:r>
              <a:rPr lang="en-US" sz="1400" baseline="30000" dirty="0">
                <a:solidFill>
                  <a:srgbClr val="800000"/>
                </a:solidFill>
              </a:rPr>
              <a:t>(3)</a:t>
            </a:r>
            <a:endParaRPr lang="en-US" sz="1400" dirty="0">
              <a:solidFill>
                <a:srgbClr val="8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4015640" y="3710817"/>
            <a:ext cx="592667" cy="592666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4" idx="6"/>
            <a:endCxn id="35" idx="2"/>
          </p:cNvCxnSpPr>
          <p:nvPr/>
        </p:nvCxnSpPr>
        <p:spPr>
          <a:xfrm>
            <a:off x="1918326" y="2034846"/>
            <a:ext cx="2097314" cy="1972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5" idx="6"/>
            <a:endCxn id="35" idx="2"/>
          </p:cNvCxnSpPr>
          <p:nvPr/>
        </p:nvCxnSpPr>
        <p:spPr>
          <a:xfrm>
            <a:off x="1918326" y="3159703"/>
            <a:ext cx="2097314" cy="847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6"/>
            <a:endCxn id="35" idx="2"/>
          </p:cNvCxnSpPr>
          <p:nvPr/>
        </p:nvCxnSpPr>
        <p:spPr>
          <a:xfrm flipV="1">
            <a:off x="1918326" y="4007150"/>
            <a:ext cx="2097314" cy="277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6"/>
            <a:endCxn id="35" idx="2"/>
          </p:cNvCxnSpPr>
          <p:nvPr/>
        </p:nvCxnSpPr>
        <p:spPr>
          <a:xfrm flipV="1">
            <a:off x="1918326" y="4007150"/>
            <a:ext cx="2097314" cy="1313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5" idx="6"/>
            <a:endCxn id="34" idx="2"/>
          </p:cNvCxnSpPr>
          <p:nvPr/>
        </p:nvCxnSpPr>
        <p:spPr>
          <a:xfrm flipV="1">
            <a:off x="4608307" y="3317720"/>
            <a:ext cx="1761067" cy="6894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4015640" y="4709520"/>
            <a:ext cx="592667" cy="592666"/>
          </a:xfrm>
          <a:prstGeom prst="ellipse">
            <a:avLst/>
          </a:prstGeom>
          <a:solidFill>
            <a:schemeClr val="bg2"/>
          </a:solidFill>
          <a:ln w="127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+1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endCxn id="34" idx="2"/>
          </p:cNvCxnSpPr>
          <p:nvPr/>
        </p:nvCxnSpPr>
        <p:spPr>
          <a:xfrm flipV="1">
            <a:off x="4608307" y="3317720"/>
            <a:ext cx="1761067" cy="15595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4194" y="6543521"/>
            <a:ext cx="4330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CS221: Artificial Intelligence (Autumn 2013)</a:t>
            </a:r>
            <a:endParaRPr lang="en-US" sz="1400" dirty="0"/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1836667" y="133050"/>
            <a:ext cx="5239057" cy="6604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Backpropagation</a:t>
            </a:r>
            <a:endParaRPr lang="en-US" sz="3200" dirty="0"/>
          </a:p>
        </p:txBody>
      </p:sp>
      <p:sp>
        <p:nvSpPr>
          <p:cNvPr id="48" name="TextBox 47"/>
          <p:cNvSpPr txBox="1"/>
          <p:nvPr/>
        </p:nvSpPr>
        <p:spPr>
          <a:xfrm>
            <a:off x="8478749" y="3135524"/>
            <a:ext cx="6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Loss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34" idx="6"/>
            <a:endCxn id="48" idx="1"/>
          </p:cNvCxnSpPr>
          <p:nvPr/>
        </p:nvCxnSpPr>
        <p:spPr>
          <a:xfrm>
            <a:off x="6962041" y="3317720"/>
            <a:ext cx="1516708" cy="2470"/>
          </a:xfrm>
          <a:prstGeom prst="straightConnector1">
            <a:avLst/>
          </a:prstGeom>
          <a:ln>
            <a:solidFill>
              <a:srgbClr val="800000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92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Hybrid acoustic modeling overview</a:t>
            </a:r>
          </a:p>
          <a:p>
            <a:pPr lvl="1"/>
            <a:r>
              <a:rPr lang="en-US" dirty="0" smtClean="0"/>
              <a:t>Basic idea</a:t>
            </a:r>
          </a:p>
          <a:p>
            <a:pPr lvl="1"/>
            <a:r>
              <a:rPr lang="en-US" dirty="0" smtClean="0"/>
              <a:t>History</a:t>
            </a:r>
          </a:p>
          <a:p>
            <a:pPr lvl="1"/>
            <a:r>
              <a:rPr lang="en-US" dirty="0" smtClean="0"/>
              <a:t>Recent results</a:t>
            </a:r>
          </a:p>
          <a:p>
            <a:r>
              <a:rPr lang="en-US" dirty="0" smtClean="0"/>
              <a:t>Deep neural net basic computations</a:t>
            </a:r>
          </a:p>
          <a:p>
            <a:pPr lvl="1"/>
            <a:r>
              <a:rPr lang="en-US" dirty="0"/>
              <a:t>Forward </a:t>
            </a:r>
            <a:r>
              <a:rPr lang="en-US" dirty="0" smtClean="0"/>
              <a:t>propagation</a:t>
            </a:r>
          </a:p>
          <a:p>
            <a:pPr lvl="1"/>
            <a:r>
              <a:rPr lang="en-US" dirty="0" smtClean="0"/>
              <a:t>Objective function</a:t>
            </a:r>
          </a:p>
          <a:p>
            <a:pPr lvl="1"/>
            <a:r>
              <a:rPr lang="en-US" dirty="0" smtClean="0"/>
              <a:t>Computing gradients</a:t>
            </a:r>
          </a:p>
          <a:p>
            <a:r>
              <a:rPr lang="en-US" b="1" dirty="0" smtClean="0"/>
              <a:t>What’s different about modern DNNs?</a:t>
            </a:r>
          </a:p>
          <a:p>
            <a:r>
              <a:rPr lang="en-US" dirty="0" smtClean="0"/>
              <a:t>Extensions and current/future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388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What’s Different in Modern DNNs?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 computers = run many experiments</a:t>
            </a:r>
          </a:p>
          <a:p>
            <a:r>
              <a:rPr lang="en-US" dirty="0" smtClean="0"/>
              <a:t>Many more parameters</a:t>
            </a:r>
          </a:p>
          <a:p>
            <a:r>
              <a:rPr lang="en-US" dirty="0" smtClean="0"/>
              <a:t>Deeper nets improve on shallow nets</a:t>
            </a:r>
          </a:p>
          <a:p>
            <a:r>
              <a:rPr lang="en-US" dirty="0" smtClean="0"/>
              <a:t>Architecture choices (easiest is replacing sigmoid)</a:t>
            </a:r>
          </a:p>
          <a:p>
            <a:r>
              <a:rPr lang="en-US" dirty="0" smtClean="0"/>
              <a:t>Pre-training </a:t>
            </a:r>
            <a:r>
              <a:rPr lang="en-US" i="1" dirty="0" smtClean="0"/>
              <a:t>does not matter</a:t>
            </a:r>
            <a:r>
              <a:rPr lang="en-US" dirty="0" smtClean="0"/>
              <a:t>. Initially we thought this was the new trick that made things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335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Hybrid acoustic modeling overview</a:t>
            </a:r>
          </a:p>
          <a:p>
            <a:pPr lvl="1"/>
            <a:r>
              <a:rPr lang="en-US" dirty="0" smtClean="0"/>
              <a:t>Basic idea</a:t>
            </a:r>
          </a:p>
          <a:p>
            <a:pPr lvl="1"/>
            <a:r>
              <a:rPr lang="en-US" dirty="0" smtClean="0"/>
              <a:t>History</a:t>
            </a:r>
          </a:p>
          <a:p>
            <a:pPr lvl="1"/>
            <a:r>
              <a:rPr lang="en-US" dirty="0" smtClean="0"/>
              <a:t>Recent results</a:t>
            </a:r>
          </a:p>
          <a:p>
            <a:r>
              <a:rPr lang="en-US" dirty="0" smtClean="0"/>
              <a:t>Deep neural net basic computations</a:t>
            </a:r>
          </a:p>
          <a:p>
            <a:pPr lvl="1"/>
            <a:r>
              <a:rPr lang="en-US" dirty="0"/>
              <a:t>Forward </a:t>
            </a:r>
            <a:r>
              <a:rPr lang="en-US" dirty="0" smtClean="0"/>
              <a:t>propagation</a:t>
            </a:r>
          </a:p>
          <a:p>
            <a:pPr lvl="1"/>
            <a:r>
              <a:rPr lang="en-US" dirty="0" smtClean="0"/>
              <a:t>Objective function</a:t>
            </a:r>
          </a:p>
          <a:p>
            <a:pPr lvl="1"/>
            <a:r>
              <a:rPr lang="en-US" dirty="0" smtClean="0"/>
              <a:t>Computing gradients</a:t>
            </a:r>
          </a:p>
          <a:p>
            <a:r>
              <a:rPr lang="en-US" dirty="0" smtClean="0"/>
              <a:t>What’s different about modern DNNs?</a:t>
            </a:r>
          </a:p>
          <a:p>
            <a:r>
              <a:rPr lang="en-US" dirty="0" smtClean="0"/>
              <a:t>Extensions and current/future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85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Scaling up NN acoustic models in 1999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685800"/>
            <a:ext cx="76962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38500" y="6461817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[</a:t>
            </a:r>
            <a:r>
              <a:rPr lang="en-US" dirty="0" smtClean="0"/>
              <a:t>Ellis &amp; Morgan. 1999]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667000" y="5943600"/>
            <a:ext cx="1905000" cy="4572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6200" y="6277151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0.7M total NN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17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Adding More Parameters 15 Years Ago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smtClean="0"/>
              <a:t>Size matters: An empirical study of neural network training for LVCSR</a:t>
            </a:r>
            <a:r>
              <a:rPr lang="en-US" dirty="0" smtClean="0"/>
              <a:t>. Ellis &amp; Morgan. ICASSP. 1999.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Hybrid NN. 1 hidden layer. 54 HMM states. </a:t>
            </a:r>
          </a:p>
          <a:p>
            <a:pPr marL="0" indent="0">
              <a:buNone/>
            </a:pPr>
            <a:r>
              <a:rPr lang="en-US" dirty="0" smtClean="0"/>
              <a:t>74hr broadcast news task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“…improvements are almost always obtained by increasing either or both of the amount of training data or the number of network parameters … We are now planning to train an 8000 hidden unit net on 150 hours of data … this training will require over three weeks of computation.”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784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Adding More Parameters Now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Comparing total number of parameters (in millions) of previous work versus our new experiments</a:t>
            </a:r>
            <a:endParaRPr lang="en-US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727706410"/>
              </p:ext>
            </p:extLst>
          </p:nvPr>
        </p:nvGraphicFramePr>
        <p:xfrm>
          <a:off x="0" y="2133600"/>
          <a:ext cx="9144000" cy="271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194" y="6543521"/>
            <a:ext cx="4852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Maas, </a:t>
            </a:r>
            <a:r>
              <a:rPr lang="en-US" sz="1400" dirty="0" err="1" smtClean="0"/>
              <a:t>Hannun</a:t>
            </a:r>
            <a:r>
              <a:rPr lang="en-US" sz="1400" dirty="0" smtClean="0"/>
              <a:t>, Qi, </a:t>
            </a:r>
            <a:r>
              <a:rPr lang="en-US" sz="1400" dirty="0" err="1" smtClean="0"/>
              <a:t>Lengerich</a:t>
            </a:r>
            <a:r>
              <a:rPr lang="en-US" sz="1400" dirty="0" smtClean="0"/>
              <a:t>, Ng, &amp; </a:t>
            </a:r>
            <a:r>
              <a:rPr lang="en-US" sz="1400" dirty="0" err="1" smtClean="0"/>
              <a:t>Jurafsky</a:t>
            </a:r>
            <a:r>
              <a:rPr lang="en-US" sz="1400" dirty="0" smtClean="0"/>
              <a:t>. In submission.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0043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of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2,000 hours of conversational telephone speech</a:t>
            </a:r>
          </a:p>
          <a:p>
            <a:r>
              <a:rPr lang="en-US" dirty="0" err="1" smtClean="0"/>
              <a:t>Kaldi</a:t>
            </a:r>
            <a:r>
              <a:rPr lang="en-US" dirty="0" smtClean="0"/>
              <a:t> baseline recognizer (GMM)</a:t>
            </a:r>
          </a:p>
          <a:p>
            <a:r>
              <a:rPr lang="en-US" dirty="0" smtClean="0"/>
              <a:t>DNNs take 1 -3 weeks to train</a:t>
            </a:r>
            <a:endParaRPr lang="en-US" dirty="0"/>
          </a:p>
        </p:txBody>
      </p:sp>
      <p:graphicFrame>
        <p:nvGraphicFramePr>
          <p:cNvPr id="5" name="Content Placeholder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8334533"/>
              </p:ext>
            </p:extLst>
          </p:nvPr>
        </p:nvGraphicFramePr>
        <p:xfrm>
          <a:off x="1638301" y="2667000"/>
          <a:ext cx="5867398" cy="2672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759"/>
                <a:gridCol w="1089660"/>
                <a:gridCol w="1173480"/>
                <a:gridCol w="1181100"/>
                <a:gridCol w="914399"/>
              </a:tblGrid>
              <a:tr h="66872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Acoustic Model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Training hours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Dev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CrossEnt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Dev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Acc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(%)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FSH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WER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0788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GMM</a:t>
                      </a:r>
                      <a:endParaRPr lang="en-US" sz="18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2,000</a:t>
                      </a:r>
                      <a:endParaRPr lang="en-US" sz="18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N/A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N/A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32.3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0788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DNN</a:t>
                      </a:r>
                      <a:r>
                        <a:rPr lang="en-US" sz="1800" b="1" baseline="0" dirty="0" smtClean="0"/>
                        <a:t> </a:t>
                      </a:r>
                      <a:r>
                        <a:rPr lang="en-US" sz="1800" b="1" dirty="0" smtClean="0"/>
                        <a:t>36M</a:t>
                      </a:r>
                      <a:endParaRPr lang="en-US" sz="1800" b="1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300</a:t>
                      </a:r>
                      <a:endParaRPr lang="en-US" sz="1800" b="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2.23</a:t>
                      </a:r>
                      <a:endParaRPr lang="en-US" sz="18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49.9</a:t>
                      </a:r>
                      <a:endParaRPr lang="en-US" sz="18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24.2</a:t>
                      </a:r>
                      <a:endParaRPr lang="en-US" sz="1800" dirty="0"/>
                    </a:p>
                  </a:txBody>
                  <a:tcPr>
                    <a:lnT w="12700" cmpd="sng">
                      <a:noFill/>
                    </a:lnT>
                  </a:tcPr>
                </a:tc>
              </a:tr>
              <a:tr h="400788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DNN 200M</a:t>
                      </a:r>
                      <a:endParaRPr lang="en-US" sz="18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300</a:t>
                      </a:r>
                      <a:endParaRPr lang="en-US" sz="1800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2.34</a:t>
                      </a:r>
                      <a:endParaRPr lang="en-US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49.8</a:t>
                      </a:r>
                      <a:endParaRPr lang="en-US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23.7</a:t>
                      </a:r>
                      <a:endParaRPr lang="en-US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788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DNN 36M</a:t>
                      </a:r>
                      <a:endParaRPr lang="en-US" sz="18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2,000</a:t>
                      </a:r>
                      <a:endParaRPr lang="en-US" sz="1800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1.99</a:t>
                      </a:r>
                      <a:endParaRPr lang="en-US" sz="1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53.1</a:t>
                      </a:r>
                      <a:endParaRPr lang="en-US" sz="1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23.3</a:t>
                      </a:r>
                      <a:endParaRPr lang="en-US" sz="1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0788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DNN 200M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2,000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1.91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55.1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21.9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4194" y="6543521"/>
            <a:ext cx="4852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Maas, </a:t>
            </a:r>
            <a:r>
              <a:rPr lang="en-US" sz="1400" dirty="0" err="1" smtClean="0"/>
              <a:t>Hannun</a:t>
            </a:r>
            <a:r>
              <a:rPr lang="en-US" sz="1400" dirty="0" smtClean="0"/>
              <a:t>, Qi, </a:t>
            </a:r>
            <a:r>
              <a:rPr lang="en-US" sz="1400" dirty="0" err="1" smtClean="0"/>
              <a:t>Lengerich</a:t>
            </a:r>
            <a:r>
              <a:rPr lang="en-US" sz="1400" dirty="0" smtClean="0"/>
              <a:t>, Ng, &amp; </a:t>
            </a:r>
            <a:r>
              <a:rPr lang="en-US" sz="1400" dirty="0" err="1" smtClean="0"/>
              <a:t>Jurafsky</a:t>
            </a:r>
            <a:r>
              <a:rPr lang="en-US" sz="1400" dirty="0" smtClean="0"/>
              <a:t>. In submission.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014440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Depth Matters (Somewhat)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11" y="1295400"/>
            <a:ext cx="7408779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194" y="6543521"/>
            <a:ext cx="4852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Yu, Seltzer, Li, Huang, </a:t>
            </a:r>
            <a:r>
              <a:rPr lang="en-US" sz="1400" dirty="0" err="1" smtClean="0"/>
              <a:t>Seide</a:t>
            </a:r>
            <a:r>
              <a:rPr lang="en-US" sz="1400" dirty="0" smtClean="0"/>
              <a:t>. 2013.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4572000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Warning!</a:t>
            </a:r>
            <a:r>
              <a:rPr lang="en-US" dirty="0" smtClean="0"/>
              <a:t> Depth can also act as a </a:t>
            </a:r>
            <a:r>
              <a:rPr lang="en-US" dirty="0" err="1" smtClean="0"/>
              <a:t>regularizer</a:t>
            </a:r>
            <a:r>
              <a:rPr lang="en-US" dirty="0" smtClean="0"/>
              <a:t> because it makes optimization more difficult. This is why you will sometimes see very deep networks perform well on TIMIT or other small tasks.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3787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Architecture Choices: Replacing </a:t>
            </a:r>
            <a:r>
              <a:rPr lang="en-US" dirty="0" err="1"/>
              <a:t>Sigmoids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3886200"/>
            <a:ext cx="6135624" cy="92626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5334000"/>
            <a:ext cx="4389120" cy="94816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585" y="636104"/>
            <a:ext cx="615315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4164665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Rectified Linear (</a:t>
            </a:r>
            <a:r>
              <a:rPr lang="en-US" dirty="0" err="1" smtClean="0"/>
              <a:t>ReL</a:t>
            </a:r>
            <a:r>
              <a:rPr lang="en-US" dirty="0" smtClean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72200" y="4876800"/>
            <a:ext cx="2952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[</a:t>
            </a:r>
            <a:r>
              <a:rPr lang="en-US" dirty="0" err="1" smtClean="0"/>
              <a:t>Glorot</a:t>
            </a:r>
            <a:r>
              <a:rPr lang="en-US" dirty="0" smtClean="0"/>
              <a:t> et al, AISTATS 2011]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54864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Leaky Rectified Linear (</a:t>
            </a:r>
            <a:r>
              <a:rPr lang="en-US" dirty="0" err="1" smtClean="0"/>
              <a:t>LReL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239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Rectifier DNNs on Switchboard</a:t>
            </a:r>
            <a:endParaRPr lang="en-US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9695342"/>
              </p:ext>
            </p:extLst>
          </p:nvPr>
        </p:nvGraphicFramePr>
        <p:xfrm>
          <a:off x="685801" y="762000"/>
          <a:ext cx="7772399" cy="5956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799"/>
                <a:gridCol w="1066800"/>
                <a:gridCol w="838200"/>
                <a:gridCol w="1371600"/>
                <a:gridCol w="1187283"/>
                <a:gridCol w="1098717"/>
              </a:tblGrid>
              <a:tr h="66872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Model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Dev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CrossEnt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Dev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Acc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(%)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Switchboard WER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Callhome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 WER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Eval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WER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0788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GMM Baseline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N/A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N/A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25.1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40.6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32.6</a:t>
                      </a:r>
                      <a:endParaRPr lang="en-US" sz="1800" dirty="0"/>
                    </a:p>
                  </a:txBody>
                  <a:tcPr/>
                </a:tc>
              </a:tr>
              <a:tr h="400788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2 Layer </a:t>
                      </a:r>
                      <a:r>
                        <a:rPr lang="en-US" sz="1800" b="1" dirty="0" err="1" smtClean="0"/>
                        <a:t>Tanh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2.09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48.0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21.0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34.3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27.7</a:t>
                      </a:r>
                      <a:endParaRPr lang="en-US" sz="1800" dirty="0"/>
                    </a:p>
                  </a:txBody>
                  <a:tcPr/>
                </a:tc>
              </a:tr>
              <a:tr h="400788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2 Layer </a:t>
                      </a:r>
                      <a:r>
                        <a:rPr lang="en-US" sz="1800" b="1" dirty="0" err="1" smtClean="0"/>
                        <a:t>ReLU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1.91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51.7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19.1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32.3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25.7</a:t>
                      </a:r>
                      <a:endParaRPr lang="en-US" sz="1800" dirty="0"/>
                    </a:p>
                  </a:txBody>
                  <a:tcPr/>
                </a:tc>
              </a:tr>
              <a:tr h="400788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2 Layer </a:t>
                      </a:r>
                      <a:r>
                        <a:rPr lang="en-US" sz="1800" b="1" dirty="0" err="1" smtClean="0"/>
                        <a:t>LRelU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1.90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51.8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19.1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32.1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25.6</a:t>
                      </a:r>
                      <a:endParaRPr lang="en-US" sz="1800" dirty="0"/>
                    </a:p>
                  </a:txBody>
                  <a:tcPr/>
                </a:tc>
              </a:tr>
              <a:tr h="400788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3 Layer </a:t>
                      </a:r>
                      <a:r>
                        <a:rPr lang="en-US" sz="1800" b="1" dirty="0" err="1" smtClean="0"/>
                        <a:t>Tanh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2.02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49.8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20.0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32.7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26.4</a:t>
                      </a:r>
                      <a:endParaRPr lang="en-US" sz="1800" dirty="0"/>
                    </a:p>
                  </a:txBody>
                  <a:tcPr/>
                </a:tc>
              </a:tr>
              <a:tr h="400788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3 Layer </a:t>
                      </a:r>
                      <a:r>
                        <a:rPr lang="en-US" sz="1800" b="1" dirty="0" err="1" smtClean="0"/>
                        <a:t>RelU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1.83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53.3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18.1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30.6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24.4</a:t>
                      </a:r>
                      <a:endParaRPr lang="en-US" sz="1800" dirty="0"/>
                    </a:p>
                  </a:txBody>
                  <a:tcPr/>
                </a:tc>
              </a:tr>
              <a:tr h="400788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3 Layer </a:t>
                      </a:r>
                      <a:r>
                        <a:rPr lang="en-US" sz="1800" b="1" dirty="0" err="1" smtClean="0"/>
                        <a:t>LRelU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1.83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53.4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17.8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30.7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24.3</a:t>
                      </a:r>
                      <a:endParaRPr lang="en-US" sz="1800" dirty="0"/>
                    </a:p>
                  </a:txBody>
                  <a:tcPr/>
                </a:tc>
              </a:tr>
              <a:tr h="400788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4 Layer </a:t>
                      </a:r>
                      <a:r>
                        <a:rPr lang="en-US" sz="1800" b="1" dirty="0" err="1" smtClean="0"/>
                        <a:t>Tanh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1.98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49.8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19.5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32.3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25.9</a:t>
                      </a:r>
                      <a:endParaRPr lang="en-US" sz="1800" dirty="0"/>
                    </a:p>
                  </a:txBody>
                  <a:tcPr/>
                </a:tc>
              </a:tr>
              <a:tr h="400788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4 Layer </a:t>
                      </a:r>
                      <a:r>
                        <a:rPr lang="en-US" sz="1800" b="1" dirty="0" err="1" smtClean="0"/>
                        <a:t>RelU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1.79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53.9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17.3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29.9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23.6</a:t>
                      </a:r>
                      <a:endParaRPr lang="en-US" sz="1800" dirty="0"/>
                    </a:p>
                  </a:txBody>
                  <a:tcPr/>
                </a:tc>
              </a:tr>
              <a:tr h="400788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4 Layer </a:t>
                      </a:r>
                      <a:r>
                        <a:rPr lang="en-US" sz="1800" b="1" dirty="0" err="1" smtClean="0"/>
                        <a:t>LRelU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1.78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53.9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17.3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29.9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23.7</a:t>
                      </a:r>
                      <a:endParaRPr lang="en-US" sz="1800" dirty="0"/>
                    </a:p>
                  </a:txBody>
                  <a:tcPr/>
                </a:tc>
              </a:tr>
              <a:tr h="414146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9 Layer Sigmoid</a:t>
                      </a:r>
                      <a:r>
                        <a:rPr lang="en-US" sz="1800" b="1" baseline="0" dirty="0" smtClean="0"/>
                        <a:t> CE [MSR]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--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--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17.0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--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--</a:t>
                      </a:r>
                      <a:endParaRPr lang="en-US" sz="1800" dirty="0"/>
                    </a:p>
                  </a:txBody>
                  <a:tcPr/>
                </a:tc>
              </a:tr>
              <a:tr h="39564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7 Layer Sigmoid MMI [IBM]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--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--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13.7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--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--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4800600" y="609600"/>
            <a:ext cx="3810000" cy="609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04800" y="5448300"/>
            <a:ext cx="5943600" cy="133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76200" y="4343400"/>
            <a:ext cx="533400" cy="2286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76200" y="2286000"/>
            <a:ext cx="533400" cy="2286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194" y="6543521"/>
            <a:ext cx="4852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Maas, </a:t>
            </a:r>
            <a:r>
              <a:rPr lang="en-US" sz="1400" dirty="0" err="1" smtClean="0"/>
              <a:t>Hannun</a:t>
            </a:r>
            <a:r>
              <a:rPr lang="en-US" sz="1400" dirty="0" smtClean="0"/>
              <a:t>, &amp; Ng,. 2013.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8699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Rectifier DNNs on Switchboard</a:t>
            </a:r>
            <a:endParaRPr lang="en-US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0778033"/>
              </p:ext>
            </p:extLst>
          </p:nvPr>
        </p:nvGraphicFramePr>
        <p:xfrm>
          <a:off x="685801" y="762000"/>
          <a:ext cx="7772399" cy="5956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799"/>
                <a:gridCol w="1066800"/>
                <a:gridCol w="838200"/>
                <a:gridCol w="1371600"/>
                <a:gridCol w="1187283"/>
                <a:gridCol w="1098717"/>
              </a:tblGrid>
              <a:tr h="66872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Model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Dev</a:t>
                      </a:r>
                      <a:r>
                        <a:rPr lang="en-US" sz="1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CrossEnt</a:t>
                      </a:r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Dev</a:t>
                      </a:r>
                      <a:r>
                        <a:rPr lang="en-US" sz="1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Acc</a:t>
                      </a:r>
                      <a:r>
                        <a:rPr lang="en-US" sz="1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(%)</a:t>
                      </a:r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Switchboard WER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Callhome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 WER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Eval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WER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0788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GMM Baseline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N/A</a:t>
                      </a:r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N/A</a:t>
                      </a:r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25.1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40.6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32.6</a:t>
                      </a:r>
                      <a:endParaRPr lang="en-US" sz="1800" dirty="0"/>
                    </a:p>
                  </a:txBody>
                  <a:tcPr/>
                </a:tc>
              </a:tr>
              <a:tr h="400788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2 Layer </a:t>
                      </a:r>
                      <a:r>
                        <a:rPr lang="en-US" sz="1800" b="1" dirty="0" err="1" smtClean="0"/>
                        <a:t>Tanh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2.09</a:t>
                      </a:r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48.0</a:t>
                      </a:r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21.0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34.3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27.7</a:t>
                      </a:r>
                      <a:endParaRPr lang="en-US" sz="1800" dirty="0"/>
                    </a:p>
                  </a:txBody>
                  <a:tcPr/>
                </a:tc>
              </a:tr>
              <a:tr h="400788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2 Layer </a:t>
                      </a:r>
                      <a:r>
                        <a:rPr lang="en-US" sz="1800" b="1" dirty="0" err="1" smtClean="0"/>
                        <a:t>ReLU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1.91</a:t>
                      </a:r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51.7</a:t>
                      </a:r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19.1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32.3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25.7</a:t>
                      </a:r>
                      <a:endParaRPr lang="en-US" sz="1800" dirty="0"/>
                    </a:p>
                  </a:txBody>
                  <a:tcPr/>
                </a:tc>
              </a:tr>
              <a:tr h="400788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2 Layer </a:t>
                      </a:r>
                      <a:r>
                        <a:rPr lang="en-US" sz="1800" b="1" dirty="0" err="1" smtClean="0"/>
                        <a:t>LRelU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1.90</a:t>
                      </a:r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51.8</a:t>
                      </a:r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19.1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32.1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25.6</a:t>
                      </a:r>
                      <a:endParaRPr lang="en-US" sz="1800" dirty="0"/>
                    </a:p>
                  </a:txBody>
                  <a:tcPr/>
                </a:tc>
              </a:tr>
              <a:tr h="400788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3 Layer </a:t>
                      </a:r>
                      <a:r>
                        <a:rPr lang="en-US" sz="1800" b="1" dirty="0" err="1" smtClean="0"/>
                        <a:t>Tanh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2.02</a:t>
                      </a:r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49.8</a:t>
                      </a:r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20.0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32.7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26.4</a:t>
                      </a:r>
                      <a:endParaRPr lang="en-US" sz="1800" dirty="0"/>
                    </a:p>
                  </a:txBody>
                  <a:tcPr/>
                </a:tc>
              </a:tr>
              <a:tr h="400788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3 Layer </a:t>
                      </a:r>
                      <a:r>
                        <a:rPr lang="en-US" sz="1800" b="1" dirty="0" err="1" smtClean="0"/>
                        <a:t>RelU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1.83</a:t>
                      </a:r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53.3</a:t>
                      </a:r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18.1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30.6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24.4</a:t>
                      </a:r>
                      <a:endParaRPr lang="en-US" sz="1800" dirty="0"/>
                    </a:p>
                  </a:txBody>
                  <a:tcPr/>
                </a:tc>
              </a:tr>
              <a:tr h="400788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3 Layer </a:t>
                      </a:r>
                      <a:r>
                        <a:rPr lang="en-US" sz="1800" b="1" dirty="0" err="1" smtClean="0"/>
                        <a:t>LRelU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1.83</a:t>
                      </a:r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53.4</a:t>
                      </a:r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17.8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30.7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24.3</a:t>
                      </a:r>
                      <a:endParaRPr lang="en-US" sz="1800" dirty="0"/>
                    </a:p>
                  </a:txBody>
                  <a:tcPr/>
                </a:tc>
              </a:tr>
              <a:tr h="400788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4 Layer </a:t>
                      </a:r>
                      <a:r>
                        <a:rPr lang="en-US" sz="1800" b="1" dirty="0" err="1" smtClean="0"/>
                        <a:t>Tanh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1.98</a:t>
                      </a:r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49.8</a:t>
                      </a:r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19.5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32.3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25.9</a:t>
                      </a:r>
                      <a:endParaRPr lang="en-US" sz="1800" dirty="0"/>
                    </a:p>
                  </a:txBody>
                  <a:tcPr/>
                </a:tc>
              </a:tr>
              <a:tr h="400788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4 Layer </a:t>
                      </a:r>
                      <a:r>
                        <a:rPr lang="en-US" sz="1800" b="1" dirty="0" err="1" smtClean="0"/>
                        <a:t>RelU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1.79</a:t>
                      </a:r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53.9</a:t>
                      </a:r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17.3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29.9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23.6</a:t>
                      </a:r>
                      <a:endParaRPr lang="en-US" sz="1800" dirty="0"/>
                    </a:p>
                  </a:txBody>
                  <a:tcPr/>
                </a:tc>
              </a:tr>
              <a:tr h="400788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4 Layer </a:t>
                      </a:r>
                      <a:r>
                        <a:rPr lang="en-US" sz="1800" b="1" dirty="0" err="1" smtClean="0"/>
                        <a:t>LRelU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1.78</a:t>
                      </a:r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53.9</a:t>
                      </a:r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17.3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29.9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23.7</a:t>
                      </a:r>
                      <a:endParaRPr lang="en-US" sz="1800" dirty="0"/>
                    </a:p>
                  </a:txBody>
                  <a:tcPr/>
                </a:tc>
              </a:tr>
              <a:tr h="414146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9 Layer Sigmoid</a:t>
                      </a:r>
                      <a:r>
                        <a:rPr lang="en-US" sz="1800" b="1" baseline="0" dirty="0" smtClean="0"/>
                        <a:t> CE [MSR]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--</a:t>
                      </a:r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--</a:t>
                      </a:r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17.0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--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--</a:t>
                      </a:r>
                      <a:endParaRPr lang="en-US" sz="1800" dirty="0"/>
                    </a:p>
                  </a:txBody>
                  <a:tcPr/>
                </a:tc>
              </a:tr>
              <a:tr h="39564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7 Layer Sigmoid MMI [IBM]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--</a:t>
                      </a:r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--</a:t>
                      </a:r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13.7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--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--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76200" y="4343400"/>
            <a:ext cx="533400" cy="2286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76200" y="2286000"/>
            <a:ext cx="533400" cy="2286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194" y="6543521"/>
            <a:ext cx="4852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Maas, </a:t>
            </a:r>
            <a:r>
              <a:rPr lang="en-US" sz="1400" dirty="0" err="1" smtClean="0"/>
              <a:t>Hannun</a:t>
            </a:r>
            <a:r>
              <a:rPr lang="en-US" sz="1400" dirty="0" smtClean="0"/>
              <a:t>, &amp; Ng,. 2013.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257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Hybrid acoustic modeling overview</a:t>
            </a:r>
          </a:p>
          <a:p>
            <a:pPr lvl="1"/>
            <a:r>
              <a:rPr lang="en-US" dirty="0" smtClean="0"/>
              <a:t>Basic idea</a:t>
            </a:r>
          </a:p>
          <a:p>
            <a:pPr lvl="1"/>
            <a:r>
              <a:rPr lang="en-US" dirty="0" smtClean="0"/>
              <a:t>History</a:t>
            </a:r>
          </a:p>
          <a:p>
            <a:pPr lvl="1"/>
            <a:r>
              <a:rPr lang="en-US" dirty="0" smtClean="0"/>
              <a:t>Recent results</a:t>
            </a:r>
          </a:p>
          <a:p>
            <a:r>
              <a:rPr lang="en-US" dirty="0" smtClean="0"/>
              <a:t>Deep neural net basic computations</a:t>
            </a:r>
          </a:p>
          <a:p>
            <a:pPr lvl="1"/>
            <a:r>
              <a:rPr lang="en-US" dirty="0"/>
              <a:t>Forward </a:t>
            </a:r>
            <a:r>
              <a:rPr lang="en-US" dirty="0" smtClean="0"/>
              <a:t>propagation</a:t>
            </a:r>
          </a:p>
          <a:p>
            <a:pPr lvl="1"/>
            <a:r>
              <a:rPr lang="en-US" dirty="0" smtClean="0"/>
              <a:t>Objective function</a:t>
            </a:r>
          </a:p>
          <a:p>
            <a:pPr lvl="1"/>
            <a:r>
              <a:rPr lang="en-US" dirty="0" smtClean="0"/>
              <a:t>Computing gradients</a:t>
            </a:r>
          </a:p>
          <a:p>
            <a:r>
              <a:rPr lang="en-US" dirty="0" smtClean="0"/>
              <a:t>What’s different about modern DNNs?</a:t>
            </a:r>
          </a:p>
          <a:p>
            <a:r>
              <a:rPr lang="en-US" b="1" dirty="0" smtClean="0"/>
              <a:t>Extensions and current/future work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599990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Convolutional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Slide your filters along the frequency axis of </a:t>
            </a:r>
            <a:r>
              <a:rPr lang="en-US" dirty="0" err="1" smtClean="0"/>
              <a:t>filterbank</a:t>
            </a:r>
            <a:r>
              <a:rPr lang="en-US" dirty="0" smtClean="0"/>
              <a:t> features</a:t>
            </a:r>
          </a:p>
          <a:p>
            <a:r>
              <a:rPr lang="en-US" dirty="0" smtClean="0"/>
              <a:t>Great for spectral distortions (</a:t>
            </a:r>
            <a:r>
              <a:rPr lang="en-US" dirty="0" err="1" smtClean="0"/>
              <a:t>eg</a:t>
            </a:r>
            <a:r>
              <a:rPr lang="en-US" dirty="0" smtClean="0"/>
              <a:t>. Short wave radio)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697" y="2286000"/>
            <a:ext cx="4667250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281911"/>
            <a:ext cx="2795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Sainath</a:t>
            </a:r>
            <a:r>
              <a:rPr lang="en-US" sz="1400" dirty="0" smtClean="0"/>
              <a:t>, Mohamed, Kingsbury, &amp; </a:t>
            </a:r>
            <a:r>
              <a:rPr lang="en-US" sz="1400" dirty="0" err="1" smtClean="0"/>
              <a:t>Ramabhadran</a:t>
            </a:r>
            <a:r>
              <a:rPr lang="en-US" sz="1400" dirty="0" smtClean="0"/>
              <a:t> . 2013.</a:t>
            </a:r>
            <a:endParaRPr lang="en-US" sz="1400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8" t="31169" r="70011" b="45461"/>
          <a:stretch/>
        </p:blipFill>
        <p:spPr bwMode="auto">
          <a:xfrm rot="5400000">
            <a:off x="4303159" y="5012291"/>
            <a:ext cx="1223481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9473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Acoustic Modeling with GMMs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209800" y="845286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Samson</a:t>
            </a:r>
          </a:p>
          <a:p>
            <a:r>
              <a:rPr lang="en-US" dirty="0"/>
              <a:t>S – AE – M – S –AH – </a:t>
            </a:r>
            <a:r>
              <a:rPr lang="en-US" dirty="0" smtClean="0"/>
              <a:t>N</a:t>
            </a:r>
            <a:endParaRPr lang="en-US" dirty="0"/>
          </a:p>
          <a:p>
            <a:r>
              <a:rPr lang="en-US" dirty="0"/>
              <a:t>942 – 6 – 37 – 8006 – 4422 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0" y="849464"/>
            <a:ext cx="175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Transcription:</a:t>
            </a:r>
          </a:p>
          <a:p>
            <a:r>
              <a:rPr lang="en-US" b="1" dirty="0"/>
              <a:t>Pronunciation:</a:t>
            </a:r>
          </a:p>
          <a:p>
            <a:r>
              <a:rPr lang="en-US" b="1" dirty="0"/>
              <a:t>Sub-phones </a:t>
            </a:r>
            <a:r>
              <a:rPr lang="en-US" b="1" dirty="0" smtClean="0"/>
              <a:t>:</a:t>
            </a:r>
          </a:p>
          <a:p>
            <a:endParaRPr lang="en-US" b="1" dirty="0"/>
          </a:p>
          <a:p>
            <a:r>
              <a:rPr lang="en-US" b="1" dirty="0" smtClean="0"/>
              <a:t>Hidden Markov Model (HMM):</a:t>
            </a:r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Acoustic Model: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 smtClean="0"/>
              <a:t>Audio Input:</a:t>
            </a:r>
            <a:endParaRPr lang="en-US" b="1" dirty="0"/>
          </a:p>
        </p:txBody>
      </p:sp>
      <p:sp>
        <p:nvSpPr>
          <p:cNvPr id="38" name="Rounded Rectangle 37"/>
          <p:cNvSpPr/>
          <p:nvPr/>
        </p:nvSpPr>
        <p:spPr>
          <a:xfrm>
            <a:off x="1815579" y="3962400"/>
            <a:ext cx="1266064" cy="3434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Features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2021107" y="1768616"/>
            <a:ext cx="838200" cy="762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942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2440207" y="2530616"/>
            <a:ext cx="0" cy="345882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8" t="31169" r="34175" b="45461"/>
          <a:stretch/>
        </p:blipFill>
        <p:spPr bwMode="auto">
          <a:xfrm>
            <a:off x="1752600" y="4419600"/>
            <a:ext cx="4500438" cy="1344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Rounded Rectangle 87"/>
          <p:cNvSpPr/>
          <p:nvPr/>
        </p:nvSpPr>
        <p:spPr>
          <a:xfrm>
            <a:off x="3276600" y="3962400"/>
            <a:ext cx="1266064" cy="3434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Features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3482128" y="1768616"/>
            <a:ext cx="838200" cy="762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942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3901228" y="2530616"/>
            <a:ext cx="0" cy="345882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/>
          <p:nvPr/>
        </p:nvSpPr>
        <p:spPr>
          <a:xfrm>
            <a:off x="4732804" y="3962400"/>
            <a:ext cx="1266064" cy="3434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Features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4938332" y="1768616"/>
            <a:ext cx="838200" cy="762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6</a:t>
            </a: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5357432" y="2530616"/>
            <a:ext cx="0" cy="345882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51" idx="6"/>
            <a:endCxn id="86" idx="2"/>
          </p:cNvCxnSpPr>
          <p:nvPr/>
        </p:nvCxnSpPr>
        <p:spPr>
          <a:xfrm>
            <a:off x="2859307" y="2149616"/>
            <a:ext cx="622821" cy="0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86" idx="6"/>
            <a:endCxn id="97" idx="2"/>
          </p:cNvCxnSpPr>
          <p:nvPr/>
        </p:nvCxnSpPr>
        <p:spPr>
          <a:xfrm>
            <a:off x="4320328" y="2149616"/>
            <a:ext cx="618004" cy="0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3" descr="threehumps.eps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31" t="7349" r="9008" b="10608"/>
          <a:stretch/>
        </p:blipFill>
        <p:spPr bwMode="auto">
          <a:xfrm>
            <a:off x="1828800" y="2895600"/>
            <a:ext cx="1194226" cy="943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3" descr="threehumps.eps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31" t="7349" r="9008" b="10608"/>
          <a:stretch/>
        </p:blipFill>
        <p:spPr bwMode="auto">
          <a:xfrm>
            <a:off x="3276600" y="2895600"/>
            <a:ext cx="1194226" cy="943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3" descr="threehumps.eps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31" t="7349" r="9008" b="10608"/>
          <a:stretch/>
        </p:blipFill>
        <p:spPr bwMode="auto">
          <a:xfrm flipH="1">
            <a:off x="4800600" y="2895600"/>
            <a:ext cx="1194226" cy="943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553200" y="2743200"/>
            <a:ext cx="259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GMM models:</a:t>
            </a:r>
          </a:p>
          <a:p>
            <a:r>
              <a:rPr lang="en-US" dirty="0" smtClean="0"/>
              <a:t>P(</a:t>
            </a:r>
            <a:r>
              <a:rPr lang="en-US" dirty="0" err="1" smtClean="0"/>
              <a:t>x|s</a:t>
            </a:r>
            <a:r>
              <a:rPr lang="en-US" dirty="0" smtClean="0"/>
              <a:t>)</a:t>
            </a:r>
          </a:p>
          <a:p>
            <a:r>
              <a:rPr lang="en-US" dirty="0" smtClean="0"/>
              <a:t>x: input features</a:t>
            </a:r>
          </a:p>
          <a:p>
            <a:r>
              <a:rPr lang="en-US" dirty="0" smtClean="0"/>
              <a:t>s: HMM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13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Recurrent </a:t>
            </a:r>
            <a:r>
              <a:rPr lang="en-US" dirty="0" smtClean="0"/>
              <a:t>DNN Hybrid Acoustic Models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209800" y="845286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Samson</a:t>
            </a:r>
          </a:p>
          <a:p>
            <a:r>
              <a:rPr lang="en-US" dirty="0"/>
              <a:t>S – AE – M – S –AH – </a:t>
            </a:r>
            <a:r>
              <a:rPr lang="en-US" dirty="0" smtClean="0"/>
              <a:t>N</a:t>
            </a:r>
            <a:endParaRPr lang="en-US" dirty="0"/>
          </a:p>
          <a:p>
            <a:r>
              <a:rPr lang="en-US" dirty="0"/>
              <a:t>942 – 6 – 37 – 8006 – 4422 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0" y="849464"/>
            <a:ext cx="1752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Transcription:</a:t>
            </a:r>
          </a:p>
          <a:p>
            <a:r>
              <a:rPr lang="en-US" b="1" dirty="0"/>
              <a:t>Pronunciation:</a:t>
            </a:r>
          </a:p>
          <a:p>
            <a:r>
              <a:rPr lang="en-US" b="1" dirty="0"/>
              <a:t>Sub-phones </a:t>
            </a:r>
            <a:r>
              <a:rPr lang="en-US" b="1" dirty="0" smtClean="0"/>
              <a:t>:</a:t>
            </a:r>
          </a:p>
          <a:p>
            <a:endParaRPr lang="en-US" b="1" dirty="0"/>
          </a:p>
          <a:p>
            <a:r>
              <a:rPr lang="en-US" b="1" dirty="0" smtClean="0"/>
              <a:t>Hidden Markov Model (HMM):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Acoustic Model: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Audio Input:</a:t>
            </a:r>
            <a:endParaRPr lang="en-US" b="1" dirty="0"/>
          </a:p>
        </p:txBody>
      </p:sp>
      <p:grpSp>
        <p:nvGrpSpPr>
          <p:cNvPr id="78" name="Group 77"/>
          <p:cNvGrpSpPr/>
          <p:nvPr/>
        </p:nvGrpSpPr>
        <p:grpSpPr>
          <a:xfrm>
            <a:off x="1807175" y="1768616"/>
            <a:ext cx="1272027" cy="3369492"/>
            <a:chOff x="1493611" y="2168718"/>
            <a:chExt cx="1272027" cy="3369492"/>
          </a:xfrm>
        </p:grpSpPr>
        <p:grpSp>
          <p:nvGrpSpPr>
            <p:cNvPr id="37" name="Group 36"/>
            <p:cNvGrpSpPr/>
            <p:nvPr/>
          </p:nvGrpSpPr>
          <p:grpSpPr>
            <a:xfrm>
              <a:off x="1493611" y="3276600"/>
              <a:ext cx="1272027" cy="2261610"/>
              <a:chOff x="7620000" y="4555448"/>
              <a:chExt cx="1272027" cy="2261610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7625963" y="6473579"/>
                <a:ext cx="1266064" cy="34347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Features (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x</a:t>
                </a:r>
                <a:r>
                  <a:rPr lang="en-US" sz="1400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)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7620000" y="5843807"/>
                <a:ext cx="1266064" cy="34347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Arrow Connector 39"/>
              <p:cNvCxnSpPr>
                <a:stCxn id="38" idx="0"/>
                <a:endCxn id="39" idx="2"/>
              </p:cNvCxnSpPr>
              <p:nvPr/>
            </p:nvCxnSpPr>
            <p:spPr>
              <a:xfrm flipH="1" flipV="1">
                <a:off x="8253032" y="6187286"/>
                <a:ext cx="5963" cy="286293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Rounded Rectangle 40"/>
              <p:cNvSpPr/>
              <p:nvPr/>
            </p:nvSpPr>
            <p:spPr>
              <a:xfrm>
                <a:off x="7620000" y="5197349"/>
                <a:ext cx="1266064" cy="34347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2" name="Straight Arrow Connector 41"/>
              <p:cNvCxnSpPr>
                <a:stCxn id="39" idx="0"/>
                <a:endCxn id="41" idx="2"/>
              </p:cNvCxnSpPr>
              <p:nvPr/>
            </p:nvCxnSpPr>
            <p:spPr>
              <a:xfrm flipV="1">
                <a:off x="8253032" y="5540828"/>
                <a:ext cx="0" cy="302979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ounded Rectangle 42"/>
              <p:cNvSpPr/>
              <p:nvPr/>
            </p:nvSpPr>
            <p:spPr>
              <a:xfrm>
                <a:off x="7620000" y="4555448"/>
                <a:ext cx="1266064" cy="34347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P(s|x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Straight Arrow Connector 43"/>
              <p:cNvCxnSpPr>
                <a:stCxn id="41" idx="0"/>
                <a:endCxn id="43" idx="2"/>
              </p:cNvCxnSpPr>
              <p:nvPr/>
            </p:nvCxnSpPr>
            <p:spPr>
              <a:xfrm flipV="1">
                <a:off x="8253032" y="4898927"/>
                <a:ext cx="0" cy="298422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Oval 50"/>
            <p:cNvSpPr/>
            <p:nvPr/>
          </p:nvSpPr>
          <p:spPr>
            <a:xfrm>
              <a:off x="1707543" y="2168718"/>
              <a:ext cx="838200" cy="762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942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3" name="Straight Arrow Connector 52"/>
            <p:cNvCxnSpPr>
              <a:stCxn id="43" idx="0"/>
              <a:endCxn id="51" idx="4"/>
            </p:cNvCxnSpPr>
            <p:nvPr/>
          </p:nvCxnSpPr>
          <p:spPr>
            <a:xfrm flipV="1">
              <a:off x="2126643" y="2930718"/>
              <a:ext cx="0" cy="345882"/>
            </a:xfrm>
            <a:prstGeom prst="straightConnector1">
              <a:avLst/>
            </a:prstGeom>
            <a:ln w="508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8" t="31169" r="34175" b="45461"/>
          <a:stretch/>
        </p:blipFill>
        <p:spPr bwMode="auto">
          <a:xfrm>
            <a:off x="1635981" y="5257800"/>
            <a:ext cx="4500438" cy="1344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4" name="Group 83"/>
          <p:cNvGrpSpPr/>
          <p:nvPr/>
        </p:nvGrpSpPr>
        <p:grpSpPr>
          <a:xfrm>
            <a:off x="3268196" y="1768616"/>
            <a:ext cx="1272027" cy="3369492"/>
            <a:chOff x="1493611" y="2168718"/>
            <a:chExt cx="1272027" cy="3369492"/>
          </a:xfrm>
        </p:grpSpPr>
        <p:grpSp>
          <p:nvGrpSpPr>
            <p:cNvPr id="85" name="Group 84"/>
            <p:cNvGrpSpPr/>
            <p:nvPr/>
          </p:nvGrpSpPr>
          <p:grpSpPr>
            <a:xfrm>
              <a:off x="1493611" y="3276600"/>
              <a:ext cx="1272027" cy="2261610"/>
              <a:chOff x="7620000" y="4555448"/>
              <a:chExt cx="1272027" cy="2261610"/>
            </a:xfrm>
          </p:grpSpPr>
          <p:sp>
            <p:nvSpPr>
              <p:cNvPr id="88" name="Rounded Rectangle 87"/>
              <p:cNvSpPr/>
              <p:nvPr/>
            </p:nvSpPr>
            <p:spPr>
              <a:xfrm>
                <a:off x="7625963" y="6473579"/>
                <a:ext cx="1266064" cy="34347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Features (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x</a:t>
                </a:r>
                <a:r>
                  <a:rPr lang="en-US" sz="1400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)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>
                <a:off x="7620000" y="5843807"/>
                <a:ext cx="1266064" cy="34347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Arrow Connector 89"/>
              <p:cNvCxnSpPr>
                <a:stCxn id="88" idx="0"/>
                <a:endCxn id="89" idx="2"/>
              </p:cNvCxnSpPr>
              <p:nvPr/>
            </p:nvCxnSpPr>
            <p:spPr>
              <a:xfrm flipH="1" flipV="1">
                <a:off x="8253032" y="6187286"/>
                <a:ext cx="5963" cy="286293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Rounded Rectangle 90"/>
              <p:cNvSpPr/>
              <p:nvPr/>
            </p:nvSpPr>
            <p:spPr>
              <a:xfrm>
                <a:off x="7620000" y="5197349"/>
                <a:ext cx="1266064" cy="34347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2" name="Straight Arrow Connector 91"/>
              <p:cNvCxnSpPr>
                <a:stCxn id="89" idx="0"/>
                <a:endCxn id="91" idx="2"/>
              </p:cNvCxnSpPr>
              <p:nvPr/>
            </p:nvCxnSpPr>
            <p:spPr>
              <a:xfrm flipV="1">
                <a:off x="8253032" y="5540828"/>
                <a:ext cx="0" cy="302979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Rounded Rectangle 92"/>
              <p:cNvSpPr/>
              <p:nvPr/>
            </p:nvSpPr>
            <p:spPr>
              <a:xfrm>
                <a:off x="7620000" y="4555448"/>
                <a:ext cx="1266064" cy="34347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P(s</a:t>
                </a:r>
                <a:r>
                  <a:rPr lang="en-US" dirty="0">
                    <a:solidFill>
                      <a:schemeClr val="tx1"/>
                    </a:solidFill>
                  </a:rPr>
                  <a:t>|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4" name="Straight Arrow Connector 93"/>
              <p:cNvCxnSpPr>
                <a:stCxn id="91" idx="0"/>
                <a:endCxn id="93" idx="2"/>
              </p:cNvCxnSpPr>
              <p:nvPr/>
            </p:nvCxnSpPr>
            <p:spPr>
              <a:xfrm flipV="1">
                <a:off x="8253032" y="4898927"/>
                <a:ext cx="0" cy="298422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Oval 85"/>
            <p:cNvSpPr/>
            <p:nvPr/>
          </p:nvSpPr>
          <p:spPr>
            <a:xfrm>
              <a:off x="1707543" y="2168718"/>
              <a:ext cx="838200" cy="762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942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7" name="Straight Arrow Connector 86"/>
            <p:cNvCxnSpPr>
              <a:stCxn id="93" idx="0"/>
              <a:endCxn id="86" idx="4"/>
            </p:cNvCxnSpPr>
            <p:nvPr/>
          </p:nvCxnSpPr>
          <p:spPr>
            <a:xfrm flipV="1">
              <a:off x="2126643" y="2930718"/>
              <a:ext cx="0" cy="345882"/>
            </a:xfrm>
            <a:prstGeom prst="straightConnector1">
              <a:avLst/>
            </a:prstGeom>
            <a:ln w="508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4724400" y="1768616"/>
            <a:ext cx="1272027" cy="3369492"/>
            <a:chOff x="1493611" y="2168718"/>
            <a:chExt cx="1272027" cy="3369492"/>
          </a:xfrm>
        </p:grpSpPr>
        <p:grpSp>
          <p:nvGrpSpPr>
            <p:cNvPr id="96" name="Group 95"/>
            <p:cNvGrpSpPr/>
            <p:nvPr/>
          </p:nvGrpSpPr>
          <p:grpSpPr>
            <a:xfrm>
              <a:off x="1493611" y="3276600"/>
              <a:ext cx="1272027" cy="2261610"/>
              <a:chOff x="7620000" y="4555448"/>
              <a:chExt cx="1272027" cy="2261610"/>
            </a:xfrm>
          </p:grpSpPr>
          <p:sp>
            <p:nvSpPr>
              <p:cNvPr id="99" name="Rounded Rectangle 98"/>
              <p:cNvSpPr/>
              <p:nvPr/>
            </p:nvSpPr>
            <p:spPr>
              <a:xfrm>
                <a:off x="7625963" y="6473579"/>
                <a:ext cx="1266064" cy="34347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Features (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x</a:t>
                </a:r>
                <a:r>
                  <a:rPr lang="en-US" sz="1400" baseline="-25000" dirty="0" smtClean="0">
                    <a:solidFill>
                      <a:schemeClr val="tx1"/>
                    </a:solidFill>
                  </a:rPr>
                  <a:t>3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)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Rounded Rectangle 99"/>
              <p:cNvSpPr/>
              <p:nvPr/>
            </p:nvSpPr>
            <p:spPr>
              <a:xfrm>
                <a:off x="7620000" y="5843807"/>
                <a:ext cx="1266064" cy="34347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1" name="Straight Arrow Connector 100"/>
              <p:cNvCxnSpPr>
                <a:stCxn id="99" idx="0"/>
                <a:endCxn id="100" idx="2"/>
              </p:cNvCxnSpPr>
              <p:nvPr/>
            </p:nvCxnSpPr>
            <p:spPr>
              <a:xfrm flipH="1" flipV="1">
                <a:off x="8253032" y="6187286"/>
                <a:ext cx="5963" cy="286293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Rounded Rectangle 101"/>
              <p:cNvSpPr/>
              <p:nvPr/>
            </p:nvSpPr>
            <p:spPr>
              <a:xfrm>
                <a:off x="7620000" y="5197349"/>
                <a:ext cx="1266064" cy="34347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3" name="Straight Arrow Connector 102"/>
              <p:cNvCxnSpPr>
                <a:stCxn id="100" idx="0"/>
                <a:endCxn id="102" idx="2"/>
              </p:cNvCxnSpPr>
              <p:nvPr/>
            </p:nvCxnSpPr>
            <p:spPr>
              <a:xfrm flipV="1">
                <a:off x="8253032" y="5540828"/>
                <a:ext cx="0" cy="302979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Rounded Rectangle 103"/>
              <p:cNvSpPr/>
              <p:nvPr/>
            </p:nvSpPr>
            <p:spPr>
              <a:xfrm>
                <a:off x="7620000" y="4555448"/>
                <a:ext cx="1266064" cy="34347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P(s</a:t>
                </a:r>
                <a:r>
                  <a:rPr lang="en-US" dirty="0">
                    <a:solidFill>
                      <a:schemeClr val="tx1"/>
                    </a:solidFill>
                  </a:rPr>
                  <a:t>|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3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5" name="Straight Arrow Connector 104"/>
              <p:cNvCxnSpPr>
                <a:stCxn id="102" idx="0"/>
                <a:endCxn id="104" idx="2"/>
              </p:cNvCxnSpPr>
              <p:nvPr/>
            </p:nvCxnSpPr>
            <p:spPr>
              <a:xfrm flipV="1">
                <a:off x="8253032" y="4898927"/>
                <a:ext cx="0" cy="298422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Oval 96"/>
            <p:cNvSpPr/>
            <p:nvPr/>
          </p:nvSpPr>
          <p:spPr>
            <a:xfrm>
              <a:off x="1707543" y="2168718"/>
              <a:ext cx="838200" cy="762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cxnSp>
          <p:nvCxnSpPr>
            <p:cNvPr id="98" name="Straight Arrow Connector 97"/>
            <p:cNvCxnSpPr>
              <a:stCxn id="104" idx="0"/>
              <a:endCxn id="97" idx="4"/>
            </p:cNvCxnSpPr>
            <p:nvPr/>
          </p:nvCxnSpPr>
          <p:spPr>
            <a:xfrm flipV="1">
              <a:off x="2126643" y="2930718"/>
              <a:ext cx="0" cy="345882"/>
            </a:xfrm>
            <a:prstGeom prst="straightConnector1">
              <a:avLst/>
            </a:prstGeom>
            <a:ln w="508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Straight Arrow Connector 105"/>
          <p:cNvCxnSpPr>
            <a:stCxn id="51" idx="6"/>
            <a:endCxn id="86" idx="2"/>
          </p:cNvCxnSpPr>
          <p:nvPr/>
        </p:nvCxnSpPr>
        <p:spPr>
          <a:xfrm>
            <a:off x="2859307" y="2149616"/>
            <a:ext cx="622821" cy="0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86" idx="6"/>
            <a:endCxn id="97" idx="2"/>
          </p:cNvCxnSpPr>
          <p:nvPr/>
        </p:nvCxnSpPr>
        <p:spPr>
          <a:xfrm>
            <a:off x="4320328" y="2149616"/>
            <a:ext cx="618004" cy="0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1" idx="3"/>
            <a:endCxn id="91" idx="1"/>
          </p:cNvCxnSpPr>
          <p:nvPr/>
        </p:nvCxnSpPr>
        <p:spPr>
          <a:xfrm>
            <a:off x="3073239" y="3690139"/>
            <a:ext cx="194957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529443" y="3692198"/>
            <a:ext cx="194957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99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Current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Changing the DNN loss function. Typically using discriminative training ideas already used in ASR</a:t>
            </a:r>
          </a:p>
          <a:p>
            <a:r>
              <a:rPr lang="en-US" dirty="0" smtClean="0"/>
              <a:t>Reducing dependence on high quality alignments. In the limit you could train a hybrid system from flat start / no alignments</a:t>
            </a:r>
          </a:p>
          <a:p>
            <a:r>
              <a:rPr lang="en-US" dirty="0" smtClean="0"/>
              <a:t>Multi-lingual acoustic modeling</a:t>
            </a:r>
          </a:p>
          <a:p>
            <a:r>
              <a:rPr lang="en-US" dirty="0" smtClean="0"/>
              <a:t>Low resource acoustic modeling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0552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on deep neural nets:</a:t>
            </a:r>
          </a:p>
          <a:p>
            <a:pPr lvl="1"/>
            <a:r>
              <a:rPr lang="en-US" dirty="0">
                <a:hlinkClick r:id="rId2"/>
              </a:rPr>
              <a:t>http://ufldl.stanford.edu/tutorial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http://deeplearning.net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MSR video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http://youtu.be/Nu-</a:t>
            </a:r>
            <a:r>
              <a:rPr lang="en-US" smtClean="0">
                <a:hlinkClick r:id="rId4"/>
              </a:rPr>
              <a:t>nlQqFCKg</a:t>
            </a:r>
            <a:endParaRPr lang="en-US" dirty="0" smtClean="0"/>
          </a:p>
          <a:p>
            <a:r>
              <a:rPr lang="en-US" dirty="0" smtClean="0"/>
              <a:t>Class logistics:</a:t>
            </a:r>
          </a:p>
          <a:p>
            <a:pPr lvl="1"/>
            <a:r>
              <a:rPr lang="en-US" dirty="0" smtClean="0"/>
              <a:t>Poster session Tuesday! 2-4pm on Gates building back lawn</a:t>
            </a:r>
          </a:p>
          <a:p>
            <a:pPr lvl="1"/>
            <a:r>
              <a:rPr lang="en-US" dirty="0" smtClean="0"/>
              <a:t>We will provide poster boards and easels (and snacks)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58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DNN Hybrid Acoustic Models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209800" y="845286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Samson</a:t>
            </a:r>
          </a:p>
          <a:p>
            <a:r>
              <a:rPr lang="en-US" dirty="0"/>
              <a:t>S – AE – M – S –AH – </a:t>
            </a:r>
            <a:r>
              <a:rPr lang="en-US" dirty="0" smtClean="0"/>
              <a:t>N</a:t>
            </a:r>
            <a:endParaRPr lang="en-US" dirty="0"/>
          </a:p>
          <a:p>
            <a:r>
              <a:rPr lang="en-US" dirty="0"/>
              <a:t>942 – 6 – 37 – 8006 – 4422 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0" y="849464"/>
            <a:ext cx="1752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Transcription:</a:t>
            </a:r>
          </a:p>
          <a:p>
            <a:r>
              <a:rPr lang="en-US" b="1" dirty="0"/>
              <a:t>Pronunciation:</a:t>
            </a:r>
          </a:p>
          <a:p>
            <a:r>
              <a:rPr lang="en-US" b="1" dirty="0"/>
              <a:t>Sub-phones </a:t>
            </a:r>
            <a:r>
              <a:rPr lang="en-US" b="1" dirty="0" smtClean="0"/>
              <a:t>:</a:t>
            </a:r>
          </a:p>
          <a:p>
            <a:endParaRPr lang="en-US" b="1" dirty="0"/>
          </a:p>
          <a:p>
            <a:r>
              <a:rPr lang="en-US" b="1" dirty="0" smtClean="0"/>
              <a:t>Hidden Markov Model (HMM):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Acoustic Model: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Audio Input:</a:t>
            </a:r>
            <a:endParaRPr lang="en-US" b="1" dirty="0"/>
          </a:p>
        </p:txBody>
      </p:sp>
      <p:grpSp>
        <p:nvGrpSpPr>
          <p:cNvPr id="78" name="Group 77"/>
          <p:cNvGrpSpPr/>
          <p:nvPr/>
        </p:nvGrpSpPr>
        <p:grpSpPr>
          <a:xfrm>
            <a:off x="1807175" y="1768616"/>
            <a:ext cx="1272027" cy="3369492"/>
            <a:chOff x="1493611" y="2168718"/>
            <a:chExt cx="1272027" cy="3369492"/>
          </a:xfrm>
        </p:grpSpPr>
        <p:grpSp>
          <p:nvGrpSpPr>
            <p:cNvPr id="37" name="Group 36"/>
            <p:cNvGrpSpPr/>
            <p:nvPr/>
          </p:nvGrpSpPr>
          <p:grpSpPr>
            <a:xfrm>
              <a:off x="1493611" y="3276600"/>
              <a:ext cx="1272027" cy="2261610"/>
              <a:chOff x="7620000" y="4555448"/>
              <a:chExt cx="1272027" cy="2261610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7625963" y="6473579"/>
                <a:ext cx="1266064" cy="34347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Features (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x</a:t>
                </a:r>
                <a:r>
                  <a:rPr lang="en-US" sz="1400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)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7620000" y="5843807"/>
                <a:ext cx="1266064" cy="34347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Arrow Connector 39"/>
              <p:cNvCxnSpPr>
                <a:stCxn id="38" idx="0"/>
                <a:endCxn id="39" idx="2"/>
              </p:cNvCxnSpPr>
              <p:nvPr/>
            </p:nvCxnSpPr>
            <p:spPr>
              <a:xfrm flipH="1" flipV="1">
                <a:off x="8253032" y="6187286"/>
                <a:ext cx="5963" cy="286293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Rounded Rectangle 40"/>
              <p:cNvSpPr/>
              <p:nvPr/>
            </p:nvSpPr>
            <p:spPr>
              <a:xfrm>
                <a:off x="7620000" y="5197349"/>
                <a:ext cx="1266064" cy="34347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2" name="Straight Arrow Connector 41"/>
              <p:cNvCxnSpPr>
                <a:stCxn id="39" idx="0"/>
                <a:endCxn id="41" idx="2"/>
              </p:cNvCxnSpPr>
              <p:nvPr/>
            </p:nvCxnSpPr>
            <p:spPr>
              <a:xfrm flipV="1">
                <a:off x="8253032" y="5540828"/>
                <a:ext cx="0" cy="302979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ounded Rectangle 42"/>
              <p:cNvSpPr/>
              <p:nvPr/>
            </p:nvSpPr>
            <p:spPr>
              <a:xfrm>
                <a:off x="7620000" y="4555448"/>
                <a:ext cx="1266064" cy="34347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P(s|x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Straight Arrow Connector 43"/>
              <p:cNvCxnSpPr>
                <a:stCxn id="41" idx="0"/>
                <a:endCxn id="43" idx="2"/>
              </p:cNvCxnSpPr>
              <p:nvPr/>
            </p:nvCxnSpPr>
            <p:spPr>
              <a:xfrm flipV="1">
                <a:off x="8253032" y="4898927"/>
                <a:ext cx="0" cy="298422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Oval 50"/>
            <p:cNvSpPr/>
            <p:nvPr/>
          </p:nvSpPr>
          <p:spPr>
            <a:xfrm>
              <a:off x="1707543" y="2168718"/>
              <a:ext cx="838200" cy="762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942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3" name="Straight Arrow Connector 52"/>
            <p:cNvCxnSpPr>
              <a:stCxn id="43" idx="0"/>
              <a:endCxn id="51" idx="4"/>
            </p:cNvCxnSpPr>
            <p:nvPr/>
          </p:nvCxnSpPr>
          <p:spPr>
            <a:xfrm flipV="1">
              <a:off x="2126643" y="2930718"/>
              <a:ext cx="0" cy="345882"/>
            </a:xfrm>
            <a:prstGeom prst="straightConnector1">
              <a:avLst/>
            </a:prstGeom>
            <a:ln w="508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8" t="31169" r="34175" b="45461"/>
          <a:stretch/>
        </p:blipFill>
        <p:spPr bwMode="auto">
          <a:xfrm>
            <a:off x="1635981" y="5257800"/>
            <a:ext cx="4500438" cy="1344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4" name="Group 83"/>
          <p:cNvGrpSpPr/>
          <p:nvPr/>
        </p:nvGrpSpPr>
        <p:grpSpPr>
          <a:xfrm>
            <a:off x="3268196" y="1768616"/>
            <a:ext cx="1272027" cy="3369492"/>
            <a:chOff x="1493611" y="2168718"/>
            <a:chExt cx="1272027" cy="3369492"/>
          </a:xfrm>
        </p:grpSpPr>
        <p:grpSp>
          <p:nvGrpSpPr>
            <p:cNvPr id="85" name="Group 84"/>
            <p:cNvGrpSpPr/>
            <p:nvPr/>
          </p:nvGrpSpPr>
          <p:grpSpPr>
            <a:xfrm>
              <a:off x="1493611" y="3276600"/>
              <a:ext cx="1272027" cy="2261610"/>
              <a:chOff x="7620000" y="4555448"/>
              <a:chExt cx="1272027" cy="2261610"/>
            </a:xfrm>
          </p:grpSpPr>
          <p:sp>
            <p:nvSpPr>
              <p:cNvPr id="88" name="Rounded Rectangle 87"/>
              <p:cNvSpPr/>
              <p:nvPr/>
            </p:nvSpPr>
            <p:spPr>
              <a:xfrm>
                <a:off x="7625963" y="6473579"/>
                <a:ext cx="1266064" cy="34347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Features (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x</a:t>
                </a:r>
                <a:r>
                  <a:rPr lang="en-US" sz="1400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)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>
                <a:off x="7620000" y="5843807"/>
                <a:ext cx="1266064" cy="34347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Arrow Connector 89"/>
              <p:cNvCxnSpPr>
                <a:stCxn id="88" idx="0"/>
                <a:endCxn id="89" idx="2"/>
              </p:cNvCxnSpPr>
              <p:nvPr/>
            </p:nvCxnSpPr>
            <p:spPr>
              <a:xfrm flipH="1" flipV="1">
                <a:off x="8253032" y="6187286"/>
                <a:ext cx="5963" cy="286293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Rounded Rectangle 90"/>
              <p:cNvSpPr/>
              <p:nvPr/>
            </p:nvSpPr>
            <p:spPr>
              <a:xfrm>
                <a:off x="7620000" y="5197349"/>
                <a:ext cx="1266064" cy="34347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2" name="Straight Arrow Connector 91"/>
              <p:cNvCxnSpPr>
                <a:stCxn id="89" idx="0"/>
                <a:endCxn id="91" idx="2"/>
              </p:cNvCxnSpPr>
              <p:nvPr/>
            </p:nvCxnSpPr>
            <p:spPr>
              <a:xfrm flipV="1">
                <a:off x="8253032" y="5540828"/>
                <a:ext cx="0" cy="302979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Rounded Rectangle 92"/>
              <p:cNvSpPr/>
              <p:nvPr/>
            </p:nvSpPr>
            <p:spPr>
              <a:xfrm>
                <a:off x="7620000" y="4555448"/>
                <a:ext cx="1266064" cy="34347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P(s</a:t>
                </a:r>
                <a:r>
                  <a:rPr lang="en-US" dirty="0">
                    <a:solidFill>
                      <a:schemeClr val="tx1"/>
                    </a:solidFill>
                  </a:rPr>
                  <a:t>|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4" name="Straight Arrow Connector 93"/>
              <p:cNvCxnSpPr>
                <a:stCxn id="91" idx="0"/>
                <a:endCxn id="93" idx="2"/>
              </p:cNvCxnSpPr>
              <p:nvPr/>
            </p:nvCxnSpPr>
            <p:spPr>
              <a:xfrm flipV="1">
                <a:off x="8253032" y="4898927"/>
                <a:ext cx="0" cy="298422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Oval 85"/>
            <p:cNvSpPr/>
            <p:nvPr/>
          </p:nvSpPr>
          <p:spPr>
            <a:xfrm>
              <a:off x="1707543" y="2168718"/>
              <a:ext cx="838200" cy="762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942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7" name="Straight Arrow Connector 86"/>
            <p:cNvCxnSpPr>
              <a:stCxn id="93" idx="0"/>
              <a:endCxn id="86" idx="4"/>
            </p:cNvCxnSpPr>
            <p:nvPr/>
          </p:nvCxnSpPr>
          <p:spPr>
            <a:xfrm flipV="1">
              <a:off x="2126643" y="2930718"/>
              <a:ext cx="0" cy="345882"/>
            </a:xfrm>
            <a:prstGeom prst="straightConnector1">
              <a:avLst/>
            </a:prstGeom>
            <a:ln w="508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4724400" y="1768616"/>
            <a:ext cx="1272027" cy="3369492"/>
            <a:chOff x="1493611" y="2168718"/>
            <a:chExt cx="1272027" cy="3369492"/>
          </a:xfrm>
        </p:grpSpPr>
        <p:grpSp>
          <p:nvGrpSpPr>
            <p:cNvPr id="96" name="Group 95"/>
            <p:cNvGrpSpPr/>
            <p:nvPr/>
          </p:nvGrpSpPr>
          <p:grpSpPr>
            <a:xfrm>
              <a:off x="1493611" y="3276600"/>
              <a:ext cx="1272027" cy="2261610"/>
              <a:chOff x="7620000" y="4555448"/>
              <a:chExt cx="1272027" cy="2261610"/>
            </a:xfrm>
          </p:grpSpPr>
          <p:sp>
            <p:nvSpPr>
              <p:cNvPr id="99" name="Rounded Rectangle 98"/>
              <p:cNvSpPr/>
              <p:nvPr/>
            </p:nvSpPr>
            <p:spPr>
              <a:xfrm>
                <a:off x="7625963" y="6473579"/>
                <a:ext cx="1266064" cy="34347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Features (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x</a:t>
                </a:r>
                <a:r>
                  <a:rPr lang="en-US" sz="1400" baseline="-25000" dirty="0" smtClean="0">
                    <a:solidFill>
                      <a:schemeClr val="tx1"/>
                    </a:solidFill>
                  </a:rPr>
                  <a:t>3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)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Rounded Rectangle 99"/>
              <p:cNvSpPr/>
              <p:nvPr/>
            </p:nvSpPr>
            <p:spPr>
              <a:xfrm>
                <a:off x="7620000" y="5843807"/>
                <a:ext cx="1266064" cy="34347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1" name="Straight Arrow Connector 100"/>
              <p:cNvCxnSpPr>
                <a:stCxn id="99" idx="0"/>
                <a:endCxn id="100" idx="2"/>
              </p:cNvCxnSpPr>
              <p:nvPr/>
            </p:nvCxnSpPr>
            <p:spPr>
              <a:xfrm flipH="1" flipV="1">
                <a:off x="8253032" y="6187286"/>
                <a:ext cx="5963" cy="286293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Rounded Rectangle 101"/>
              <p:cNvSpPr/>
              <p:nvPr/>
            </p:nvSpPr>
            <p:spPr>
              <a:xfrm>
                <a:off x="7620000" y="5197349"/>
                <a:ext cx="1266064" cy="34347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3" name="Straight Arrow Connector 102"/>
              <p:cNvCxnSpPr>
                <a:stCxn id="100" idx="0"/>
                <a:endCxn id="102" idx="2"/>
              </p:cNvCxnSpPr>
              <p:nvPr/>
            </p:nvCxnSpPr>
            <p:spPr>
              <a:xfrm flipV="1">
                <a:off x="8253032" y="5540828"/>
                <a:ext cx="0" cy="302979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Rounded Rectangle 103"/>
              <p:cNvSpPr/>
              <p:nvPr/>
            </p:nvSpPr>
            <p:spPr>
              <a:xfrm>
                <a:off x="7620000" y="4555448"/>
                <a:ext cx="1266064" cy="34347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P(s</a:t>
                </a:r>
                <a:r>
                  <a:rPr lang="en-US" dirty="0">
                    <a:solidFill>
                      <a:schemeClr val="tx1"/>
                    </a:solidFill>
                  </a:rPr>
                  <a:t>|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3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5" name="Straight Arrow Connector 104"/>
              <p:cNvCxnSpPr>
                <a:stCxn id="102" idx="0"/>
                <a:endCxn id="104" idx="2"/>
              </p:cNvCxnSpPr>
              <p:nvPr/>
            </p:nvCxnSpPr>
            <p:spPr>
              <a:xfrm flipV="1">
                <a:off x="8253032" y="4898927"/>
                <a:ext cx="0" cy="298422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Oval 96"/>
            <p:cNvSpPr/>
            <p:nvPr/>
          </p:nvSpPr>
          <p:spPr>
            <a:xfrm>
              <a:off x="1707543" y="2168718"/>
              <a:ext cx="838200" cy="762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cxnSp>
          <p:nvCxnSpPr>
            <p:cNvPr id="98" name="Straight Arrow Connector 97"/>
            <p:cNvCxnSpPr>
              <a:stCxn id="104" idx="0"/>
              <a:endCxn id="97" idx="4"/>
            </p:cNvCxnSpPr>
            <p:nvPr/>
          </p:nvCxnSpPr>
          <p:spPr>
            <a:xfrm flipV="1">
              <a:off x="2126643" y="2930718"/>
              <a:ext cx="0" cy="345882"/>
            </a:xfrm>
            <a:prstGeom prst="straightConnector1">
              <a:avLst/>
            </a:prstGeom>
            <a:ln w="508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Straight Arrow Connector 105"/>
          <p:cNvCxnSpPr>
            <a:stCxn id="51" idx="6"/>
            <a:endCxn id="86" idx="2"/>
          </p:cNvCxnSpPr>
          <p:nvPr/>
        </p:nvCxnSpPr>
        <p:spPr>
          <a:xfrm>
            <a:off x="2859307" y="2149616"/>
            <a:ext cx="622821" cy="0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86" idx="6"/>
            <a:endCxn id="97" idx="2"/>
          </p:cNvCxnSpPr>
          <p:nvPr/>
        </p:nvCxnSpPr>
        <p:spPr>
          <a:xfrm>
            <a:off x="4320328" y="2149616"/>
            <a:ext cx="618004" cy="0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6136199" y="2819400"/>
            <a:ext cx="30075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a DNN to approximate:</a:t>
            </a:r>
          </a:p>
          <a:p>
            <a:r>
              <a:rPr lang="en-US" dirty="0" smtClean="0"/>
              <a:t>P(</a:t>
            </a:r>
            <a:r>
              <a:rPr lang="en-US" dirty="0" err="1" smtClean="0"/>
              <a:t>s|x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Apply Bayes’ Rule:</a:t>
            </a:r>
          </a:p>
          <a:p>
            <a:r>
              <a:rPr lang="en-US" dirty="0" smtClean="0"/>
              <a:t>P(</a:t>
            </a:r>
            <a:r>
              <a:rPr lang="en-US" dirty="0" err="1" smtClean="0"/>
              <a:t>x|s</a:t>
            </a:r>
            <a:r>
              <a:rPr lang="en-US" dirty="0" smtClean="0"/>
              <a:t>) = P(</a:t>
            </a:r>
            <a:r>
              <a:rPr lang="en-US" dirty="0" err="1" smtClean="0"/>
              <a:t>s|x</a:t>
            </a:r>
            <a:r>
              <a:rPr lang="en-US" dirty="0" smtClean="0"/>
              <a:t>) * P(x) / P(s)</a:t>
            </a:r>
          </a:p>
          <a:p>
            <a:endParaRPr lang="en-US" dirty="0"/>
          </a:p>
          <a:p>
            <a:r>
              <a:rPr lang="en-US" dirty="0" smtClean="0"/>
              <a:t>  DNN * Constant / State prior</a:t>
            </a:r>
          </a:p>
        </p:txBody>
      </p:sp>
    </p:spTree>
    <p:extLst>
      <p:ext uri="{BB962C8B-B14F-4D97-AF65-F5344CB8AC3E}">
        <p14:creationId xmlns:p14="http://schemas.microsoft.com/office/powerpoint/2010/main" val="175717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rcRect l="-19857" r="-19857"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Not Really a New Idea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6487786"/>
            <a:ext cx="591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Renals</a:t>
            </a:r>
            <a:r>
              <a:rPr lang="en-US" dirty="0" smtClean="0"/>
              <a:t>, Morgan, </a:t>
            </a:r>
            <a:r>
              <a:rPr lang="en-US" dirty="0" err="1" smtClean="0"/>
              <a:t>Bourland</a:t>
            </a:r>
            <a:r>
              <a:rPr lang="en-US" dirty="0" smtClean="0"/>
              <a:t>, Cohen, &amp; Franco. 1994.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50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Hybrid MLPs on Resource Management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6240" r="-26240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0" y="6400800"/>
            <a:ext cx="591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Renals</a:t>
            </a:r>
            <a:r>
              <a:rPr lang="en-US" dirty="0" smtClean="0"/>
              <a:t>, Morgan, </a:t>
            </a:r>
            <a:r>
              <a:rPr lang="en-US" dirty="0" err="1" smtClean="0"/>
              <a:t>Bourland</a:t>
            </a:r>
            <a:r>
              <a:rPr lang="en-US" dirty="0" smtClean="0"/>
              <a:t>, Cohen, &amp; Franco. 1994.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67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Modern Systems use </a:t>
            </a:r>
            <a:r>
              <a:rPr lang="en-US" b="1" dirty="0" smtClean="0"/>
              <a:t>D</a:t>
            </a:r>
            <a:r>
              <a:rPr lang="en-US" dirty="0" smtClean="0"/>
              <a:t>NNs and </a:t>
            </a:r>
            <a:r>
              <a:rPr lang="en-US" dirty="0" err="1" smtClean="0"/>
              <a:t>Senones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043" b="-54573"/>
          <a:stretch/>
        </p:blipFill>
        <p:spPr/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6132" y="4343400"/>
            <a:ext cx="4851737" cy="1562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400800"/>
            <a:ext cx="591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Dahl, Yu, Deng &amp; </a:t>
            </a:r>
            <a:r>
              <a:rPr lang="en-US" dirty="0" err="1" smtClean="0"/>
              <a:t>Acero</a:t>
            </a:r>
            <a:r>
              <a:rPr lang="en-US" dirty="0" smtClean="0"/>
              <a:t>. 2011.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59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Hybrid Systems now Dominate ASR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31488" b="-31488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0" y="6400800"/>
            <a:ext cx="591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Hinton et al. 2012.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5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begin{align*}&#10;p(y=k;z) = \frac{\exp(w_k^T z)}{\sum_{j=1}^K \exp(w_j^T z)}&#10;\end{align*}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begin{align*}&#10;Loss(x,y;W,b) = -\sum_{k=1}^K (y=k)\log f(x)_k&#10;\end{align*}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begin{align*}&#10;argmax_{W,b} \sum_{(x,y)\in D} Loss(x,y;W,b) &#10;\end{align*}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begin{align*}&#10;  h^{(i)} = \max (w^{(i)T} x, 0) = &#10;\begin{cases}&#10;  w^{(i)T} x &amp;  w^{(i)T} x &gt; 0 \\&#10;  0 &amp; \text{else}&#10;\end{cases}&#10;\label{eqn:unit_rel}&#10;\end{align*}&#10;&#10;&#10;\end{document}"/>
  <p:tag name="IGUANATEXSIZE" val="2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begin{align*}&#10;  h^{(i)} = &#10;\begin{cases}&#10;  w^{(i)T} x &amp;  w^{(i)T} x &gt; 0 \\&#10;  0.01w^{(i)T} x &amp; \text{else}&#10;\end{cases}&#10;\end{align*}&#10;&#10;&#10;\end{document}"/>
  <p:tag name="IGUANATEXSIZE" val="2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</TotalTime>
  <Words>2094</Words>
  <Application>Microsoft Office PowerPoint</Application>
  <PresentationFormat>화면 슬라이드 쇼(4:3)</PresentationFormat>
  <Paragraphs>581</Paragraphs>
  <Slides>42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0" baseType="lpstr">
      <vt:lpstr>Franklin Gothic Book (Headings)</vt:lpstr>
      <vt:lpstr>MS PGothic</vt:lpstr>
      <vt:lpstr>Arial</vt:lpstr>
      <vt:lpstr>Calibri</vt:lpstr>
      <vt:lpstr>Symbol</vt:lpstr>
      <vt:lpstr>Times</vt:lpstr>
      <vt:lpstr>Times New Roman</vt:lpstr>
      <vt:lpstr>Office Theme</vt:lpstr>
      <vt:lpstr>CS 224S / LINGUIST 285 Spoken Language Processing</vt:lpstr>
      <vt:lpstr>Logistics</vt:lpstr>
      <vt:lpstr>Outline</vt:lpstr>
      <vt:lpstr>Acoustic Modeling with GMMs</vt:lpstr>
      <vt:lpstr>DNN Hybrid Acoustic Models</vt:lpstr>
      <vt:lpstr>Not Really a New Idea</vt:lpstr>
      <vt:lpstr>Hybrid MLPs on Resource Management</vt:lpstr>
      <vt:lpstr>Modern Systems use DNNs and Senones</vt:lpstr>
      <vt:lpstr>Hybrid Systems now Dominate ASR</vt:lpstr>
      <vt:lpstr>Outline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Forward Propagation as a Single Function</vt:lpstr>
      <vt:lpstr>Outline</vt:lpstr>
      <vt:lpstr>Objective Function for Learning</vt:lpstr>
      <vt:lpstr>The Learning Problem</vt:lpstr>
      <vt:lpstr>Outline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Outline</vt:lpstr>
      <vt:lpstr>What’s Different in Modern DNNs?</vt:lpstr>
      <vt:lpstr>Scaling up NN acoustic models in 1999</vt:lpstr>
      <vt:lpstr>Adding More Parameters 15 Years Ago</vt:lpstr>
      <vt:lpstr>Adding More Parameters Now </vt:lpstr>
      <vt:lpstr>Sample of Results</vt:lpstr>
      <vt:lpstr>Depth Matters (Somewhat)</vt:lpstr>
      <vt:lpstr>Architecture Choices: Replacing Sigmoids</vt:lpstr>
      <vt:lpstr>Rectifier DNNs on Switchboard</vt:lpstr>
      <vt:lpstr>Rectifier DNNs on Switchboard</vt:lpstr>
      <vt:lpstr>Outline</vt:lpstr>
      <vt:lpstr>Convolutional Networks</vt:lpstr>
      <vt:lpstr>Recurrent DNN Hybrid Acoustic Models</vt:lpstr>
      <vt:lpstr>Other Current Work</vt:lpstr>
      <vt:lpstr>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 properties of deep neural network acoustic models</dc:title>
  <dc:creator>amaas</dc:creator>
  <cp:lastModifiedBy>sps-wysung</cp:lastModifiedBy>
  <cp:revision>102</cp:revision>
  <dcterms:created xsi:type="dcterms:W3CDTF">2014-04-21T20:15:40Z</dcterms:created>
  <dcterms:modified xsi:type="dcterms:W3CDTF">2017-03-05T06:13:37Z</dcterms:modified>
</cp:coreProperties>
</file>