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57"/>
  </p:handoutMasterIdLst>
  <p:sldIdLst>
    <p:sldId id="256" r:id="rId2"/>
    <p:sldId id="257" r:id="rId3"/>
    <p:sldId id="258" r:id="rId4"/>
    <p:sldId id="260" r:id="rId5"/>
    <p:sldId id="344" r:id="rId6"/>
    <p:sldId id="264" r:id="rId7"/>
    <p:sldId id="284" r:id="rId8"/>
    <p:sldId id="285" r:id="rId9"/>
    <p:sldId id="322" r:id="rId10"/>
    <p:sldId id="286" r:id="rId11"/>
    <p:sldId id="266" r:id="rId12"/>
    <p:sldId id="291" r:id="rId13"/>
    <p:sldId id="292" r:id="rId14"/>
    <p:sldId id="345" r:id="rId15"/>
    <p:sldId id="294" r:id="rId16"/>
    <p:sldId id="315" r:id="rId17"/>
    <p:sldId id="316" r:id="rId18"/>
    <p:sldId id="289" r:id="rId19"/>
    <p:sldId id="267" r:id="rId20"/>
    <p:sldId id="319" r:id="rId21"/>
    <p:sldId id="320" r:id="rId22"/>
    <p:sldId id="343" r:id="rId23"/>
    <p:sldId id="323" r:id="rId24"/>
    <p:sldId id="324" r:id="rId25"/>
    <p:sldId id="281" r:id="rId26"/>
    <p:sldId id="282" r:id="rId27"/>
    <p:sldId id="317" r:id="rId28"/>
    <p:sldId id="313" r:id="rId29"/>
    <p:sldId id="268" r:id="rId30"/>
    <p:sldId id="269" r:id="rId31"/>
    <p:sldId id="308" r:id="rId32"/>
    <p:sldId id="309" r:id="rId33"/>
    <p:sldId id="306" r:id="rId34"/>
    <p:sldId id="325" r:id="rId35"/>
    <p:sldId id="270" r:id="rId36"/>
    <p:sldId id="310" r:id="rId37"/>
    <p:sldId id="271" r:id="rId38"/>
    <p:sldId id="326" r:id="rId39"/>
    <p:sldId id="332" r:id="rId40"/>
    <p:sldId id="333" r:id="rId41"/>
    <p:sldId id="259" r:id="rId42"/>
    <p:sldId id="311" r:id="rId43"/>
    <p:sldId id="328" r:id="rId44"/>
    <p:sldId id="334" r:id="rId45"/>
    <p:sldId id="340" r:id="rId46"/>
    <p:sldId id="336" r:id="rId47"/>
    <p:sldId id="338" r:id="rId48"/>
    <p:sldId id="339" r:id="rId49"/>
    <p:sldId id="335" r:id="rId50"/>
    <p:sldId id="312" r:id="rId51"/>
    <p:sldId id="329" r:id="rId52"/>
    <p:sldId id="341" r:id="rId53"/>
    <p:sldId id="342" r:id="rId54"/>
    <p:sldId id="327" r:id="rId55"/>
    <p:sldId id="261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6374-AB76-4FF4-90B2-EC6814B230E9}" type="datetimeFigureOut">
              <a:rPr lang="ko-KR" altLang="en-US" smtClean="0"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C507-517E-4E17-8A10-EA516F160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8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7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smerity.com/articles/2016/orthogonal_init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dirty="0"/>
              <a:t>RNN Introduction</a:t>
            </a:r>
            <a:br>
              <a:rPr lang="en-US" altLang="ko-KR" dirty="0"/>
            </a:br>
            <a:r>
              <a:rPr lang="en-US" altLang="ko-KR" dirty="0"/>
              <a:t>Elman, LSTM, GRU</a:t>
            </a:r>
            <a:br>
              <a:rPr lang="en-US" altLang="ko-KR" dirty="0"/>
            </a:br>
            <a:r>
              <a:rPr lang="en-US" altLang="ko-KR" dirty="0"/>
              <a:t>Initialization &amp; Regularization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Kyuhong</a:t>
            </a:r>
            <a:r>
              <a:rPr lang="ko-KR" altLang="en-US" smtClean="0"/>
              <a:t> </a:t>
            </a:r>
            <a:r>
              <a:rPr lang="en-US" altLang="ko-KR" dirty="0" smtClean="0"/>
              <a:t>Shim, Wonyong Sung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Elman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7636461" cy="52885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Elman Network: </a:t>
                </a:r>
                <a:r>
                  <a:rPr lang="ko-KR" altLang="en-US" dirty="0"/>
                  <a:t>가장 기본적인 </a:t>
                </a:r>
                <a:r>
                  <a:rPr lang="en-US" altLang="ko-KR" dirty="0"/>
                  <a:t>RNN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등장인물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		(batch size, input dim)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Output		(batch size,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				(input dim,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			(output dim,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				(output dim)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7636461" cy="5288521"/>
              </a:xfrm>
              <a:blipFill rotWithShape="0">
                <a:blip r:embed="rId2"/>
                <a:stretch>
                  <a:fillRect l="-1038" t="-2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9" y="2306796"/>
            <a:ext cx="5467350" cy="14763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48147" y="905125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593802" y="523951"/>
            <a:ext cx="3550198" cy="3565690"/>
            <a:chOff x="5593802" y="523951"/>
            <a:chExt cx="3550198" cy="3565690"/>
          </a:xfrm>
        </p:grpSpPr>
        <p:grpSp>
          <p:nvGrpSpPr>
            <p:cNvPr id="12" name="그룹 11"/>
            <p:cNvGrpSpPr/>
            <p:nvPr/>
          </p:nvGrpSpPr>
          <p:grpSpPr>
            <a:xfrm>
              <a:off x="5593802" y="523951"/>
              <a:ext cx="3550198" cy="3565690"/>
              <a:chOff x="5821477" y="535793"/>
              <a:chExt cx="3550198" cy="3565690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821477" y="905125"/>
                <a:ext cx="3351098" cy="3196358"/>
                <a:chOff x="5663199" y="905125"/>
                <a:chExt cx="3351098" cy="3196358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63199" y="905125"/>
                  <a:ext cx="3351098" cy="3196358"/>
                </a:xfrm>
                <a:prstGeom prst="rect">
                  <a:avLst/>
                </a:prstGeom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6446819" y="905125"/>
                  <a:ext cx="3321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U</a:t>
                  </a:r>
                  <a:endParaRPr lang="ko-KR" altLang="en-US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6789719" y="2846796"/>
                  <a:ext cx="389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W</a:t>
                  </a:r>
                  <a:endParaRPr lang="ko-KR" altLang="en-US" dirty="0"/>
                </a:p>
              </p:txBody>
            </p:sp>
          </p:grpSp>
          <p:sp>
            <p:nvSpPr>
              <p:cNvPr id="11" name="직사각형 10"/>
              <p:cNvSpPr/>
              <p:nvPr/>
            </p:nvSpPr>
            <p:spPr>
              <a:xfrm>
                <a:off x="8515350" y="535793"/>
                <a:ext cx="85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Output</a:t>
                </a:r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7939000" y="905125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6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LSTM </a:t>
                </a:r>
                <a:r>
                  <a:rPr lang="ko-KR" altLang="en-US" dirty="0"/>
                  <a:t>이전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Long-term Dependency </a:t>
                </a:r>
                <a:r>
                  <a:rPr lang="ko-KR" altLang="en-US" dirty="0"/>
                  <a:t>해결 방법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Skip connections: </a:t>
                </a:r>
                <a:r>
                  <a:rPr lang="ko-KR" altLang="en-US" dirty="0"/>
                  <a:t>매번 </a:t>
                </a:r>
                <a:r>
                  <a:rPr lang="en-US" altLang="ko-KR" dirty="0"/>
                  <a:t>d step</a:t>
                </a:r>
                <a:r>
                  <a:rPr lang="ko-KR" altLang="en-US" dirty="0"/>
                  <a:t> 전의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도 가져오기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Removing connections: </a:t>
                </a:r>
                <a:r>
                  <a:rPr lang="ko-KR" altLang="en-US" dirty="0"/>
                  <a:t>매번 </a:t>
                </a:r>
                <a:r>
                  <a:rPr lang="en-US" altLang="ko-KR" dirty="0"/>
                  <a:t>d step</a:t>
                </a:r>
                <a:r>
                  <a:rPr lang="ko-KR" altLang="en-US" dirty="0"/>
                  <a:t> 전의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만 가져오기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Leaky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Unit(Integration)</a:t>
                </a:r>
              </a:p>
              <a:p>
                <a:pPr lvl="1"/>
                <a:r>
                  <a:rPr lang="en-US" altLang="ko-KR" sz="1400" i="1" dirty="0"/>
                  <a:t>Advances in Optimizing Recurrent Networks, 2012. (</a:t>
                </a:r>
                <a:r>
                  <a:rPr lang="ko-KR" altLang="en-US" sz="1400" i="1" dirty="0"/>
                  <a:t>하지만 이 이전부터 있던 </a:t>
                </a:r>
                <a:r>
                  <a:rPr lang="en-US" altLang="ko-KR" sz="1400" i="1" dirty="0"/>
                  <a:t>technique)</a:t>
                </a:r>
              </a:p>
              <a:p>
                <a:pPr lvl="1"/>
                <a:endParaRPr lang="en-US" altLang="ko-KR" sz="1400" i="1" dirty="0"/>
              </a:p>
              <a:p>
                <a:pPr lvl="1"/>
                <a:r>
                  <a:rPr lang="en-US" altLang="ko-KR" dirty="0"/>
                  <a:t>Exponential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Moving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Average</a:t>
                </a:r>
              </a:p>
              <a:p>
                <a:pPr lvl="1"/>
                <a:r>
                  <a:rPr lang="ko-KR" altLang="en-US" dirty="0"/>
                  <a:t>지금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이 완전히 반영되지 않고 일정 비율로 반영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가 작을수록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더 먼 정보를 더 갖고 있게 될 것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덜 지워질 것</a:t>
                </a:r>
                <a:r>
                  <a:rPr lang="en-US" altLang="ko-KR" dirty="0"/>
                  <a:t> = </a:t>
                </a:r>
                <a:r>
                  <a:rPr lang="ko-KR" altLang="en-US" dirty="0"/>
                  <a:t>덜 잊어버릴 것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  <a:blipFill rotWithShape="0">
                <a:blip r:embed="rId2"/>
                <a:stretch>
                  <a:fillRect l="-1005" t="-25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70269" y="1129386"/>
                <a:ext cx="8352064" cy="535985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Long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Short-Term Memory</a:t>
                </a:r>
              </a:p>
              <a:p>
                <a:pPr lvl="1"/>
                <a:r>
                  <a:rPr lang="en-US" altLang="ko-KR" sz="1500" i="1" dirty="0"/>
                  <a:t>Long Short-Term Memory, 1997.</a:t>
                </a:r>
              </a:p>
              <a:p>
                <a:pPr lvl="1"/>
                <a:r>
                  <a:rPr lang="en-US" altLang="ko-KR" sz="1500" i="1" dirty="0"/>
                  <a:t>Learning to Forget: Continual prediction with LSTM, 2000.</a:t>
                </a:r>
              </a:p>
              <a:p>
                <a:pPr lvl="1"/>
                <a:r>
                  <a:rPr lang="en-US" altLang="ko-KR" dirty="0"/>
                  <a:t>Leaky Unit</a:t>
                </a:r>
                <a:r>
                  <a:rPr lang="ko-KR" altLang="en-US" dirty="0"/>
                  <a:t>과 비슷하게</a:t>
                </a:r>
                <a:r>
                  <a:rPr lang="en-US" altLang="ko-KR" dirty="0"/>
                  <a:t>, state</a:t>
                </a:r>
                <a:r>
                  <a:rPr lang="ko-KR" altLang="en-US" dirty="0"/>
                  <a:t>가 덜 지워질 수 있는 방법을 찾음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를 도입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만 </a:t>
                </a:r>
                <a:r>
                  <a:rPr lang="en-US" altLang="ko-KR" dirty="0"/>
                  <a:t>leaky </a:t>
                </a:r>
                <a:r>
                  <a:rPr lang="ko-KR" altLang="en-US" dirty="0"/>
                  <a:t>하게 만드는 것이 아니라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도 제어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Gate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[0,1] </a:t>
                </a:r>
                <a:r>
                  <a:rPr lang="ko-KR" altLang="en-US" dirty="0"/>
                  <a:t>사이의 값으로 나와 결과와 </a:t>
                </a:r>
                <a:r>
                  <a:rPr lang="en-US" altLang="ko-KR" dirty="0"/>
                  <a:t>element-wise </a:t>
                </a:r>
                <a:r>
                  <a:rPr lang="ko-KR" altLang="en-US" dirty="0"/>
                  <a:t>곱셈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결과의 각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가 어느 정도 반영될 지를 결정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Sigmoid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</a:t>
                </a:r>
                <a:r>
                  <a:rPr lang="en-US" altLang="ko-KR" dirty="0" smtClean="0"/>
                  <a:t>Forget </a:t>
                </a:r>
                <a:r>
                  <a:rPr lang="en-US" altLang="ko-KR" dirty="0"/>
                  <a:t>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</a:t>
                </a:r>
                <a:r>
                  <a:rPr lang="en-US" altLang="ko-KR" dirty="0" smtClean="0"/>
                  <a:t>Input </a:t>
                </a:r>
                <a:r>
                  <a:rPr lang="en-US" altLang="ko-KR" dirty="0"/>
                  <a:t>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Output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func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>
                    <a:latin typeface="+mj-lt"/>
                  </a:rPr>
                  <a:t>Cell Candidate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 smtClean="0">
                    <a:latin typeface="+mj-lt"/>
                  </a:rPr>
                  <a:t>Updated Cell (long-term memory)</a:t>
                </a:r>
                <a:endParaRPr lang="en-US" altLang="ko-KR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ko-KR" dirty="0"/>
                  <a:t>			</a:t>
                </a:r>
                <a:r>
                  <a:rPr lang="en-US" altLang="ko-KR" dirty="0" smtClean="0"/>
                  <a:t>Output (short-term memory)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269" y="1129386"/>
                <a:ext cx="8352064" cy="5359859"/>
              </a:xfrm>
              <a:blipFill rotWithShape="0">
                <a:blip r:embed="rId2"/>
                <a:stretch>
                  <a:fillRect l="-803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2303924" y="5208687"/>
            <a:ext cx="499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gate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5247149" y="6008787"/>
                <a:ext cx="21067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forget gate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ko-KR" altLang="en-US" sz="1200" dirty="0" smtClean="0"/>
                  <a:t>가 커지면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 smtClean="0"/>
                  <a:t>가 작아진다</a:t>
                </a:r>
                <a:r>
                  <a:rPr lang="en-US" altLang="ko-KR" sz="1200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49" y="6008787"/>
                <a:ext cx="210673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70" t="-5660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0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8912"/>
                <a:ext cx="8399941" cy="5040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LSTM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State</a:t>
                </a:r>
                <a:r>
                  <a:rPr lang="ko-KR" altLang="en-US" dirty="0">
                    <a:latin typeface="+mj-lt"/>
                  </a:rPr>
                  <a:t>는 </a:t>
                </a:r>
                <a:r>
                  <a:rPr lang="en-US" altLang="ko-KR" dirty="0">
                    <a:latin typeface="+mj-lt"/>
                  </a:rPr>
                  <a:t>2</a:t>
                </a:r>
                <a:r>
                  <a:rPr lang="ko-KR" altLang="en-US" dirty="0">
                    <a:latin typeface="+mj-lt"/>
                  </a:rPr>
                  <a:t>개</a:t>
                </a:r>
                <a:r>
                  <a:rPr lang="en-US" altLang="ko-KR" dirty="0">
                    <a:latin typeface="+mj-lt"/>
                  </a:rPr>
                  <a:t> (cell, output)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Gate</a:t>
                </a:r>
                <a:r>
                  <a:rPr lang="ko-KR" altLang="en-US" dirty="0">
                    <a:latin typeface="+mj-lt"/>
                  </a:rPr>
                  <a:t>와 </a:t>
                </a:r>
                <a:r>
                  <a:rPr lang="en-US" altLang="ko-KR" dirty="0">
                    <a:latin typeface="+mj-lt"/>
                  </a:rPr>
                  <a:t>candidate</a:t>
                </a:r>
                <a:r>
                  <a:rPr lang="ko-KR" altLang="en-US" dirty="0">
                    <a:latin typeface="+mj-lt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+mj-lt"/>
                  </a:rPr>
                  <a:t>핵심 메모리인 </a:t>
                </a:r>
                <a:r>
                  <a:rPr lang="en-US" altLang="ko-KR" dirty="0">
                    <a:latin typeface="+mj-lt"/>
                  </a:rPr>
                  <a:t>Cell</a:t>
                </a:r>
                <a:r>
                  <a:rPr lang="ko-KR" altLang="en-US" dirty="0">
                    <a:latin typeface="+mj-lt"/>
                  </a:rPr>
                  <a:t>은 </a:t>
                </a:r>
                <a:r>
                  <a:rPr lang="en-US" altLang="ko-KR" dirty="0">
                    <a:latin typeface="+mj-lt"/>
                  </a:rPr>
                  <a:t>leaky</a:t>
                </a:r>
                <a:r>
                  <a:rPr lang="ko-KR" altLang="en-US" dirty="0">
                    <a:latin typeface="+mj-lt"/>
                  </a:rPr>
                  <a:t> </a:t>
                </a:r>
                <a:r>
                  <a:rPr lang="en-US" altLang="ko-KR" dirty="0">
                    <a:latin typeface="+mj-lt"/>
                  </a:rPr>
                  <a:t>unit</a:t>
                </a:r>
                <a:r>
                  <a:rPr lang="ko-KR" altLang="en-US" dirty="0">
                    <a:latin typeface="+mj-lt"/>
                  </a:rPr>
                  <a:t> 처럼 관리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: long-term memory</a:t>
                </a: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dirty="0">
                    <a:latin typeface="+mj-lt"/>
                  </a:rPr>
                  <a:t>출력은 업데이트 된 </a:t>
                </a:r>
                <a:r>
                  <a:rPr lang="en-US" altLang="ko-KR" dirty="0">
                    <a:latin typeface="+mj-lt"/>
                  </a:rPr>
                  <a:t>Cell </a:t>
                </a:r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8912"/>
                <a:ext cx="8399941" cy="5040000"/>
              </a:xfrm>
              <a:blipFill rotWithShape="0">
                <a:blip r:embed="rId2"/>
                <a:stretch>
                  <a:fillRect l="-943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camo.githubusercontent.com/c268235b0e17fc3988fbcbf924f12dc64b5020a7/687474703a2f2f692e696d6775722e636f6d2f59635978336962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3962400"/>
            <a:ext cx="721042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2262996" y="5554563"/>
                <a:ext cx="1631152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short-term memory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96" y="5554563"/>
                <a:ext cx="1631152" cy="545855"/>
              </a:xfrm>
              <a:prstGeom prst="rect">
                <a:avLst/>
              </a:prstGeom>
              <a:blipFill rotWithShape="0">
                <a:blip r:embed="rId4"/>
                <a:stretch>
                  <a:fillRect l="-111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2330322" y="4623123"/>
                <a:ext cx="15638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long-term </a:t>
                </a:r>
                <a:r>
                  <a:rPr lang="en-US" altLang="ko-KR" sz="1400" dirty="0" smtClean="0"/>
                  <a:t>memory</a:t>
                </a:r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322" y="4623123"/>
                <a:ext cx="156382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478201" y="5002768"/>
                <a:ext cx="415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01" y="5002768"/>
                <a:ext cx="41594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032744" y="4884733"/>
                <a:ext cx="399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744" y="4884733"/>
                <a:ext cx="3990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190544" y="5146343"/>
                <a:ext cx="759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𝑐𝑎𝑛𝑑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44" y="5146343"/>
                <a:ext cx="75976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LSTM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231857" y="-833313"/>
                <a:ext cx="8399941" cy="5040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LSTM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State</a:t>
                </a:r>
                <a:r>
                  <a:rPr lang="ko-KR" altLang="en-US" dirty="0">
                    <a:latin typeface="+mj-lt"/>
                  </a:rPr>
                  <a:t>는 </a:t>
                </a:r>
                <a:r>
                  <a:rPr lang="en-US" altLang="ko-KR" dirty="0">
                    <a:latin typeface="+mj-lt"/>
                  </a:rPr>
                  <a:t>2</a:t>
                </a:r>
                <a:r>
                  <a:rPr lang="ko-KR" altLang="en-US" dirty="0">
                    <a:latin typeface="+mj-lt"/>
                  </a:rPr>
                  <a:t>개</a:t>
                </a:r>
                <a:r>
                  <a:rPr lang="en-US" altLang="ko-KR" dirty="0">
                    <a:latin typeface="+mj-lt"/>
                  </a:rPr>
                  <a:t> (cell, output)</a:t>
                </a:r>
              </a:p>
              <a:p>
                <a:pPr lvl="1"/>
                <a:r>
                  <a:rPr lang="en-US" altLang="ko-KR" dirty="0">
                    <a:latin typeface="+mj-lt"/>
                  </a:rPr>
                  <a:t>Gate</a:t>
                </a:r>
                <a:r>
                  <a:rPr lang="ko-KR" altLang="en-US" dirty="0">
                    <a:latin typeface="+mj-lt"/>
                  </a:rPr>
                  <a:t>와 </a:t>
                </a:r>
                <a:r>
                  <a:rPr lang="en-US" altLang="ko-KR" dirty="0">
                    <a:latin typeface="+mj-lt"/>
                  </a:rPr>
                  <a:t>candidate</a:t>
                </a:r>
                <a:r>
                  <a:rPr lang="ko-KR" altLang="en-US" dirty="0">
                    <a:latin typeface="+mj-lt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+mj-lt"/>
                  </a:rPr>
                  <a:t>핵심 메모리인 </a:t>
                </a:r>
                <a:r>
                  <a:rPr lang="en-US" altLang="ko-KR" dirty="0">
                    <a:latin typeface="+mj-lt"/>
                  </a:rPr>
                  <a:t>Cell</a:t>
                </a:r>
                <a:r>
                  <a:rPr lang="ko-KR" altLang="en-US" dirty="0">
                    <a:latin typeface="+mj-lt"/>
                  </a:rPr>
                  <a:t>은 </a:t>
                </a:r>
                <a:r>
                  <a:rPr lang="en-US" altLang="ko-KR" dirty="0">
                    <a:latin typeface="+mj-lt"/>
                  </a:rPr>
                  <a:t>leaky</a:t>
                </a:r>
                <a:r>
                  <a:rPr lang="ko-KR" altLang="en-US" dirty="0">
                    <a:latin typeface="+mj-lt"/>
                  </a:rPr>
                  <a:t> </a:t>
                </a:r>
                <a:r>
                  <a:rPr lang="en-US" altLang="ko-KR" dirty="0">
                    <a:latin typeface="+mj-lt"/>
                  </a:rPr>
                  <a:t>unit</a:t>
                </a:r>
                <a:r>
                  <a:rPr lang="ko-KR" altLang="en-US" dirty="0">
                    <a:latin typeface="+mj-lt"/>
                  </a:rPr>
                  <a:t> 처럼 관리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 : long-term memory</a:t>
                </a: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dirty="0">
                    <a:latin typeface="+mj-lt"/>
                  </a:rPr>
                  <a:t>출력은 업데이트 된 </a:t>
                </a:r>
                <a:r>
                  <a:rPr lang="en-US" altLang="ko-KR" dirty="0">
                    <a:latin typeface="+mj-lt"/>
                  </a:rPr>
                  <a:t>Cell </a:t>
                </a:r>
                <a:r>
                  <a:rPr lang="ko-KR" altLang="en-US" dirty="0">
                    <a:latin typeface="+mj-lt"/>
                  </a:rPr>
                  <a:t>에만 영향을 받음</a:t>
                </a:r>
                <a:r>
                  <a:rPr lang="en-US" altLang="ko-KR" dirty="0">
                    <a:latin typeface="+mj-l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857" y="-833313"/>
                <a:ext cx="8399941" cy="5040000"/>
              </a:xfrm>
              <a:blipFill rotWithShape="0">
                <a:blip r:embed="rId2"/>
                <a:stretch>
                  <a:fillRect l="-943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camo.githubusercontent.com/c268235b0e17fc3988fbcbf924f12dc64b5020a7/687474703a2f2f692e696d6775722e636f6d2f59635978336962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422" y="2152243"/>
            <a:ext cx="9226498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1691496" y="4130659"/>
                <a:ext cx="1631152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</m:oMath>
                  </m:oMathPara>
                </a14:m>
                <a:endParaRPr lang="en-US" altLang="ko-KR" sz="1400" dirty="0" smtClean="0"/>
              </a:p>
              <a:p>
                <a:r>
                  <a:rPr lang="en-US" altLang="ko-KR" sz="1400" dirty="0" smtClean="0"/>
                  <a:t>short-term memory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96" y="4130659"/>
                <a:ext cx="1631152" cy="545855"/>
              </a:xfrm>
              <a:prstGeom prst="rect">
                <a:avLst/>
              </a:prstGeom>
              <a:blipFill rotWithShape="0">
                <a:blip r:embed="rId4"/>
                <a:stretch>
                  <a:fillRect l="-1119" b="-11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1749297" y="3070548"/>
                <a:ext cx="15638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/>
                  <a:t>long-term </a:t>
                </a:r>
                <a:r>
                  <a:rPr lang="en-US" altLang="ko-KR" sz="1400" dirty="0" smtClean="0"/>
                  <a:t>memory</a:t>
                </a:r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1400" dirty="0" smtClean="0"/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297" y="3070548"/>
                <a:ext cx="1563826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17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103815" y="3521349"/>
                <a:ext cx="415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15" y="3521349"/>
                <a:ext cx="41594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894941" y="3401410"/>
                <a:ext cx="399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41" y="3401410"/>
                <a:ext cx="3990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3952245" y="3741214"/>
                <a:ext cx="759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𝑐𝑎𝑛𝑑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245" y="3741214"/>
                <a:ext cx="75976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5292081" y="4359119"/>
                <a:ext cx="453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1" y="4359119"/>
                <a:ext cx="45358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703061" y="3017314"/>
            <a:ext cx="1181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Input Gate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82287" y="3911311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Output </a:t>
            </a:r>
            <a:r>
              <a:rPr lang="en-US" altLang="ko-KR" dirty="0"/>
              <a:t>Gate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1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8346674" cy="53816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/>
                  <a:t>Large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Forget Bias</a:t>
                </a:r>
              </a:p>
              <a:p>
                <a:pPr lvl="1"/>
                <a:r>
                  <a:rPr lang="en-US" altLang="ko-KR" dirty="0"/>
                  <a:t>Forget Gate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를 처음 초기화 할 때 큰 값</a:t>
                </a:r>
                <a:r>
                  <a:rPr lang="en-US" altLang="ko-KR" dirty="0"/>
                  <a:t>(1)</a:t>
                </a:r>
                <a:r>
                  <a:rPr lang="ko-KR" altLang="en-US" dirty="0"/>
                  <a:t>으로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시작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forget gate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sigmoid </a:t>
                </a:r>
                <a:r>
                  <a:rPr lang="ko-KR" altLang="en-US" dirty="0"/>
                  <a:t>통과 후 평균 절반만 남음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시작부터 커서 </a:t>
                </a:r>
                <a:r>
                  <a:rPr lang="en-US" altLang="ko-KR" dirty="0"/>
                  <a:t>long-term </a:t>
                </a:r>
                <a:r>
                  <a:rPr lang="ko-KR" altLang="en-US" dirty="0"/>
                  <a:t>정보에 더 많이 집중하도록</a:t>
                </a:r>
                <a:r>
                  <a:rPr lang="en-US" altLang="ko-KR" dirty="0"/>
                  <a:t>!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Peephole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Connection</a:t>
                </a:r>
              </a:p>
              <a:p>
                <a:pPr lvl="1"/>
                <a:r>
                  <a:rPr lang="ko-KR" altLang="en-US" dirty="0"/>
                  <a:t>원래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을 보면 안 되지만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몰래 훔쳐보기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들이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뿐만 아니라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에도 영향을 받음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Forget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Input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Output Gate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Input/ Forget </a:t>
                </a:r>
                <a:r>
                  <a:rPr lang="ko-KR" altLang="en-US" dirty="0"/>
                  <a:t>은 이전 </a:t>
                </a:r>
                <a:r>
                  <a:rPr lang="en-US" altLang="ko-KR" dirty="0"/>
                  <a:t>cell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, Output </a:t>
                </a:r>
                <a:r>
                  <a:rPr lang="ko-KR" altLang="en-US" dirty="0"/>
                  <a:t>은 현재 </a:t>
                </a:r>
                <a:r>
                  <a:rPr lang="en-US" altLang="ko-KR" dirty="0"/>
                  <a:t>cell </a:t>
                </a:r>
                <a:r>
                  <a:rPr lang="ko-KR" altLang="en-US" dirty="0"/>
                  <a:t>에 연결되어 있음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추가되는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dirty="0"/>
                  <a:t>은 보통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행렬이 아니라 벡터</a:t>
                </a:r>
                <a:r>
                  <a:rPr lang="en-US" altLang="ko-KR" dirty="0"/>
                  <a:t>!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8346674" cy="5381631"/>
              </a:xfrm>
              <a:blipFill rotWithShape="0">
                <a:blip r:embed="rId2"/>
                <a:stretch>
                  <a:fillRect l="-950" t="-2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4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1" y="905125"/>
            <a:ext cx="9047339" cy="5484789"/>
          </a:xfrm>
          <a:prstGeom prst="rect">
            <a:avLst/>
          </a:prstGeom>
        </p:spPr>
      </p:pic>
      <p:sp>
        <p:nvSpPr>
          <p:cNvPr id="3" name="화살표: 위쪽 2"/>
          <p:cNvSpPr/>
          <p:nvPr/>
        </p:nvSpPr>
        <p:spPr>
          <a:xfrm rot="2098419">
            <a:off x="1538583" y="3917158"/>
            <a:ext cx="424543" cy="2032396"/>
          </a:xfrm>
          <a:prstGeom prst="upArrow">
            <a:avLst>
              <a:gd name="adj1" fmla="val 50000"/>
              <a:gd name="adj2" fmla="val 115961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707930"/>
            <a:ext cx="28909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State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Self-Loop</a:t>
            </a:r>
          </a:p>
          <a:p>
            <a:r>
              <a:rPr lang="en-US" altLang="ko-KR" dirty="0"/>
              <a:t>Gradient problem </a:t>
            </a:r>
            <a:r>
              <a:rPr lang="ko-KR" altLang="en-US" dirty="0"/>
              <a:t>해결</a:t>
            </a:r>
            <a:r>
              <a:rPr lang="en-US" altLang="ko-KR" dirty="0"/>
              <a:t>!</a:t>
            </a:r>
          </a:p>
          <a:p>
            <a:r>
              <a:rPr lang="en-US" altLang="ko-KR" sz="1400" i="1" dirty="0"/>
              <a:t>LSTM: A Search Space Odyssey,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2016.</a:t>
            </a:r>
          </a:p>
        </p:txBody>
      </p:sp>
    </p:spTree>
    <p:extLst>
      <p:ext uri="{BB962C8B-B14F-4D97-AF65-F5344CB8AC3E}">
        <p14:creationId xmlns:p14="http://schemas.microsoft.com/office/powerpoint/2010/main" val="277844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635125"/>
            <a:ext cx="8218714" cy="580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등장인물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	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		(batch size, input dim)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		Cell		(batch size, output dim)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		Output		(batch size, output dim)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					(input dim,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output dim * 4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				(output dim,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output dim * 4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					(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output dim * 4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ko-KR" altLang="en-US" dirty="0"/>
              </a:p>
              <a:p>
                <a:r>
                  <a:rPr lang="en-US" altLang="ko-KR" dirty="0"/>
                  <a:t>Fused weight</a:t>
                </a:r>
              </a:p>
              <a:p>
                <a:pPr lvl="1"/>
                <a:r>
                  <a:rPr lang="ko-KR" altLang="en-US" dirty="0"/>
                  <a:t>행렬 곱은 최적화가 잘 되어 있어 크게 한번 하는게 빠름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Gate</a:t>
                </a:r>
                <a:r>
                  <a:rPr lang="ko-KR" altLang="en-US" dirty="0"/>
                  <a:t>마다 별도의 변수를 두는 대신 크게 하나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두고 잘라서 사용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11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8912"/>
                <a:ext cx="8341180" cy="5040000"/>
              </a:xfrm>
            </p:spPr>
            <p:txBody>
              <a:bodyPr/>
              <a:lstStyle/>
              <a:p>
                <a:r>
                  <a:rPr lang="en-US" altLang="ko-KR" dirty="0"/>
                  <a:t>Gated Recurrent Unit</a:t>
                </a:r>
              </a:p>
              <a:p>
                <a:pPr lvl="1"/>
                <a:r>
                  <a:rPr lang="en-US" altLang="ko-KR" sz="1400" i="1" dirty="0"/>
                  <a:t>Learning Phrase Representations using RNN Encoder-Decoder for Statistical Machine Translation, 2014.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Forget Gate + Input Gate =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Update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Gate</a:t>
                </a:r>
              </a:p>
              <a:p>
                <a:pPr lvl="1"/>
                <a:r>
                  <a:rPr lang="ko-KR" altLang="en-US" dirty="0"/>
                  <a:t>별도로 </a:t>
                </a:r>
                <a:r>
                  <a:rPr lang="en-US" altLang="ko-KR" dirty="0"/>
                  <a:t>Cell </a:t>
                </a:r>
                <a:r>
                  <a:rPr lang="ko-KR" altLang="en-US" dirty="0"/>
                  <a:t>두지 않기로 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좀 더 </a:t>
                </a:r>
                <a:r>
                  <a:rPr lang="en-US" altLang="ko-KR" dirty="0"/>
                  <a:t>leaky unit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가까움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기억하는 만큼 잊어버림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실제로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에서도 </a:t>
                </a:r>
                <a:r>
                  <a:rPr lang="en-US" altLang="ko-KR" dirty="0"/>
                  <a:t>forget gate = 1 – input gate</a:t>
                </a:r>
                <a:r>
                  <a:rPr lang="ko-KR" altLang="en-US" dirty="0"/>
                  <a:t>에 가까워지더라</a:t>
                </a:r>
                <a:r>
                  <a:rPr lang="en-US" altLang="ko-KR" dirty="0"/>
                  <a:t>!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Update gate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Leaky state </a:t>
                </a:r>
                <a:r>
                  <a:rPr lang="ko-KR" altLang="en-US" dirty="0"/>
                  <a:t>유지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Reset gate</a:t>
                </a:r>
                <a:r>
                  <a:rPr lang="ko-KR" altLang="en-US" dirty="0"/>
                  <a:t>는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candidate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를 만들 때 </a:t>
                </a:r>
                <a:r>
                  <a:rPr lang="ko-KR" altLang="en-US" dirty="0"/>
                  <a:t>이전 것을 얼마나 반영할 지 결정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Update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Reset Gate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</m:func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</a:t>
                </a:r>
                <a:r>
                  <a:rPr lang="en-US" altLang="ko-KR" dirty="0"/>
                  <a:t>Output Candidate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𝑐𝑎𝑛𝑑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		</a:t>
                </a:r>
                <a:r>
                  <a:rPr lang="en-US" altLang="ko-KR" dirty="0"/>
                  <a:t>Output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8912"/>
                <a:ext cx="8341180" cy="5040000"/>
              </a:xfrm>
              <a:blipFill>
                <a:blip r:embed="rId2"/>
                <a:stretch>
                  <a:fillRect l="-950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6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 introduction</a:t>
            </a:r>
          </a:p>
          <a:p>
            <a:r>
              <a:rPr lang="en-US" altLang="ko-KR" dirty="0"/>
              <a:t>Elman, LSTM, GRU</a:t>
            </a:r>
          </a:p>
          <a:p>
            <a:r>
              <a:rPr lang="en-US" altLang="ko-KR" dirty="0"/>
              <a:t>Stacked RNN, Bidirectional RNN</a:t>
            </a:r>
          </a:p>
          <a:p>
            <a:r>
              <a:rPr lang="en-US" altLang="ko-KR" dirty="0"/>
              <a:t>BPTT, Truncated BPTT</a:t>
            </a:r>
          </a:p>
          <a:p>
            <a:r>
              <a:rPr lang="en-US" altLang="ko-KR" dirty="0"/>
              <a:t>Vanishing Gradient, Exploding Gradient</a:t>
            </a:r>
          </a:p>
          <a:p>
            <a:r>
              <a:rPr lang="en-US" altLang="ko-KR" dirty="0"/>
              <a:t>Gradient Clipping</a:t>
            </a:r>
          </a:p>
          <a:p>
            <a:r>
              <a:rPr lang="en-US" altLang="ko-KR" dirty="0"/>
              <a:t>Initialization</a:t>
            </a:r>
          </a:p>
          <a:p>
            <a:r>
              <a:rPr lang="en-US" altLang="ko-KR" dirty="0"/>
              <a:t>Normalization</a:t>
            </a:r>
          </a:p>
          <a:p>
            <a:r>
              <a:rPr lang="en-US" altLang="ko-KR" dirty="0"/>
              <a:t>Dropout</a:t>
            </a:r>
          </a:p>
          <a:p>
            <a:r>
              <a:rPr lang="en-US" altLang="ko-KR" dirty="0"/>
              <a:t>Regularization</a:t>
            </a:r>
          </a:p>
          <a:p>
            <a:r>
              <a:rPr lang="en-US" altLang="ko-KR" dirty="0"/>
              <a:t>Recent RNN architectures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0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1676"/>
            <a:ext cx="7010400" cy="39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GRU</a:t>
            </a:r>
            <a:endParaRPr lang="ko-KR" altLang="en-US" dirty="0"/>
          </a:p>
        </p:txBody>
      </p:sp>
      <p:pic>
        <p:nvPicPr>
          <p:cNvPr id="5" name="Picture 2" descr="A gated recurrent unit neural network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66"/>
          <a:stretch/>
        </p:blipFill>
        <p:spPr bwMode="auto">
          <a:xfrm>
            <a:off x="4725887" y="4568092"/>
            <a:ext cx="2839686" cy="192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amo.githubusercontent.com/c268235b0e17fc3988fbcbf924f12dc64b5020a7/687474703a2f2f692e696d6775722e636f6d2f596359783369622e706e6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1" r="34752" b="10526"/>
          <a:stretch/>
        </p:blipFill>
        <p:spPr bwMode="auto">
          <a:xfrm>
            <a:off x="1618425" y="4267200"/>
            <a:ext cx="231865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18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87" y="1047788"/>
            <a:ext cx="5999036" cy="512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7503"/>
          </a:xfrm>
        </p:spPr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1825625"/>
            <a:ext cx="3106892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LSTM GRU </a:t>
            </a:r>
            <a:r>
              <a:rPr lang="ko-KR" altLang="en-US" sz="2000" dirty="0"/>
              <a:t>비슷한 성능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400" i="1" dirty="0"/>
              <a:t>Empirical Evaluation of Gated Recurrent Neural Networks on Sequence Modeling, 2014.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비슷한 </a:t>
            </a:r>
            <a:r>
              <a:rPr lang="en-US" altLang="ko-KR" dirty="0"/>
              <a:t>parameter </a:t>
            </a:r>
            <a:r>
              <a:rPr lang="ko-KR" altLang="en-US" dirty="0"/>
              <a:t>수에서</a:t>
            </a:r>
            <a:r>
              <a:rPr lang="en-US" altLang="ko-KR" dirty="0"/>
              <a:t>, GRU</a:t>
            </a:r>
            <a:r>
              <a:rPr lang="ko-KR" altLang="en-US" dirty="0"/>
              <a:t>가 </a:t>
            </a:r>
            <a:r>
              <a:rPr lang="en-US" altLang="ko-KR" dirty="0"/>
              <a:t>LSTM</a:t>
            </a:r>
            <a:r>
              <a:rPr lang="ko-KR" altLang="en-US" dirty="0"/>
              <a:t>보다 더 빠르게 수렴하지만 최종 성능은 비슷함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Benchmark</a:t>
            </a:r>
            <a:r>
              <a:rPr lang="ko-KR" altLang="en-US" dirty="0"/>
              <a:t>가 일반적으로 사용하는 게 아님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2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</a:t>
            </a:r>
            <a:r>
              <a:rPr lang="ko-KR" altLang="en-US" dirty="0"/>
              <a:t> </a:t>
            </a:r>
            <a:r>
              <a:rPr lang="en-US" altLang="ko-KR" dirty="0"/>
              <a:t>Gate Recurrence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Gate</a:t>
            </a:r>
            <a:r>
              <a:rPr lang="ko-KR" altLang="en-US" dirty="0"/>
              <a:t>도 </a:t>
            </a:r>
            <a:r>
              <a:rPr lang="en-US" altLang="ko-KR" dirty="0"/>
              <a:t>recurrence!</a:t>
            </a:r>
          </a:p>
          <a:p>
            <a:pPr lvl="1"/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gate</a:t>
            </a:r>
            <a:r>
              <a:rPr lang="ko-KR" altLang="en-US" dirty="0"/>
              <a:t>의 값을 같이 받아서 사용</a:t>
            </a:r>
            <a:endParaRPr lang="en-US" altLang="ko-KR" dirty="0"/>
          </a:p>
          <a:p>
            <a:pPr lvl="1"/>
            <a:r>
              <a:rPr lang="ko-KR" altLang="en-US" dirty="0"/>
              <a:t>엄청 </a:t>
            </a:r>
            <a:r>
              <a:rPr lang="en-US" altLang="ko-KR" dirty="0"/>
              <a:t>weight</a:t>
            </a:r>
            <a:r>
              <a:rPr lang="ko-KR" altLang="en-US" dirty="0"/>
              <a:t>가 많이 들지만</a:t>
            </a:r>
            <a:r>
              <a:rPr lang="en-US" altLang="ko-KR" dirty="0"/>
              <a:t>, </a:t>
            </a:r>
            <a:r>
              <a:rPr lang="ko-KR" altLang="en-US" dirty="0"/>
              <a:t>큰 실속은</a:t>
            </a:r>
            <a:r>
              <a:rPr lang="en-US" altLang="ko-KR" dirty="0"/>
              <a:t>…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576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and Trainability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Fixed-length vector</a:t>
            </a:r>
            <a:r>
              <a:rPr lang="ko-KR" altLang="en-US" dirty="0"/>
              <a:t>에 얼마나 많은 정보가 들어가는가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1400" i="1" dirty="0"/>
              <a:t>Capacity and Trainability in Recurrent Neural Networks, 2017.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Capacity Bottleneck!</a:t>
            </a:r>
          </a:p>
          <a:p>
            <a:pPr lvl="1"/>
            <a:r>
              <a:rPr lang="ko-KR" altLang="en-US" dirty="0"/>
              <a:t>아주 최근 연구이고 아주 새로운 연구</a:t>
            </a:r>
            <a:r>
              <a:rPr lang="en-US" altLang="ko-KR" dirty="0"/>
              <a:t>(ICLR 2017)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RNN (RNN(Elman), LSTM, GRU, IRNN,</a:t>
            </a:r>
            <a:r>
              <a:rPr lang="ko-KR" altLang="en-US" dirty="0"/>
              <a:t> 그 외 </a:t>
            </a:r>
            <a:r>
              <a:rPr lang="en-US" altLang="ko-KR" dirty="0"/>
              <a:t>variants)</a:t>
            </a:r>
          </a:p>
          <a:p>
            <a:pPr lvl="1"/>
            <a:r>
              <a:rPr lang="en-US" altLang="ko-KR" dirty="0"/>
              <a:t>Memorize task / Language modeling task</a:t>
            </a:r>
          </a:p>
          <a:p>
            <a:pPr lvl="1"/>
            <a:r>
              <a:rPr lang="en-US" altLang="ko-KR" dirty="0"/>
              <a:t>Per-parameter capacity</a:t>
            </a:r>
            <a:r>
              <a:rPr lang="ko-KR" altLang="en-US" dirty="0"/>
              <a:t>는 모델 가리지 않고 </a:t>
            </a:r>
            <a:r>
              <a:rPr lang="en-US" altLang="ko-KR" dirty="0"/>
              <a:t>3~6</a:t>
            </a:r>
            <a:r>
              <a:rPr lang="ko-KR" altLang="en-US" dirty="0"/>
              <a:t> </a:t>
            </a:r>
            <a:r>
              <a:rPr lang="en-US" altLang="ko-KR" dirty="0"/>
              <a:t>bit/parameter.</a:t>
            </a: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평균 </a:t>
            </a:r>
            <a:r>
              <a:rPr lang="en-US" altLang="ko-KR" b="1" dirty="0">
                <a:solidFill>
                  <a:srgbClr val="0070C0"/>
                </a:solidFill>
              </a:rPr>
              <a:t>5 bit/parameter.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인간 </a:t>
            </a:r>
            <a:r>
              <a:rPr lang="en-US" altLang="ko-KR" dirty="0"/>
              <a:t>synapse</a:t>
            </a:r>
            <a:r>
              <a:rPr lang="ko-KR" altLang="en-US" dirty="0"/>
              <a:t>가 평균 </a:t>
            </a:r>
            <a:r>
              <a:rPr lang="en-US" altLang="ko-KR" dirty="0"/>
              <a:t>4.7bit/synapse</a:t>
            </a:r>
            <a:r>
              <a:rPr lang="ko-KR" altLang="en-US" dirty="0"/>
              <a:t>라고</a:t>
            </a:r>
            <a:r>
              <a:rPr lang="en-US" altLang="ko-KR" dirty="0"/>
              <a:t>… 26 measurable</a:t>
            </a:r>
            <a:r>
              <a:rPr lang="ko-KR" altLang="en-US" dirty="0"/>
              <a:t> </a:t>
            </a:r>
            <a:r>
              <a:rPr lang="en-US" altLang="ko-KR" dirty="0"/>
              <a:t>size)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Gate</a:t>
            </a:r>
            <a:r>
              <a:rPr lang="ko-KR" altLang="en-US" dirty="0"/>
              <a:t>가 많을 수록 </a:t>
            </a:r>
            <a:r>
              <a:rPr lang="en-US" altLang="ko-KR" dirty="0"/>
              <a:t>capacity per parameter </a:t>
            </a:r>
            <a:r>
              <a:rPr lang="ko-KR" altLang="en-US" dirty="0"/>
              <a:t>떨어짐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사용할 수록 </a:t>
            </a:r>
            <a:r>
              <a:rPr lang="en-US" altLang="ko-KR" dirty="0"/>
              <a:t>capacity per parameter </a:t>
            </a:r>
            <a:r>
              <a:rPr lang="ko-KR" altLang="en-US" dirty="0"/>
              <a:t>떨어짐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71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and Trainability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성능을 내기 위해 가져야 하는 </a:t>
            </a:r>
            <a:r>
              <a:rPr lang="en-US" altLang="ko-KR" dirty="0"/>
              <a:t>parameter </a:t>
            </a:r>
            <a:r>
              <a:rPr lang="ko-KR" altLang="en-US" dirty="0"/>
              <a:t>수 비교</a:t>
            </a:r>
            <a:endParaRPr lang="en-US" altLang="ko-KR" dirty="0"/>
          </a:p>
          <a:p>
            <a:pPr lvl="1"/>
            <a:r>
              <a:rPr lang="en-US" altLang="ko-KR" dirty="0"/>
              <a:t>Capacity / parameter</a:t>
            </a:r>
            <a:r>
              <a:rPr lang="ko-KR" altLang="en-US" dirty="0"/>
              <a:t>가 거의 일정하다는 주장 뒷받침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87" y="2569660"/>
            <a:ext cx="5275426" cy="42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8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</a:t>
            </a:r>
            <a:r>
              <a:rPr lang="ko-KR" altLang="en-US" dirty="0"/>
              <a:t> </a:t>
            </a:r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층의 </a:t>
            </a:r>
            <a:r>
              <a:rPr lang="en-US" altLang="ko-KR" dirty="0"/>
              <a:t>RNN</a:t>
            </a:r>
            <a:r>
              <a:rPr lang="ko-KR" altLang="en-US" dirty="0"/>
              <a:t>을 쌓는 경우</a:t>
            </a:r>
            <a:endParaRPr lang="en-US" altLang="ko-KR" dirty="0"/>
          </a:p>
          <a:p>
            <a:pPr lvl="1"/>
            <a:r>
              <a:rPr lang="en-US" altLang="ko-KR" dirty="0"/>
              <a:t>Layer</a:t>
            </a:r>
            <a:r>
              <a:rPr lang="ko-KR" altLang="en-US" dirty="0"/>
              <a:t> 단위 </a:t>
            </a:r>
            <a:r>
              <a:rPr lang="en-US" altLang="ko-KR" dirty="0"/>
              <a:t>vs step</a:t>
            </a:r>
            <a:r>
              <a:rPr lang="ko-KR" altLang="en-US" dirty="0"/>
              <a:t> 단위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0070C0"/>
                </a:solidFill>
              </a:rPr>
              <a:t>step</a:t>
            </a:r>
            <a:r>
              <a:rPr lang="ko-KR" altLang="en-US" b="1" dirty="0">
                <a:solidFill>
                  <a:srgbClr val="0070C0"/>
                </a:solidFill>
              </a:rPr>
              <a:t> 단위로 </a:t>
            </a:r>
            <a:r>
              <a:rPr lang="ko-KR" altLang="en-US" dirty="0"/>
              <a:t>하자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Layer</a:t>
            </a:r>
            <a:r>
              <a:rPr lang="ko-KR" altLang="en-US" dirty="0"/>
              <a:t> 단위로 처리하는 것은 불필요한 메모리 동작이 많음</a:t>
            </a:r>
            <a:r>
              <a:rPr lang="en-US" altLang="ko-KR" dirty="0"/>
              <a:t>.</a:t>
            </a:r>
          </a:p>
        </p:txBody>
      </p:sp>
      <p:pic>
        <p:nvPicPr>
          <p:cNvPr id="4" name="Picture 2" descr="deep rn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55452"/>
            <a:ext cx="3648687" cy="46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eep rn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5452"/>
            <a:ext cx="3648687" cy="460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49406" y="4793942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38845" y="3837635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75190" y="2881328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19799" y="2881327"/>
            <a:ext cx="581505" cy="2631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05590" y="2881327"/>
            <a:ext cx="581505" cy="2631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49103" y="2881327"/>
            <a:ext cx="581505" cy="26317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692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Bidirectional RNN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21157"/>
            <a:ext cx="7886700" cy="5040000"/>
          </a:xfrm>
        </p:spPr>
        <p:txBody>
          <a:bodyPr/>
          <a:lstStyle/>
          <a:p>
            <a:r>
              <a:rPr lang="ko-KR" altLang="en-US" dirty="0"/>
              <a:t>양방향으로 동작</a:t>
            </a:r>
            <a:endParaRPr lang="en-US" altLang="ko-KR" dirty="0"/>
          </a:p>
          <a:p>
            <a:pPr lvl="1"/>
            <a:r>
              <a:rPr lang="ko-KR" altLang="en-US" dirty="0"/>
              <a:t>입력에 시작부터 끝까지 접근할 수 있으면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미래를 본다고 생각할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Online </a:t>
            </a:r>
            <a:r>
              <a:rPr lang="ko-KR" altLang="en-US" dirty="0"/>
              <a:t>응용에는 잘 사용 안</a:t>
            </a:r>
            <a:r>
              <a:rPr lang="en-US" altLang="ko-KR" dirty="0"/>
              <a:t>(</a:t>
            </a:r>
            <a:r>
              <a:rPr lang="ko-KR" altLang="en-US" dirty="0"/>
              <a:t>못</a:t>
            </a:r>
            <a:r>
              <a:rPr lang="en-US" altLang="ko-KR" dirty="0"/>
              <a:t>)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방향 </a:t>
            </a:r>
            <a:r>
              <a:rPr lang="en-US" altLang="ko-KR" dirty="0"/>
              <a:t>RNN</a:t>
            </a:r>
            <a:r>
              <a:rPr lang="ko-KR" altLang="en-US" dirty="0"/>
              <a:t>을 따로 만들고 </a:t>
            </a:r>
            <a:r>
              <a:rPr lang="en-US" altLang="ko-KR" dirty="0"/>
              <a:t>+ concatenate</a:t>
            </a:r>
          </a:p>
        </p:txBody>
      </p:sp>
      <p:pic>
        <p:nvPicPr>
          <p:cNvPr id="7170" name="Picture 2" descr="https://camo.githubusercontent.com/dda573568cc53f5844c4a0b831032ecfa68c9c78/687474703a2f2f692e696d6775722e636f6d2f52545450684472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72" y="1863557"/>
            <a:ext cx="3131228" cy="45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39116"/>
          <a:stretch/>
        </p:blipFill>
        <p:spPr>
          <a:xfrm>
            <a:off x="532495" y="3543300"/>
            <a:ext cx="548027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4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Stacked bidirectional RNN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74339"/>
            <a:ext cx="8886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1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2: Training RNNs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66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49" y="1138912"/>
            <a:ext cx="8328919" cy="5040000"/>
          </a:xfrm>
        </p:spPr>
        <p:txBody>
          <a:bodyPr/>
          <a:lstStyle/>
          <a:p>
            <a:r>
              <a:rPr lang="en-US" altLang="ko-KR" dirty="0"/>
              <a:t>Unroll </a:t>
            </a:r>
            <a:r>
              <a:rPr lang="ko-KR" altLang="en-US" dirty="0"/>
              <a:t>하면 </a:t>
            </a:r>
            <a:r>
              <a:rPr lang="en-US" altLang="ko-KR" dirty="0"/>
              <a:t>back propagation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400" i="1" dirty="0"/>
              <a:t>Backpropagation Through Time, 1990.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Back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propagation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through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ko-KR" altLang="en-US" dirty="0"/>
              <a:t>지금까지의 모든 입력이 영향을 미치니 당연히 처음까지 거슬러 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훈련을 위해서도 </a:t>
            </a:r>
            <a:r>
              <a:rPr lang="en-US" altLang="ko-KR" dirty="0"/>
              <a:t>sequential. </a:t>
            </a:r>
            <a:r>
              <a:rPr lang="ko-KR" altLang="en-US" dirty="0"/>
              <a:t>엄청난 계산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뒤로 갈 수록 </a:t>
            </a:r>
            <a:r>
              <a:rPr lang="en-US" altLang="ko-KR" dirty="0"/>
              <a:t>step </a:t>
            </a:r>
            <a:r>
              <a:rPr lang="ko-KR" altLang="en-US" dirty="0"/>
              <a:t>수에 비례해 느려 지기 때문에 구현 비효율적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268" name="Picture 4" descr="rnn-unfolded-grad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782" y="3103543"/>
            <a:ext cx="5749247" cy="33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5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1: RNN Introduction</a:t>
            </a:r>
            <a:br>
              <a:rPr lang="en-US" altLang="ko-KR" dirty="0"/>
            </a:br>
            <a:r>
              <a:rPr lang="en-US" altLang="ko-KR" dirty="0"/>
              <a:t>Elman, LSTM, GRU</a:t>
            </a:r>
            <a:br>
              <a:rPr lang="en-US" altLang="ko-KR" dirty="0"/>
            </a:br>
            <a:r>
              <a:rPr lang="en-US" altLang="ko-KR" dirty="0"/>
              <a:t>Stacked, Bidirectional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3220024"/>
          </a:xfrm>
        </p:spPr>
        <p:txBody>
          <a:bodyPr>
            <a:normAutofit/>
          </a:bodyPr>
          <a:lstStyle/>
          <a:p>
            <a:r>
              <a:rPr lang="en-US" altLang="ko-KR" dirty="0"/>
              <a:t>BPTT</a:t>
            </a:r>
            <a:r>
              <a:rPr lang="ko-KR" altLang="en-US" dirty="0"/>
              <a:t>는 비현실적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시간 </a:t>
            </a:r>
            <a:r>
              <a:rPr lang="en-US" altLang="ko-KR" dirty="0"/>
              <a:t>T </a:t>
            </a:r>
            <a:r>
              <a:rPr lang="ko-KR" altLang="en-US" dirty="0"/>
              <a:t>만큼만 거슬러 올라가자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Truncated BPTT</a:t>
            </a:r>
            <a:endParaRPr lang="en-US" altLang="ko-KR" dirty="0"/>
          </a:p>
          <a:p>
            <a:pPr lvl="1"/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length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  <a:r>
              <a:rPr lang="ko-KR" altLang="en-US" dirty="0"/>
              <a:t> 만큼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BPTT(3)</a:t>
            </a:r>
          </a:p>
          <a:p>
            <a:pPr lvl="1"/>
            <a:r>
              <a:rPr lang="en-US" altLang="ko-KR" dirty="0"/>
              <a:t>BPTT</a:t>
            </a:r>
            <a:r>
              <a:rPr lang="ko-KR" altLang="en-US" dirty="0"/>
              <a:t>는 </a:t>
            </a:r>
            <a:r>
              <a:rPr lang="en-US" altLang="ko-KR" dirty="0"/>
              <a:t>Forward </a:t>
            </a:r>
            <a:r>
              <a:rPr lang="ko-KR" altLang="en-US" dirty="0"/>
              <a:t>계산에 영향을 주는 게 아님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State</a:t>
            </a:r>
            <a:r>
              <a:rPr lang="ko-KR" altLang="en-US" dirty="0"/>
              <a:t>는 계속 만들어짐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>
            <a:stCxn id="12" idx="6"/>
            <a:endCxn id="4" idx="2"/>
          </p:cNvCxnSpPr>
          <p:nvPr/>
        </p:nvCxnSpPr>
        <p:spPr>
          <a:xfrm>
            <a:off x="1427640" y="6072329"/>
            <a:ext cx="587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2"/>
          </p:cNvCxnSpPr>
          <p:nvPr/>
        </p:nvCxnSpPr>
        <p:spPr>
          <a:xfrm>
            <a:off x="2814222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  <a:endCxn id="9" idx="2"/>
          </p:cNvCxnSpPr>
          <p:nvPr/>
        </p:nvCxnSpPr>
        <p:spPr>
          <a:xfrm>
            <a:off x="4245191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6"/>
            <a:endCxn id="10" idx="2"/>
          </p:cNvCxnSpPr>
          <p:nvPr/>
        </p:nvCxnSpPr>
        <p:spPr>
          <a:xfrm>
            <a:off x="5676160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0" idx="6"/>
            <a:endCxn id="11" idx="2"/>
          </p:cNvCxnSpPr>
          <p:nvPr/>
        </p:nvCxnSpPr>
        <p:spPr>
          <a:xfrm>
            <a:off x="7073561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/>
          <p:cNvSpPr/>
          <p:nvPr/>
        </p:nvSpPr>
        <p:spPr>
          <a:xfrm rot="16200000">
            <a:off x="2580173" y="291104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/>
          <p:cNvSpPr/>
          <p:nvPr/>
        </p:nvSpPr>
        <p:spPr>
          <a:xfrm rot="16200000">
            <a:off x="3966753" y="2813386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16200000">
            <a:off x="5422550" y="273792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02656" y="4362746"/>
                <a:ext cx="211724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56" y="4362746"/>
                <a:ext cx="2117246" cy="374526"/>
              </a:xfrm>
              <a:prstGeom prst="rect">
                <a:avLst/>
              </a:prstGeom>
              <a:blipFill>
                <a:blip r:embed="rId8"/>
                <a:stretch>
                  <a:fillRect t="-11475" r="-1729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45213" y="4157742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13" y="4157742"/>
                <a:ext cx="2180277" cy="374526"/>
              </a:xfrm>
              <a:prstGeom prst="rect">
                <a:avLst/>
              </a:prstGeom>
              <a:blipFill>
                <a:blip r:embed="rId9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050801" y="3970479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801" y="3970479"/>
                <a:ext cx="2180277" cy="374526"/>
              </a:xfrm>
              <a:prstGeom prst="rect">
                <a:avLst/>
              </a:prstGeom>
              <a:blipFill>
                <a:blip r:embed="rId10"/>
                <a:stretch>
                  <a:fillRect t="-9677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35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1"/>
            <a:ext cx="7886700" cy="3494139"/>
          </a:xfrm>
        </p:spPr>
        <p:txBody>
          <a:bodyPr>
            <a:normAutofit/>
          </a:bodyPr>
          <a:lstStyle/>
          <a:p>
            <a:r>
              <a:rPr lang="en-US" altLang="ko-KR" dirty="0"/>
              <a:t>BPTT(T, S)</a:t>
            </a:r>
          </a:p>
          <a:p>
            <a:pPr lvl="1"/>
            <a:r>
              <a:rPr lang="ko-KR" altLang="en-US" dirty="0"/>
              <a:t>앞의 방식은 너무 봐야 할 </a:t>
            </a:r>
            <a:r>
              <a:rPr lang="en-US" altLang="ko-KR" dirty="0"/>
              <a:t>sequence</a:t>
            </a:r>
            <a:r>
              <a:rPr lang="ko-KR" altLang="en-US" dirty="0"/>
              <a:t>가 많을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BPTT(3, 2): 3 step</a:t>
            </a:r>
            <a:r>
              <a:rPr lang="ko-KR" altLang="en-US" dirty="0"/>
              <a:t> 뒤로 보면서 </a:t>
            </a:r>
            <a:r>
              <a:rPr lang="en-US" altLang="ko-KR" dirty="0"/>
              <a:t>2 step</a:t>
            </a:r>
            <a:r>
              <a:rPr lang="ko-KR" altLang="en-US" dirty="0"/>
              <a:t> 앞으로 가기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b="1" dirty="0">
                <a:solidFill>
                  <a:srgbClr val="FF0000"/>
                </a:solidFill>
              </a:rPr>
              <a:t>BPTT(2T,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T)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면 충분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BPTT(3,2)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1) RNN</a:t>
            </a:r>
            <a:r>
              <a:rPr lang="ko-KR" altLang="en-US" dirty="0"/>
              <a:t>에 </a:t>
            </a:r>
            <a:r>
              <a:rPr lang="en-US" altLang="ko-KR" dirty="0"/>
              <a:t>(1~4 step</a:t>
            </a:r>
            <a:r>
              <a:rPr lang="ko-KR" altLang="en-US" dirty="0"/>
              <a:t> </a:t>
            </a:r>
            <a:r>
              <a:rPr lang="en-US" altLang="ko-KR" dirty="0"/>
              <a:t>input + initial state) </a:t>
            </a:r>
            <a:r>
              <a:rPr lang="ko-KR" altLang="en-US" dirty="0"/>
              <a:t>넣기</a:t>
            </a:r>
            <a:endParaRPr lang="en-US" altLang="ko-KR" dirty="0"/>
          </a:p>
          <a:p>
            <a:pPr lvl="1"/>
            <a:r>
              <a:rPr lang="en-US" altLang="ko-KR" dirty="0"/>
              <a:t>2) 1~4 Loss </a:t>
            </a:r>
            <a:r>
              <a:rPr lang="ko-KR" altLang="en-US" dirty="0"/>
              <a:t>보고 훈련</a:t>
            </a:r>
            <a:endParaRPr lang="en-US" altLang="ko-KR" dirty="0"/>
          </a:p>
          <a:p>
            <a:pPr lvl="1"/>
            <a:r>
              <a:rPr lang="en-US" altLang="ko-KR" dirty="0"/>
              <a:t>3) RNN</a:t>
            </a:r>
            <a:r>
              <a:rPr lang="ko-KR" altLang="en-US" dirty="0"/>
              <a:t>에 </a:t>
            </a:r>
            <a:r>
              <a:rPr lang="en-US" altLang="ko-KR" dirty="0"/>
              <a:t>(3~5 step input + </a:t>
            </a:r>
            <a:r>
              <a:rPr lang="en-US" altLang="ko-KR" b="1" dirty="0">
                <a:solidFill>
                  <a:srgbClr val="0070C0"/>
                </a:solidFill>
              </a:rPr>
              <a:t>state of step 3</a:t>
            </a:r>
            <a:r>
              <a:rPr lang="en-US" altLang="ko-KR" dirty="0"/>
              <a:t>) </a:t>
            </a:r>
            <a:r>
              <a:rPr lang="ko-KR" altLang="en-US" dirty="0"/>
              <a:t>넣기 </a:t>
            </a:r>
            <a:r>
              <a:rPr lang="en-US" altLang="ko-KR" sz="1200" dirty="0"/>
              <a:t>(</a:t>
            </a:r>
            <a:r>
              <a:rPr lang="ko-KR" altLang="en-US" sz="1200" dirty="0"/>
              <a:t>원래 논문은 다름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dirty="0"/>
              <a:t>4) 3~6 Loss</a:t>
            </a:r>
            <a:r>
              <a:rPr lang="ko-KR" altLang="en-US" dirty="0"/>
              <a:t> 보고 훈련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/>
              <p:cNvSpPr/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32" y="5672834"/>
                <a:ext cx="798990" cy="7989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201" y="5672834"/>
                <a:ext cx="798990" cy="798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170" y="5672834"/>
                <a:ext cx="798990" cy="798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571" y="5672834"/>
                <a:ext cx="798990" cy="798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972" y="5672834"/>
                <a:ext cx="798990" cy="798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72834"/>
                <a:ext cx="798990" cy="7989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>
            <a:stCxn id="12" idx="6"/>
            <a:endCxn id="4" idx="2"/>
          </p:cNvCxnSpPr>
          <p:nvPr/>
        </p:nvCxnSpPr>
        <p:spPr>
          <a:xfrm>
            <a:off x="1427640" y="6072329"/>
            <a:ext cx="587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8" idx="2"/>
          </p:cNvCxnSpPr>
          <p:nvPr/>
        </p:nvCxnSpPr>
        <p:spPr>
          <a:xfrm>
            <a:off x="2814222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  <a:endCxn id="9" idx="2"/>
          </p:cNvCxnSpPr>
          <p:nvPr/>
        </p:nvCxnSpPr>
        <p:spPr>
          <a:xfrm>
            <a:off x="4245191" y="6072329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6"/>
            <a:endCxn id="10" idx="2"/>
          </p:cNvCxnSpPr>
          <p:nvPr/>
        </p:nvCxnSpPr>
        <p:spPr>
          <a:xfrm>
            <a:off x="5676160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  <a:stCxn id="10" idx="6"/>
            <a:endCxn id="11" idx="2"/>
          </p:cNvCxnSpPr>
          <p:nvPr/>
        </p:nvCxnSpPr>
        <p:spPr>
          <a:xfrm>
            <a:off x="7073561" y="6072329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중괄호 22"/>
          <p:cNvSpPr/>
          <p:nvPr/>
        </p:nvSpPr>
        <p:spPr>
          <a:xfrm rot="16200000">
            <a:off x="2580173" y="291104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 rot="16200000">
            <a:off x="5422550" y="2737924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00442" y="4485745"/>
                <a:ext cx="211724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2" y="4485745"/>
                <a:ext cx="2117246" cy="374526"/>
              </a:xfrm>
              <a:prstGeom prst="rect">
                <a:avLst/>
              </a:prstGeom>
              <a:blipFill>
                <a:blip r:embed="rId8"/>
                <a:stretch>
                  <a:fillRect t="-11475" r="-2017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99929" y="4209888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9" y="4209888"/>
                <a:ext cx="2180277" cy="374526"/>
              </a:xfrm>
              <a:prstGeom prst="rect">
                <a:avLst/>
              </a:prstGeom>
              <a:blipFill>
                <a:blip r:embed="rId9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8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217500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State Reset</a:t>
            </a:r>
          </a:p>
          <a:p>
            <a:pPr lvl="1"/>
            <a:r>
              <a:rPr lang="ko-KR" altLang="en-US" dirty="0"/>
              <a:t>이론적으로 </a:t>
            </a:r>
            <a:r>
              <a:rPr lang="en-US" altLang="ko-KR" dirty="0"/>
              <a:t>BPTT</a:t>
            </a:r>
            <a:r>
              <a:rPr lang="ko-KR" altLang="en-US" dirty="0"/>
              <a:t>도 </a:t>
            </a:r>
            <a:r>
              <a:rPr lang="en-US" altLang="ko-KR" dirty="0"/>
              <a:t>Truncated BPTT</a:t>
            </a:r>
            <a:r>
              <a:rPr lang="ko-KR" altLang="en-US" dirty="0"/>
              <a:t>도 </a:t>
            </a:r>
            <a:r>
              <a:rPr lang="en-US" altLang="ko-KR" dirty="0"/>
              <a:t>state </a:t>
            </a:r>
            <a:r>
              <a:rPr lang="ko-KR" altLang="en-US" dirty="0"/>
              <a:t>초기화는 없음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</a:t>
            </a:r>
            <a:r>
              <a:rPr lang="en-US" altLang="ko-KR" dirty="0"/>
              <a:t>state </a:t>
            </a:r>
            <a:r>
              <a:rPr lang="ko-KR" altLang="en-US" dirty="0"/>
              <a:t>초기화 해주는 게 좋음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너무 긴 </a:t>
            </a:r>
            <a:r>
              <a:rPr lang="en-US" altLang="ko-KR" dirty="0"/>
              <a:t>dependency</a:t>
            </a:r>
            <a:r>
              <a:rPr lang="ko-KR" altLang="en-US" dirty="0"/>
              <a:t>는 필요 없음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초기화 없이는 정보량이 너무 많아 훈련이 어려움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문장마다</a:t>
            </a:r>
            <a:r>
              <a:rPr lang="en-US" altLang="ko-KR" dirty="0"/>
              <a:t>, </a:t>
            </a:r>
            <a:r>
              <a:rPr lang="ko-KR" altLang="en-US" dirty="0"/>
              <a:t>일정 시간마다</a:t>
            </a:r>
            <a:r>
              <a:rPr lang="en-US" altLang="ko-KR" dirty="0"/>
              <a:t>, </a:t>
            </a:r>
            <a:r>
              <a:rPr lang="ko-KR" altLang="en-US" dirty="0"/>
              <a:t>화자가 바뀔 때마다</a:t>
            </a:r>
            <a:r>
              <a:rPr lang="en-US" altLang="ko-KR" dirty="0"/>
              <a:t>…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Gated</a:t>
            </a:r>
            <a:r>
              <a:rPr lang="ko-KR" altLang="en-US" dirty="0"/>
              <a:t> </a:t>
            </a:r>
            <a:r>
              <a:rPr lang="en-US" altLang="ko-KR" dirty="0"/>
              <a:t>RNNs (LSTM, GRU)</a:t>
            </a:r>
          </a:p>
          <a:p>
            <a:pPr lvl="1"/>
            <a:r>
              <a:rPr lang="ko-KR" altLang="en-US" dirty="0"/>
              <a:t>정말 잘 훈련되었다면 알아서</a:t>
            </a:r>
            <a:r>
              <a:rPr lang="en-US" altLang="ko-KR" dirty="0"/>
              <a:t> Forget / Reset </a:t>
            </a:r>
            <a:r>
              <a:rPr lang="ko-KR" altLang="en-US" dirty="0"/>
              <a:t>할 것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실제로 잘 반영함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9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Truncated BPTT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BPTT</a:t>
            </a:r>
            <a:r>
              <a:rPr lang="ko-KR" altLang="en-US" dirty="0"/>
              <a:t>에 맞게 데이터를 만들어야 함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BPTT(T,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의 경우 너무 오랜 시간이 걸릴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BPTT(T, T)</a:t>
            </a:r>
            <a:r>
              <a:rPr lang="ko-KR" altLang="en-US" dirty="0"/>
              <a:t>의 경우 </a:t>
            </a:r>
            <a:r>
              <a:rPr lang="en-US" altLang="ko-KR" dirty="0"/>
              <a:t>epoch </a:t>
            </a:r>
            <a:r>
              <a:rPr lang="ko-KR" altLang="en-US" dirty="0"/>
              <a:t>당 </a:t>
            </a:r>
            <a:r>
              <a:rPr lang="en-US" altLang="ko-KR" dirty="0"/>
              <a:t>iteration</a:t>
            </a:r>
            <a:r>
              <a:rPr lang="ko-KR" altLang="en-US" dirty="0"/>
              <a:t>이 너무 줄어들 수 있음</a:t>
            </a:r>
            <a:r>
              <a:rPr lang="en-US" altLang="ko-KR" dirty="0"/>
              <a:t>.</a:t>
            </a:r>
          </a:p>
          <a:p>
            <a:r>
              <a:rPr lang="en-US" altLang="ko-KR" b="1" dirty="0" err="1">
                <a:solidFill>
                  <a:srgbClr val="0070C0"/>
                </a:solidFill>
              </a:rPr>
              <a:t>Stateful</a:t>
            </a:r>
            <a:r>
              <a:rPr lang="en-US" altLang="ko-KR" b="1" dirty="0">
                <a:solidFill>
                  <a:srgbClr val="0070C0"/>
                </a:solidFill>
              </a:rPr>
              <a:t> Training</a:t>
            </a:r>
          </a:p>
          <a:p>
            <a:pPr lvl="1"/>
            <a:r>
              <a:rPr lang="en-US" altLang="ko-KR" dirty="0"/>
              <a:t>BPTT(T, T)</a:t>
            </a:r>
            <a:r>
              <a:rPr lang="ko-KR" altLang="en-US" dirty="0"/>
              <a:t>의 다른 표현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겹치는 부분 없이 계속 진행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매번 가장 마지막 </a:t>
            </a:r>
            <a:r>
              <a:rPr lang="en-US" altLang="ko-KR" dirty="0"/>
              <a:t>state </a:t>
            </a:r>
            <a:r>
              <a:rPr lang="ko-KR" altLang="en-US" dirty="0"/>
              <a:t>구해서 넣어 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/>
              <p:cNvSpPr/>
              <p:nvPr/>
            </p:nvSpPr>
            <p:spPr>
              <a:xfrm>
                <a:off x="1386583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타원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583" y="5622587"/>
                <a:ext cx="798990" cy="7989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타원 24"/>
              <p:cNvSpPr/>
              <p:nvPr/>
            </p:nvSpPr>
            <p:spPr>
              <a:xfrm>
                <a:off x="2817552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타원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52" y="5622587"/>
                <a:ext cx="798990" cy="79899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/>
              <p:cNvSpPr/>
              <p:nvPr/>
            </p:nvSpPr>
            <p:spPr>
              <a:xfrm>
                <a:off x="4248521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타원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21" y="5622587"/>
                <a:ext cx="798990" cy="79899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/>
              <p:cNvSpPr/>
              <p:nvPr/>
            </p:nvSpPr>
            <p:spPr>
              <a:xfrm>
                <a:off x="5645922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타원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22" y="5622587"/>
                <a:ext cx="798990" cy="79899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7043323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23" y="5622587"/>
                <a:ext cx="798990" cy="79899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1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622587"/>
                <a:ext cx="798990" cy="79899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9" idx="6"/>
            <a:endCxn id="24" idx="2"/>
          </p:cNvCxnSpPr>
          <p:nvPr/>
        </p:nvCxnSpPr>
        <p:spPr>
          <a:xfrm>
            <a:off x="798991" y="6022082"/>
            <a:ext cx="587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5" idx="2"/>
          </p:cNvCxnSpPr>
          <p:nvPr/>
        </p:nvCxnSpPr>
        <p:spPr>
          <a:xfrm>
            <a:off x="2185573" y="6022082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6"/>
            <a:endCxn id="26" idx="2"/>
          </p:cNvCxnSpPr>
          <p:nvPr/>
        </p:nvCxnSpPr>
        <p:spPr>
          <a:xfrm>
            <a:off x="3616542" y="6022082"/>
            <a:ext cx="631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6"/>
            <a:endCxn id="27" idx="2"/>
          </p:cNvCxnSpPr>
          <p:nvPr/>
        </p:nvCxnSpPr>
        <p:spPr>
          <a:xfrm>
            <a:off x="5047511" y="6022082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27" idx="6"/>
            <a:endCxn id="28" idx="2"/>
          </p:cNvCxnSpPr>
          <p:nvPr/>
        </p:nvCxnSpPr>
        <p:spPr>
          <a:xfrm>
            <a:off x="6444912" y="6022082"/>
            <a:ext cx="5984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/>
          <p:cNvSpPr/>
          <p:nvPr/>
        </p:nvSpPr>
        <p:spPr>
          <a:xfrm rot="16200000">
            <a:off x="1951524" y="2860797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 rot="16200000">
            <a:off x="6223074" y="2860797"/>
            <a:ext cx="1105630" cy="4209681"/>
          </a:xfrm>
          <a:prstGeom prst="rightBrace">
            <a:avLst>
              <a:gd name="adj1" fmla="val 65842"/>
              <a:gd name="adj2" fmla="val 493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8991" y="4582804"/>
                <a:ext cx="2117246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1" y="4582804"/>
                <a:ext cx="2117246" cy="374526"/>
              </a:xfrm>
              <a:prstGeom prst="rect">
                <a:avLst/>
              </a:prstGeom>
              <a:blipFill>
                <a:blip r:embed="rId8"/>
                <a:stretch>
                  <a:fillRect t="-11475" r="-2017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04379" y="4245910"/>
                <a:ext cx="218027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만</m:t>
                    </m:r>
                  </m:oMath>
                </a14:m>
                <a:r>
                  <a:rPr lang="ko-KR" altLang="en-US" dirty="0"/>
                  <a:t> 보고 훈련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79" y="4245910"/>
                <a:ext cx="2180277" cy="374526"/>
              </a:xfrm>
              <a:prstGeom prst="rect">
                <a:avLst/>
              </a:prstGeom>
              <a:blipFill>
                <a:blip r:embed="rId9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/>
              <p:cNvSpPr/>
              <p:nvPr/>
            </p:nvSpPr>
            <p:spPr>
              <a:xfrm>
                <a:off x="8431845" y="5622587"/>
                <a:ext cx="798990" cy="79899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845" y="5622587"/>
                <a:ext cx="798990" cy="79899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>
            <a:cxnSpLocks/>
            <a:stCxn id="28" idx="6"/>
            <a:endCxn id="39" idx="2"/>
          </p:cNvCxnSpPr>
          <p:nvPr/>
        </p:nvCxnSpPr>
        <p:spPr>
          <a:xfrm>
            <a:off x="7842313" y="6022082"/>
            <a:ext cx="5895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50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RNN 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</p:spPr>
            <p:txBody>
              <a:bodyPr/>
              <a:lstStyle/>
              <a:p>
                <a:r>
                  <a:rPr lang="en-US" altLang="ko-KR" dirty="0"/>
                  <a:t>RNN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매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step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loss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의 평균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(or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합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)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일단 </a:t>
                </a:r>
                <a:r>
                  <a:rPr lang="en-US" altLang="ko-KR" dirty="0"/>
                  <a:t>many-to-many </a:t>
                </a:r>
                <a:r>
                  <a:rPr lang="ko-KR" altLang="en-US" dirty="0"/>
                  <a:t>경우만을 생각하자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에서 나와야 할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과의 </a:t>
                </a:r>
                <a:r>
                  <a:rPr lang="en-US" altLang="ko-KR" dirty="0"/>
                  <a:t>(square, cross entropy, …) loss.</a:t>
                </a:r>
              </a:p>
              <a:p>
                <a:pPr lvl="1"/>
                <a:r>
                  <a:rPr lang="en-US" altLang="ko-KR" dirty="0"/>
                  <a:t>Loss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Negative log-likelihood of output given input sequence.</a:t>
                </a:r>
              </a:p>
              <a:p>
                <a:pPr lvl="1"/>
                <a:r>
                  <a:rPr lang="en-US" altLang="ko-KR" dirty="0"/>
                  <a:t>RNN model</a:t>
                </a:r>
                <a:r>
                  <a:rPr lang="ko-KR" altLang="en-US" dirty="0"/>
                  <a:t>은 보통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generative model</a:t>
                </a:r>
                <a:r>
                  <a:rPr lang="ko-KR" altLang="en-US" dirty="0"/>
                  <a:t>처럼 사용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324225"/>
            <a:ext cx="5010150" cy="3533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53076" y="4104213"/>
            <a:ext cx="2228295" cy="719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1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Vanishing &amp; Exploding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Loss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BPTT</a:t>
                </a:r>
              </a:p>
              <a:p>
                <a:pPr lvl="1"/>
                <a:r>
                  <a:rPr lang="ko-KR" altLang="en-US" dirty="0"/>
                  <a:t>총 기울기는 시간 </a:t>
                </a:r>
                <a:r>
                  <a:rPr lang="en-US" altLang="ko-KR" dirty="0"/>
                  <a:t>T </a:t>
                </a:r>
                <a:r>
                  <a:rPr lang="ko-KR" altLang="en-US" dirty="0"/>
                  <a:t>동안 기울기의 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b="0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ko-KR" altLang="en-US" dirty="0"/>
                  <a:t>각 시간에서도 이전 시간의 합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에서도 이전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곱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bounded activation: sigmoid/</a:t>
                </a:r>
                <a:r>
                  <a:rPr lang="en-US" altLang="ko-KR" b="1" dirty="0"/>
                  <a:t>tanh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State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로 미분한 것의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을 보면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eigen value</a:t>
                </a:r>
                <a:r>
                  <a:rPr lang="ko-KR" altLang="en-US" dirty="0"/>
                  <a:t>가 충분히 작을 때 </a:t>
                </a:r>
                <a:r>
                  <a:rPr lang="en-US" altLang="ko-KR" dirty="0"/>
                  <a:t>– tanh</a:t>
                </a:r>
                <a:r>
                  <a:rPr lang="ko-KR" altLang="en-US" dirty="0"/>
                  <a:t>를 사용하는 경우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미만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b="0" dirty="0"/>
              </a:p>
              <a:p>
                <a:pPr lvl="1"/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시간이 길수록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곱해지는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기울기가 </a:t>
                </a:r>
                <a:r>
                  <a:rPr lang="en-US" altLang="ko-KR" dirty="0"/>
                  <a:t>0!</a:t>
                </a: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  <a:blipFill>
                <a:blip r:embed="rId2"/>
                <a:stretch>
                  <a:fillRect l="-808" t="-2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nn-unfolded-grad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07" y="1296340"/>
            <a:ext cx="4093693" cy="236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아래쪽 1"/>
          <p:cNvSpPr/>
          <p:nvPr/>
        </p:nvSpPr>
        <p:spPr>
          <a:xfrm rot="2700000">
            <a:off x="1978660" y="2085595"/>
            <a:ext cx="206661" cy="960451"/>
          </a:xfrm>
          <a:prstGeom prst="downArrow">
            <a:avLst>
              <a:gd name="adj1" fmla="val 50000"/>
              <a:gd name="adj2" fmla="val 12450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/>
          <p:cNvSpPr/>
          <p:nvPr/>
        </p:nvSpPr>
        <p:spPr>
          <a:xfrm rot="3829618">
            <a:off x="2300632" y="2904548"/>
            <a:ext cx="193029" cy="1527014"/>
          </a:xfrm>
          <a:prstGeom prst="downArrow">
            <a:avLst>
              <a:gd name="adj1" fmla="val 50000"/>
              <a:gd name="adj2" fmla="val 12450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/>
          <p:cNvSpPr/>
          <p:nvPr/>
        </p:nvSpPr>
        <p:spPr>
          <a:xfrm rot="2700000">
            <a:off x="2199233" y="4190822"/>
            <a:ext cx="195261" cy="1343375"/>
          </a:xfrm>
          <a:prstGeom prst="downArrow">
            <a:avLst>
              <a:gd name="adj1" fmla="val 50000"/>
              <a:gd name="adj2" fmla="val 124509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Vanishing &amp; Exploding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Loss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BPTT</a:t>
                </a:r>
              </a:p>
              <a:p>
                <a:pPr lvl="1"/>
                <a:r>
                  <a:rPr lang="en-US" altLang="ko-KR" dirty="0"/>
                  <a:t>State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로 미분한 것의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을 보면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eigen value</a:t>
                </a:r>
                <a:r>
                  <a:rPr lang="ko-KR" altLang="en-US" dirty="0"/>
                  <a:t>가 어느 정도 클 때</a:t>
                </a:r>
                <a:r>
                  <a:rPr lang="en-US" altLang="ko-KR" dirty="0"/>
                  <a:t> – tanh</a:t>
                </a:r>
                <a:r>
                  <a:rPr lang="ko-KR" altLang="en-US" dirty="0"/>
                  <a:t>를 사용하는 경우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초과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ko-KR" dirty="0"/>
                  <a:t> (1</a:t>
                </a:r>
                <a:r>
                  <a:rPr lang="ko-KR" altLang="en-US" dirty="0"/>
                  <a:t>을 넘을 수 있음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시간이 길수록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곱해지는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기울기가 폭발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문제는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에 대한 미분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Recall LSTM: linear self-loop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Exploding Gradient</a:t>
                </a:r>
              </a:p>
              <a:p>
                <a:pPr lvl="1"/>
                <a:r>
                  <a:rPr lang="en-US" altLang="ko-KR" dirty="0" err="1"/>
                  <a:t>NaN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Inf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로 나타남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찾기 쉬움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Vanishing Gradient</a:t>
                </a:r>
              </a:p>
              <a:p>
                <a:pPr lvl="1"/>
                <a:r>
                  <a:rPr lang="ko-KR" altLang="en-US" dirty="0"/>
                  <a:t>훈련이 안 되는 것으로 나타남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찾기 힘듦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1"/>
                <a:ext cx="8293408" cy="5332909"/>
              </a:xfrm>
              <a:blipFill>
                <a:blip r:embed="rId2"/>
                <a:stretch>
                  <a:fillRect l="-955" t="-18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rnn-unfolded-gradi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65" y="3364408"/>
            <a:ext cx="4550893" cy="26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896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훈련 </a:t>
            </a:r>
            <a:r>
              <a:rPr lang="en-US" altLang="ko-KR" dirty="0"/>
              <a:t>– Gradient Clipping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Exploding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Gradient</a:t>
                </a:r>
                <a:r>
                  <a:rPr lang="ko-KR" altLang="en-US" dirty="0"/>
                  <a:t> 방지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기울기의 총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을 제한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Clip by value – </a:t>
                </a:r>
                <a:r>
                  <a:rPr lang="ko-KR" altLang="en-US" dirty="0"/>
                  <a:t>안 좋음</a:t>
                </a:r>
                <a:r>
                  <a:rPr lang="en-US" altLang="ko-KR" dirty="0"/>
                  <a:t>! </a:t>
                </a:r>
                <a:r>
                  <a:rPr lang="ko-KR" altLang="en-US" dirty="0"/>
                  <a:t>관계를 다 망가트림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Clip by norm –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! 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Gradient Clipping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보통 </a:t>
                </a:r>
                <a:r>
                  <a:rPr lang="en-US" altLang="ko-KR" dirty="0"/>
                  <a:t>5 ~ 10 </a:t>
                </a:r>
                <a:r>
                  <a:rPr lang="ko-KR" altLang="en-US" dirty="0"/>
                  <a:t>정도를 총 </a:t>
                </a:r>
                <a:r>
                  <a:rPr lang="en-US" altLang="ko-KR" dirty="0"/>
                  <a:t>norm</a:t>
                </a:r>
                <a:r>
                  <a:rPr lang="ko-KR" altLang="en-US" dirty="0"/>
                  <a:t>으로 사용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Global sum norm.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altLang="ko-KR" dirty="0"/>
                  <a:t> (global)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68" y="3612019"/>
            <a:ext cx="3912882" cy="28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75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Generative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을 </a:t>
            </a:r>
            <a:r>
              <a:rPr lang="en-US" altLang="ko-KR" dirty="0"/>
              <a:t>generative model</a:t>
            </a:r>
            <a:r>
              <a:rPr lang="ko-KR" altLang="en-US" dirty="0"/>
              <a:t>로 사용할 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 </a:t>
            </a:r>
            <a:r>
              <a:rPr lang="en-US" altLang="ko-KR" dirty="0"/>
              <a:t>step</a:t>
            </a:r>
            <a:r>
              <a:rPr lang="ko-KR" altLang="en-US" dirty="0"/>
              <a:t>마다의 </a:t>
            </a:r>
            <a:r>
              <a:rPr lang="en-US" altLang="ko-KR" dirty="0"/>
              <a:t>output</a:t>
            </a:r>
            <a:r>
              <a:rPr lang="ko-KR" altLang="en-US" dirty="0"/>
              <a:t>이 다음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으로 들어가는 모델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</a:t>
            </a:r>
            <a:r>
              <a:rPr lang="en-US" altLang="ko-KR" dirty="0"/>
              <a:t> – </a:t>
            </a:r>
            <a:r>
              <a:rPr lang="ko-KR" altLang="en-US" dirty="0"/>
              <a:t>추론 </a:t>
            </a:r>
            <a:r>
              <a:rPr lang="ko-KR" altLang="en-US" b="1" dirty="0">
                <a:solidFill>
                  <a:srgbClr val="0070C0"/>
                </a:solidFill>
              </a:rPr>
              <a:t>불일치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sz="1400" i="1" dirty="0"/>
              <a:t>Scheduled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Sampling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for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Sequence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Prediction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with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Recurrent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Neural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Networks,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2015.</a:t>
            </a:r>
          </a:p>
          <a:p>
            <a:pPr lvl="1"/>
            <a:r>
              <a:rPr lang="ko-KR" altLang="en-US" dirty="0"/>
              <a:t>훈련 때는 다음 </a:t>
            </a:r>
            <a:r>
              <a:rPr lang="en-US" altLang="ko-KR" dirty="0"/>
              <a:t>step input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을 미리 다 알고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하지만 추론 때는 한 </a:t>
            </a:r>
            <a:r>
              <a:rPr lang="en-US" altLang="ko-KR" dirty="0"/>
              <a:t>step</a:t>
            </a:r>
            <a:r>
              <a:rPr lang="ko-KR" altLang="en-US" dirty="0"/>
              <a:t>씩 계산해야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Scheduled Sampling</a:t>
            </a:r>
          </a:p>
          <a:p>
            <a:pPr lvl="1"/>
            <a:r>
              <a:rPr lang="ko-KR" altLang="en-US" dirty="0"/>
              <a:t>훈련 때도 일정 확률로 </a:t>
            </a:r>
            <a:r>
              <a:rPr lang="en-US" altLang="ko-KR" dirty="0"/>
              <a:t>sample</a:t>
            </a:r>
            <a:r>
              <a:rPr lang="ko-KR" altLang="en-US" dirty="0"/>
              <a:t>된 값을 사용</a:t>
            </a:r>
            <a:endParaRPr lang="en-US" altLang="ko-KR" dirty="0"/>
          </a:p>
          <a:p>
            <a:pPr lvl="1"/>
            <a:r>
              <a:rPr lang="ko-KR" altLang="en-US" dirty="0"/>
              <a:t>적용하기도</a:t>
            </a:r>
            <a:r>
              <a:rPr lang="en-US" altLang="ko-KR" dirty="0"/>
              <a:t>, </a:t>
            </a:r>
            <a:r>
              <a:rPr lang="ko-KR" altLang="en-US" dirty="0"/>
              <a:t>안하기도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비율을 높이기</a:t>
            </a:r>
            <a:endParaRPr lang="en-US" altLang="ko-KR" dirty="0"/>
          </a:p>
          <a:p>
            <a:pPr lvl="2"/>
            <a:r>
              <a:rPr lang="en-US" altLang="ko-KR" dirty="0"/>
              <a:t>Curriculum learning style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940" y="4000855"/>
            <a:ext cx="4352060" cy="28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as Generative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47013"/>
          </a:xfrm>
        </p:spPr>
        <p:txBody>
          <a:bodyPr/>
          <a:lstStyle/>
          <a:p>
            <a:r>
              <a:rPr lang="ko-KR" altLang="en-US" dirty="0"/>
              <a:t>자연스러운 </a:t>
            </a:r>
            <a:r>
              <a:rPr lang="en-US" altLang="ko-KR" dirty="0"/>
              <a:t>Text, Code, Latex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85925"/>
            <a:ext cx="4229100" cy="5172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704542"/>
            <a:ext cx="4267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31371" y="1117140"/>
            <a:ext cx="7886700" cy="5479602"/>
          </a:xfrm>
        </p:spPr>
        <p:txBody>
          <a:bodyPr>
            <a:normAutofit/>
          </a:bodyPr>
          <a:lstStyle/>
          <a:p>
            <a:r>
              <a:rPr lang="en-US" altLang="ko-KR" dirty="0"/>
              <a:t>Sequence: </a:t>
            </a:r>
            <a:r>
              <a:rPr lang="ko-KR" altLang="en-US" dirty="0"/>
              <a:t>시간에 따라 배열된 데이터</a:t>
            </a:r>
            <a:endParaRPr lang="en-US" altLang="ko-KR" dirty="0"/>
          </a:p>
          <a:p>
            <a:pPr lvl="1"/>
            <a:r>
              <a:rPr lang="ko-KR" altLang="en-US" dirty="0"/>
              <a:t>순서를</a:t>
            </a:r>
            <a:r>
              <a:rPr lang="en-US" altLang="ko-KR" dirty="0"/>
              <a:t> </a:t>
            </a:r>
            <a:r>
              <a:rPr lang="ko-KR" altLang="en-US" dirty="0"/>
              <a:t>어떻게 반영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이전 시간의 출력이 다음 시간의 입력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피드백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같은 입력이라도 이전에 들어온 입력들이 다르면 다른 출력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피드백으로 이전까지의 정보를 전달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메모리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Feed-forward </a:t>
            </a:r>
            <a:r>
              <a:rPr lang="ko-KR" altLang="en-US" dirty="0"/>
              <a:t>방식 인공신경망들은 </a:t>
            </a:r>
            <a:r>
              <a:rPr lang="en-US" altLang="ko-KR" dirty="0"/>
              <a:t>memoryless.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Sequence prediction</a:t>
            </a:r>
            <a:r>
              <a:rPr lang="ko-KR" altLang="en-US" smtClean="0"/>
              <a:t>의 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과거 </a:t>
            </a:r>
            <a:r>
              <a:rPr lang="en-US" altLang="ko-KR" dirty="0" smtClean="0"/>
              <a:t>Hidden Markov Model</a:t>
            </a:r>
            <a:r>
              <a:rPr lang="ko-KR" altLang="en-US" smtClean="0"/>
              <a:t>이 사용되던 곳</a:t>
            </a:r>
            <a:r>
              <a:rPr lang="en-US" altLang="ko-KR" dirty="0" smtClean="0"/>
              <a:t>, HMM</a:t>
            </a:r>
            <a:r>
              <a:rPr lang="ko-KR" altLang="en-US" smtClean="0"/>
              <a:t>보다 </a:t>
            </a:r>
            <a:r>
              <a:rPr lang="en-US" altLang="ko-KR" dirty="0" smtClean="0"/>
              <a:t>RNN</a:t>
            </a:r>
            <a:r>
              <a:rPr lang="ko-KR" altLang="en-US" smtClean="0"/>
              <a:t>이 강력 </a:t>
            </a:r>
            <a:r>
              <a:rPr lang="en-US" altLang="ko-KR" dirty="0" smtClean="0"/>
              <a:t>(</a:t>
            </a:r>
            <a:r>
              <a:rPr lang="ko-KR" altLang="en-US" smtClean="0"/>
              <a:t>현재뿐만 아니라 과거 </a:t>
            </a:r>
            <a:r>
              <a:rPr lang="en-US" altLang="ko-KR" dirty="0" smtClean="0"/>
              <a:t>state</a:t>
            </a:r>
            <a:r>
              <a:rPr lang="ko-KR" altLang="en-US" smtClean="0"/>
              <a:t>까지 영향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Speech recognition</a:t>
            </a:r>
          </a:p>
          <a:p>
            <a:pPr lvl="1"/>
            <a:r>
              <a:rPr lang="en-US" altLang="ko-KR" dirty="0" smtClean="0"/>
              <a:t>Language modeling, translation</a:t>
            </a:r>
          </a:p>
          <a:p>
            <a:pPr lvl="1"/>
            <a:r>
              <a:rPr lang="ko-KR" altLang="en-US" dirty="0" smtClean="0"/>
              <a:t>주식가격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온도</a:t>
            </a:r>
            <a:r>
              <a:rPr lang="en-US" altLang="ko-KR" dirty="0" smtClean="0"/>
              <a:t>, process control </a:t>
            </a:r>
            <a:r>
              <a:rPr lang="ko-KR" altLang="en-US" smtClean="0"/>
              <a:t>등 자동제어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0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Generative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/>
              <a:t>RNN visualization (Karpathy)</a:t>
            </a:r>
          </a:p>
          <a:p>
            <a:pPr lvl="1"/>
            <a:r>
              <a:rPr lang="ko-KR" altLang="en-US"/>
              <a:t>이번 </a:t>
            </a:r>
            <a:r>
              <a:rPr lang="en-US" altLang="ko-KR" dirty="0"/>
              <a:t>step</a:t>
            </a:r>
            <a:r>
              <a:rPr lang="ko-KR" altLang="en-US" dirty="0"/>
              <a:t>의 </a:t>
            </a:r>
            <a:r>
              <a:rPr lang="en-US" altLang="ko-KR" dirty="0"/>
              <a:t>generated output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step </a:t>
            </a:r>
            <a:r>
              <a:rPr lang="ko-KR" altLang="en-US" dirty="0"/>
              <a:t>예상 </a:t>
            </a:r>
            <a:r>
              <a:rPr lang="en-US" altLang="ko-KR" dirty="0"/>
              <a:t>top 5</a:t>
            </a:r>
            <a:r>
              <a:rPr lang="ko-KR" altLang="en-US" dirty="0"/>
              <a:t>가 순서대로 아래 </a:t>
            </a:r>
            <a:r>
              <a:rPr lang="en-US" altLang="ko-KR" dirty="0"/>
              <a:t>5</a:t>
            </a:r>
            <a:r>
              <a:rPr lang="ko-KR" altLang="en-US" dirty="0"/>
              <a:t>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신호에만 반응하는 </a:t>
            </a:r>
            <a:r>
              <a:rPr lang="en-US" altLang="ko-KR" dirty="0"/>
              <a:t>element</a:t>
            </a:r>
            <a:r>
              <a:rPr lang="ko-KR" altLang="en-US" dirty="0"/>
              <a:t>가 있더라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2724"/>
            <a:ext cx="9113969" cy="1459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4717"/>
            <a:ext cx="9144000" cy="14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94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3: RNN Initialization, Regularization &amp; Normalization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8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0" y="356247"/>
            <a:ext cx="7886700" cy="540000"/>
          </a:xfrm>
        </p:spPr>
        <p:txBody>
          <a:bodyPr/>
          <a:lstStyle/>
          <a:p>
            <a:r>
              <a:rPr lang="en-US" altLang="ko-KR" dirty="0"/>
              <a:t>Initialization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Exploding gradient</a:t>
                </a:r>
                <a:r>
                  <a:rPr lang="ko-KR" altLang="en-US" dirty="0"/>
                  <a:t>에 좋은 </a:t>
                </a:r>
                <a:r>
                  <a:rPr lang="en-US" altLang="ko-KR" dirty="0"/>
                  <a:t>initialization</a:t>
                </a:r>
              </a:p>
              <a:p>
                <a:pPr lvl="1"/>
                <a:r>
                  <a:rPr lang="en-US" altLang="ko-KR" sz="1400" i="1" dirty="0"/>
                  <a:t>A Simple Way to Initialize Recurrent Networks of Rectified Linear Units, 2015.</a:t>
                </a:r>
                <a:endParaRPr lang="ko-KR" altLang="ko-KR" sz="1400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초기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eigen value</a:t>
                </a:r>
                <a:r>
                  <a:rPr lang="ko-KR" altLang="en-US" dirty="0"/>
                  <a:t>가 큰 영향을 미침</a:t>
                </a:r>
                <a:r>
                  <a:rPr lang="en-US" altLang="ko-KR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identity matrix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로 초기화</a:t>
                </a:r>
                <a:r>
                  <a:rPr lang="en-US" altLang="ko-KR" dirty="0"/>
                  <a:t>! (IRNN)</a:t>
                </a:r>
              </a:p>
              <a:p>
                <a:pPr lvl="1"/>
                <a:r>
                  <a:rPr lang="ko-KR" altLang="en-US" dirty="0"/>
                  <a:t>몇몇 응용에서 </a:t>
                </a:r>
                <a:r>
                  <a:rPr lang="en-US" altLang="ko-KR" dirty="0"/>
                  <a:t>Elman IRNN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LSTM</a:t>
                </a:r>
                <a:r>
                  <a:rPr lang="ko-KR" altLang="en-US" dirty="0"/>
                  <a:t>만큼 좋았다고 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하지만 </a:t>
                </a:r>
                <a:r>
                  <a:rPr lang="en-US" altLang="ko-KR" dirty="0"/>
                  <a:t>LTSM </a:t>
                </a:r>
                <a:r>
                  <a:rPr lang="ko-KR" altLang="en-US" dirty="0"/>
                  <a:t>에는 굳이 이렇게 할 필요 없어서 잘 안 씀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사실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논문의 성능이 과장된 것 아닌가 하는 의혹이 있음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en-US" altLang="ko-KR" dirty="0"/>
                  <a:t>Hinton</a:t>
                </a:r>
                <a:r>
                  <a:rPr lang="ko-KR" altLang="en-US" dirty="0"/>
                  <a:t>이라서</a:t>
                </a:r>
                <a:r>
                  <a:rPr lang="en-US" altLang="ko-KR" dirty="0"/>
                  <a:t>… </a:t>
                </a:r>
                <a:r>
                  <a:rPr lang="ko-KR" altLang="en-US" dirty="0"/>
                  <a:t>할 말은 없음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Orthogonal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initialization</a:t>
                </a:r>
              </a:p>
              <a:p>
                <a:pPr lvl="1"/>
                <a:r>
                  <a:rPr lang="en-US" altLang="ko-KR" dirty="0">
                    <a:hlinkClick r:id="rId2"/>
                  </a:rPr>
                  <a:t>http://smerity.com/articles/2016/orthogonal_init.html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Eigen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value</a:t>
                </a:r>
                <a:r>
                  <a:rPr lang="ko-KR" altLang="en-US" dirty="0"/>
                  <a:t>를 거의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맞춘 상태에서 시작할 수 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49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138912"/>
            <a:ext cx="8254093" cy="5040000"/>
          </a:xfrm>
        </p:spPr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을 어디에 적용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1400" i="1" dirty="0"/>
              <a:t>Recurrent Neural Network Regularization, 2014.</a:t>
            </a:r>
            <a:endParaRPr lang="en-US" altLang="ko-KR" dirty="0"/>
          </a:p>
          <a:p>
            <a:pPr lvl="1"/>
            <a:r>
              <a:rPr lang="ko-KR" altLang="en-US" dirty="0"/>
              <a:t>어디를 </a:t>
            </a:r>
            <a:r>
              <a:rPr lang="en-US" altLang="ko-KR" dirty="0"/>
              <a:t>drop</a:t>
            </a:r>
            <a:r>
              <a:rPr lang="ko-KR" altLang="en-US" dirty="0"/>
              <a:t>시켜야 하나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Input-hidden (U)</a:t>
            </a:r>
          </a:p>
          <a:p>
            <a:pPr lvl="2"/>
            <a:r>
              <a:rPr lang="en-US" altLang="ko-KR" dirty="0"/>
              <a:t>Hidden-hidden (W)</a:t>
            </a:r>
          </a:p>
          <a:p>
            <a:pPr lvl="1"/>
            <a:r>
              <a:rPr lang="en-US" altLang="ko-KR" dirty="0"/>
              <a:t>Input to hidden (OK), </a:t>
            </a:r>
            <a:r>
              <a:rPr lang="en-US" altLang="ko-KR" b="1" dirty="0">
                <a:solidFill>
                  <a:srgbClr val="FF0000"/>
                </a:solidFill>
              </a:rPr>
              <a:t>Hidden to Hidden (Never!), </a:t>
            </a:r>
            <a:r>
              <a:rPr lang="en-US" altLang="ko-KR" dirty="0"/>
              <a:t>Outputs (OK)</a:t>
            </a:r>
          </a:p>
          <a:p>
            <a:pPr lvl="1"/>
            <a:r>
              <a:rPr lang="en-US" altLang="ko-KR" dirty="0"/>
              <a:t>Hidden to hidden</a:t>
            </a:r>
            <a:r>
              <a:rPr lang="ko-KR" altLang="en-US" dirty="0"/>
              <a:t>은 너무 중요한 정보들을 담고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571875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29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Dropout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8286750" cy="5040000"/>
              </a:xfrm>
            </p:spPr>
            <p:txBody>
              <a:bodyPr/>
              <a:lstStyle/>
              <a:p>
                <a:r>
                  <a:rPr lang="ko-KR" altLang="en-US" dirty="0"/>
                  <a:t>반박</a:t>
                </a:r>
                <a:r>
                  <a:rPr lang="en-US" altLang="ko-KR" dirty="0"/>
                  <a:t>: recurrent path</a:t>
                </a:r>
                <a:r>
                  <a:rPr lang="ko-KR" altLang="en-US" dirty="0"/>
                  <a:t>에 적용시켜도 괜찮다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sz="1400" i="1" dirty="0"/>
                  <a:t>Recurrent Dropout Without Memory Loss, 2016.</a:t>
                </a:r>
              </a:p>
              <a:p>
                <a:pPr lvl="1"/>
                <a:r>
                  <a:rPr lang="en-US" altLang="ko-KR" sz="1400" i="1" dirty="0"/>
                  <a:t>A</a:t>
                </a:r>
                <a:r>
                  <a:rPr lang="ko-KR" altLang="en-US" sz="1400" i="1" dirty="0"/>
                  <a:t> </a:t>
                </a:r>
                <a:r>
                  <a:rPr lang="en-US" altLang="ko-KR" sz="1400" i="1" dirty="0"/>
                  <a:t>Theoretically Grounded Application of Dropout in Recurrent Neural Networks, 2016.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안 되던 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rescaling</a:t>
                </a:r>
                <a:r>
                  <a:rPr lang="ko-KR" altLang="en-US" dirty="0"/>
                  <a:t>을 안 해서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Dropout </a:t>
                </a:r>
                <a:r>
                  <a:rPr lang="ko-KR" altLang="en-US" dirty="0"/>
                  <a:t>하는 위치가 조금 달라서</a:t>
                </a:r>
                <a:r>
                  <a:rPr lang="en-US" altLang="ko-KR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𝑑𝑟𝑜𝑝𝑜𝑢𝑡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하는 게 아니라 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𝑑𝑟𝑜𝑝𝑜𝑢𝑡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해야 함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마스크에 대한 두가지 </a:t>
                </a:r>
                <a:r>
                  <a:rPr lang="en-US" altLang="ko-KR" dirty="0"/>
                  <a:t>approach</a:t>
                </a:r>
              </a:p>
              <a:p>
                <a:pPr lvl="2"/>
                <a:r>
                  <a:rPr lang="en-US" altLang="ko-KR" dirty="0"/>
                  <a:t>Step</a:t>
                </a:r>
                <a:r>
                  <a:rPr lang="ko-KR" altLang="en-US" dirty="0"/>
                  <a:t>마다 </a:t>
                </a:r>
                <a:r>
                  <a:rPr lang="en-US" altLang="ko-KR" dirty="0"/>
                  <a:t>random mask </a:t>
                </a:r>
                <a:r>
                  <a:rPr lang="ko-KR" altLang="en-US" dirty="0"/>
                  <a:t>새로 생성하기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많이 씀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Step </a:t>
                </a:r>
                <a:r>
                  <a:rPr lang="ko-KR" altLang="en-US" dirty="0"/>
                  <a:t>전체에 적용되는 </a:t>
                </a:r>
                <a:r>
                  <a:rPr lang="en-US" altLang="ko-KR" dirty="0"/>
                  <a:t>random mask </a:t>
                </a:r>
                <a:r>
                  <a:rPr lang="ko-KR" altLang="en-US" dirty="0"/>
                  <a:t>만들기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잘 안 씀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8286750" cy="5040000"/>
              </a:xfrm>
              <a:blipFill>
                <a:blip r:embed="rId2"/>
                <a:stretch>
                  <a:fillRect l="-956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43" y="2094780"/>
            <a:ext cx="3007289" cy="232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9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Zoneout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Zoneout</a:t>
            </a:r>
            <a:r>
              <a:rPr lang="en-US" altLang="ko-KR" dirty="0"/>
              <a:t> = </a:t>
            </a:r>
            <a:r>
              <a:rPr lang="ko-KR" altLang="en-US" dirty="0" err="1"/>
              <a:t>멍때리기</a:t>
            </a:r>
            <a:endParaRPr lang="en-US" altLang="ko-KR" dirty="0"/>
          </a:p>
          <a:p>
            <a:pPr lvl="1"/>
            <a:r>
              <a:rPr lang="en-US" altLang="ko-KR" sz="1400" dirty="0" err="1"/>
              <a:t>Zoneout</a:t>
            </a:r>
            <a:r>
              <a:rPr lang="en-US" altLang="ko-KR" sz="1400" dirty="0"/>
              <a:t>: Regularizing RNNs by Randomly Preserving Hidden Activations, 2017.</a:t>
            </a:r>
          </a:p>
          <a:p>
            <a:pPr lvl="1"/>
            <a:r>
              <a:rPr lang="en-US" altLang="ko-KR" dirty="0"/>
              <a:t>Sequence</a:t>
            </a:r>
            <a:r>
              <a:rPr lang="ko-KR" altLang="en-US" dirty="0"/>
              <a:t>에서만 가능한 </a:t>
            </a:r>
            <a:r>
              <a:rPr lang="en-US" altLang="ko-KR" dirty="0"/>
              <a:t>dropout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1"/>
            <a:r>
              <a:rPr lang="ko-KR" altLang="en-US" dirty="0"/>
              <a:t>엄청 </a:t>
            </a:r>
            <a:r>
              <a:rPr lang="en-US" altLang="ko-KR" dirty="0"/>
              <a:t>stable</a:t>
            </a:r>
            <a:r>
              <a:rPr lang="ko-KR" altLang="en-US" dirty="0"/>
              <a:t>하고 엄청 </a:t>
            </a:r>
            <a:r>
              <a:rPr lang="en-US" altLang="ko-KR" dirty="0"/>
              <a:t>generalize </a:t>
            </a:r>
            <a:r>
              <a:rPr lang="ko-KR" altLang="en-US" dirty="0"/>
              <a:t>잘 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train error</a:t>
            </a:r>
            <a:r>
              <a:rPr lang="ko-KR" altLang="en-US" dirty="0"/>
              <a:t>는 높아도 </a:t>
            </a:r>
            <a:r>
              <a:rPr lang="en-US" altLang="ko-KR" dirty="0"/>
              <a:t>validation error</a:t>
            </a:r>
            <a:r>
              <a:rPr lang="ko-KR" altLang="en-US" dirty="0"/>
              <a:t>는 낮음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가끔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이전 </a:t>
            </a:r>
            <a:r>
              <a:rPr lang="en-US" altLang="ko-KR" b="1" dirty="0">
                <a:solidFill>
                  <a:srgbClr val="0070C0"/>
                </a:solidFill>
              </a:rPr>
              <a:t>step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state</a:t>
            </a:r>
            <a:r>
              <a:rPr lang="ko-KR" altLang="en-US" b="1" dirty="0">
                <a:solidFill>
                  <a:srgbClr val="0070C0"/>
                </a:solidFill>
              </a:rPr>
              <a:t>를 그대로 가져다 쓰기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step </a:t>
            </a:r>
            <a:r>
              <a:rPr lang="ko-KR" altLang="en-US" dirty="0"/>
              <a:t>계산한 </a:t>
            </a:r>
            <a:r>
              <a:rPr lang="en-US" altLang="ko-KR" dirty="0"/>
              <a:t>state </a:t>
            </a:r>
            <a:r>
              <a:rPr lang="ko-KR" altLang="en-US" dirty="0"/>
              <a:t>가져다 쓰지 말고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068"/>
            <a:ext cx="9144000" cy="2279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6776" y="3538440"/>
            <a:ext cx="96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Zoneout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0311" y="3538440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Previous RNN 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572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38912"/>
                <a:ext cx="8224405" cy="5040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Batch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Normalization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(BN) reminder</a:t>
                </a:r>
              </a:p>
              <a:p>
                <a:pPr lvl="1"/>
                <a:r>
                  <a:rPr lang="en-US" altLang="ko-KR" sz="1400" dirty="0"/>
                  <a:t>Batch Normalization: Accelerating Deep Network Training by Reducing Internal Covariate Shift, 2015.</a:t>
                </a:r>
              </a:p>
              <a:p>
                <a:pPr lvl="1"/>
                <a:r>
                  <a:rPr lang="en-US" altLang="ko-KR" dirty="0"/>
                  <a:t>Batch</a:t>
                </a:r>
                <a:r>
                  <a:rPr lang="ko-KR" altLang="en-US" dirty="0"/>
                  <a:t>에 대해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element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normalize.</a:t>
                </a:r>
              </a:p>
              <a:p>
                <a:pPr lvl="1"/>
                <a:r>
                  <a:rPr lang="en-US" altLang="ko-KR" dirty="0"/>
                  <a:t>Normalize</a:t>
                </a:r>
                <a:r>
                  <a:rPr lang="ko-KR" altLang="en-US" dirty="0"/>
                  <a:t>한 것을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/>
                  <a:t>로 </a:t>
                </a:r>
                <a:r>
                  <a:rPr lang="en-US" altLang="ko-KR" dirty="0"/>
                  <a:t>linear scaling.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Statistics = mean + variance</a:t>
                </a:r>
              </a:p>
              <a:p>
                <a:pPr lvl="1"/>
                <a:r>
                  <a:rPr lang="ko-KR" altLang="en-US" dirty="0"/>
                  <a:t>훈련 때는 각 </a:t>
                </a:r>
                <a:r>
                  <a:rPr lang="en-US" altLang="ko-KR" dirty="0"/>
                  <a:t>mini-batch</a:t>
                </a:r>
                <a:r>
                  <a:rPr lang="ko-KR" altLang="en-US" dirty="0"/>
                  <a:t>에 대해 그때그때 </a:t>
                </a:r>
                <a:r>
                  <a:rPr lang="en-US" altLang="ko-KR" dirty="0"/>
                  <a:t>statistics</a:t>
                </a:r>
                <a:r>
                  <a:rPr lang="ko-KR" altLang="en-US" dirty="0"/>
                  <a:t>를 구해 사용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추론 때는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훈련 데이터에 대해 구한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statistic</a:t>
                </a:r>
                <a:r>
                  <a:rPr lang="ko-KR" altLang="en-US" dirty="0"/>
                  <a:t>를 사용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RNN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BN</a:t>
                </a:r>
                <a:r>
                  <a:rPr lang="ko-KR" altLang="en-US" dirty="0"/>
                  <a:t>을 적용할 수 있을까</a:t>
                </a:r>
                <a:r>
                  <a:rPr lang="en-US" altLang="ko-KR" dirty="0"/>
                  <a:t>?</a:t>
                </a:r>
              </a:p>
              <a:p>
                <a:pPr lvl="2"/>
                <a:r>
                  <a:rPr lang="en-US" altLang="ko-KR" dirty="0"/>
                  <a:t>YES, but…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38912"/>
                <a:ext cx="8224405" cy="5040000"/>
              </a:xfrm>
              <a:blipFill>
                <a:blip r:embed="rId2"/>
                <a:stretch>
                  <a:fillRect l="-815" t="-2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520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&amp; BN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논문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개를 비교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Batch Normalized Recurrent Neural Networks, 2015.</a:t>
                </a:r>
              </a:p>
              <a:p>
                <a:pPr lvl="1"/>
                <a:r>
                  <a:rPr lang="en-US" altLang="ko-KR" dirty="0"/>
                  <a:t>Recurrent Batch Normalization, 2016.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468819"/>
                  </p:ext>
                </p:extLst>
              </p:nvPr>
            </p:nvGraphicFramePr>
            <p:xfrm>
              <a:off x="628650" y="3402780"/>
              <a:ext cx="7704190" cy="132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0838">
                      <a:extLst>
                        <a:ext uri="{9D8B030D-6E8A-4147-A177-3AD203B41FA5}">
                          <a16:colId xmlns:a16="http://schemas.microsoft.com/office/drawing/2014/main" xmlns="" val="3607988152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1815671541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1989985760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3391930445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xmlns="" val="823676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논문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매 </a:t>
                          </a:r>
                          <a:r>
                            <a:rPr lang="en-US" altLang="ko-KR" sz="1600" dirty="0"/>
                            <a:t>step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Same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매 </a:t>
                          </a:r>
                          <a:r>
                            <a:rPr lang="en-US" altLang="ko-KR" sz="1600" dirty="0"/>
                            <a:t>step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Same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Input-Hidden?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Hidden-Hidden?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97265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BN RNN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No(Don’t!)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6263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Recurrent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Yes(Do!)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968632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468819"/>
                  </p:ext>
                </p:extLst>
              </p:nvPr>
            </p:nvGraphicFramePr>
            <p:xfrm>
              <a:off x="628650" y="3402780"/>
              <a:ext cx="7704190" cy="132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0838">
                      <a:extLst>
                        <a:ext uri="{9D8B030D-6E8A-4147-A177-3AD203B41FA5}">
                          <a16:colId xmlns:a16="http://schemas.microsoft.com/office/drawing/2014/main" val="3607988152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1815671541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1989985760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3391930445"/>
                        </a:ext>
                      </a:extLst>
                    </a:gridCol>
                    <a:gridCol w="1540838">
                      <a:extLst>
                        <a:ext uri="{9D8B030D-6E8A-4147-A177-3AD203B41FA5}">
                          <a16:colId xmlns:a16="http://schemas.microsoft.com/office/drawing/2014/main" val="82367695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논문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600" dirty="0"/>
                            <a:t>매 </a:t>
                          </a:r>
                          <a:r>
                            <a:rPr lang="en-US" altLang="ko-KR" sz="1600" dirty="0"/>
                            <a:t>step</a:t>
                          </a:r>
                        </a:p>
                        <a:p>
                          <a:pPr latinLnBrk="1"/>
                          <a:r>
                            <a:rPr lang="en-US" altLang="ko-KR" sz="1600" dirty="0"/>
                            <a:t>Same</a:t>
                          </a:r>
                          <a:r>
                            <a:rPr lang="ko-KR" altLang="en-US" sz="1600" dirty="0"/>
                            <a:t> </a:t>
                          </a:r>
                          <a:r>
                            <a:rPr lang="en-US" altLang="ko-KR" sz="1600" dirty="0"/>
                            <a:t>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90" t="-4211" r="-202778" b="-1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Input-Hidden?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Hidden-Hidden?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265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BN RNN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No(Don’t!)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63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/>
                            <a:t>Recurrent BN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No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Yes(Do!)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6322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8216" y="4874777"/>
                <a:ext cx="54149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까지 각각의 </a:t>
                </a:r>
                <a:r>
                  <a:rPr lang="en-US" altLang="ko-KR" dirty="0"/>
                  <a:t>statistics </a:t>
                </a:r>
                <a:r>
                  <a:rPr lang="ko-KR" altLang="en-US" dirty="0"/>
                  <a:t>따로 준비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혹시 더 긴 시간이 필요하면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statistics </a:t>
                </a:r>
                <a:r>
                  <a:rPr lang="ko-KR" altLang="en-US" dirty="0"/>
                  <a:t>가져다 씀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16" y="4874777"/>
                <a:ext cx="5414944" cy="646331"/>
              </a:xfrm>
              <a:prstGeom prst="rect">
                <a:avLst/>
              </a:prstGeom>
              <a:blipFill>
                <a:blip r:embed="rId4"/>
                <a:stretch>
                  <a:fillRect l="-901" t="-7547" r="-113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/>
          <p:cNvSpPr/>
          <p:nvPr/>
        </p:nvSpPr>
        <p:spPr>
          <a:xfrm>
            <a:off x="2743199" y="4363309"/>
            <a:ext cx="383458" cy="36027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cxnSpLocks/>
            <a:stCxn id="6" idx="4"/>
            <a:endCxn id="5" idx="1"/>
          </p:cNvCxnSpPr>
          <p:nvPr/>
        </p:nvCxnSpPr>
        <p:spPr>
          <a:xfrm>
            <a:off x="2934928" y="4723580"/>
            <a:ext cx="503288" cy="47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71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</p:spPr>
        <p:txBody>
          <a:bodyPr/>
          <a:lstStyle/>
          <a:p>
            <a:r>
              <a:rPr lang="en-US" altLang="ko-KR" dirty="0"/>
              <a:t>RNN &amp; BN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1620" y="1138912"/>
                <a:ext cx="4417142" cy="5040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BN RNN</a:t>
                </a:r>
                <a:r>
                  <a:rPr lang="ko-KR" altLang="en-US" dirty="0"/>
                  <a:t>의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훨씬 빠른 </a:t>
                </a:r>
                <a:r>
                  <a:rPr lang="en-US" altLang="ko-KR" dirty="0"/>
                  <a:t>training,</a:t>
                </a:r>
                <a:r>
                  <a:rPr lang="ko-KR" altLang="en-US" dirty="0"/>
                  <a:t> 성능은 조금 </a:t>
                </a:r>
                <a:r>
                  <a:rPr lang="en-US" altLang="ko-KR" dirty="0"/>
                  <a:t>down(overfitting?)</a:t>
                </a:r>
              </a:p>
              <a:p>
                <a:pPr lvl="1"/>
                <a:r>
                  <a:rPr lang="en-US" altLang="ko-KR" dirty="0"/>
                  <a:t>Deep Speech 2 </a:t>
                </a:r>
                <a:r>
                  <a:rPr lang="ko-KR" altLang="en-US" dirty="0"/>
                  <a:t>에서 쓰는 듯</a:t>
                </a:r>
                <a:r>
                  <a:rPr lang="en-US" altLang="ko-KR" dirty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Recurrent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BN</a:t>
                </a:r>
                <a:r>
                  <a:rPr lang="ko-KR" altLang="en-US" dirty="0"/>
                  <a:t>의 경우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몇 가지 </a:t>
                </a:r>
                <a:r>
                  <a:rPr lang="en-US" altLang="ko-KR" dirty="0"/>
                  <a:t>modification</a:t>
                </a:r>
              </a:p>
              <a:p>
                <a:pPr lvl="1"/>
                <a:r>
                  <a:rPr lang="ko-KR" altLang="en-US" dirty="0"/>
                  <a:t>나름 성공적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매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마다 </a:t>
                </a:r>
                <a:r>
                  <a:rPr lang="en-US" altLang="ko-KR" dirty="0"/>
                  <a:t>statistic</a:t>
                </a:r>
                <a:r>
                  <a:rPr lang="ko-KR" altLang="en-US" dirty="0"/>
                  <a:t>를 따로 유지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처음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들이 문제</a:t>
                </a:r>
                <a:r>
                  <a:rPr lang="en-US" altLang="ko-KR" dirty="0"/>
                  <a:t>!</a:t>
                </a:r>
              </a:p>
              <a:p>
                <a:pPr lvl="1"/>
                <a:r>
                  <a:rPr lang="en-US" altLang="ko-KR" dirty="0"/>
                  <a:t>Initial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를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아니라 </a:t>
                </a:r>
                <a:r>
                  <a:rPr lang="en-US" altLang="ko-KR" dirty="0"/>
                  <a:t>0.1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너무 크게 </a:t>
                </a:r>
                <a:r>
                  <a:rPr lang="en-US" altLang="ko-KR" dirty="0"/>
                  <a:t>scale</a:t>
                </a:r>
                <a:r>
                  <a:rPr lang="ko-KR" altLang="en-US" dirty="0"/>
                  <a:t>된다고 판단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LSTM, GRU…</a:t>
                </a:r>
              </a:p>
              <a:p>
                <a:pPr lvl="2"/>
                <a:r>
                  <a:rPr lang="en-US" altLang="ko-KR" dirty="0"/>
                  <a:t>Activation </a:t>
                </a:r>
                <a:r>
                  <a:rPr lang="ko-KR" altLang="en-US" dirty="0"/>
                  <a:t>들어가기 전의 </a:t>
                </a:r>
                <a:r>
                  <a:rPr lang="en-US" altLang="ko-KR" dirty="0"/>
                  <a:t>Gate/Candidate</a:t>
                </a:r>
                <a:r>
                  <a:rPr lang="ko-KR" altLang="en-US" dirty="0"/>
                  <a:t>들에 적용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20" y="1138912"/>
                <a:ext cx="4417142" cy="5040000"/>
              </a:xfrm>
              <a:blipFill>
                <a:blip r:embed="rId2"/>
                <a:stretch>
                  <a:fillRect l="-1517" t="-2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58" y="1138912"/>
            <a:ext cx="4588042" cy="3432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53" y="4558306"/>
            <a:ext cx="2877941" cy="22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96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Layer Normalization</a:t>
                </a:r>
              </a:p>
              <a:p>
                <a:pPr lvl="1"/>
                <a:r>
                  <a:rPr lang="en-US" altLang="ko-KR" dirty="0"/>
                  <a:t>Batch norm</a:t>
                </a:r>
                <a:r>
                  <a:rPr lang="ko-KR" altLang="en-US" dirty="0"/>
                  <a:t>은 엄밀히 말하면 </a:t>
                </a:r>
                <a:r>
                  <a:rPr lang="en-US" altLang="ko-KR" dirty="0"/>
                  <a:t>causality </a:t>
                </a:r>
                <a:r>
                  <a:rPr lang="ko-KR" altLang="en-US" dirty="0"/>
                  <a:t>위반</a:t>
                </a:r>
                <a:r>
                  <a:rPr lang="en-US" altLang="ko-KR" dirty="0"/>
                  <a:t>(?)</a:t>
                </a:r>
              </a:p>
              <a:p>
                <a:pPr lvl="2"/>
                <a:r>
                  <a:rPr lang="en-US" altLang="ko-KR" dirty="0"/>
                  <a:t>‘</a:t>
                </a:r>
                <a:r>
                  <a:rPr lang="ko-KR" altLang="en-US" dirty="0"/>
                  <a:t>연관되지 않은</a:t>
                </a:r>
                <a:r>
                  <a:rPr lang="en-US" altLang="ko-KR" dirty="0"/>
                  <a:t>’ </a:t>
                </a:r>
                <a:r>
                  <a:rPr lang="ko-KR" altLang="en-US" dirty="0"/>
                  <a:t>다른 데이터를 보기 때문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매 </a:t>
                </a:r>
                <a:r>
                  <a:rPr lang="en-US" altLang="ko-KR" dirty="0"/>
                  <a:t>step</a:t>
                </a:r>
                <a:r>
                  <a:rPr lang="ko-KR" altLang="en-US" dirty="0"/>
                  <a:t>마다 평균과 표준편차를 준비하는 건 </a:t>
                </a:r>
                <a:r>
                  <a:rPr lang="en-US" altLang="ko-KR" dirty="0"/>
                  <a:t>ad-hoc?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𝐵𝑁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</a:rPr>
                  <a:t>Normalization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축이 다름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altLang="ko-KR" dirty="0"/>
                  <a:t>, state-state </a:t>
                </a:r>
                <a:r>
                  <a:rPr lang="ko-KR" altLang="en-US" dirty="0"/>
                  <a:t>연결이 더 </a:t>
                </a:r>
                <a:r>
                  <a:rPr lang="en-US" altLang="ko-KR" dirty="0"/>
                  <a:t>regular!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10" y="4543826"/>
            <a:ext cx="5832526" cy="23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7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RNN: </a:t>
            </a:r>
            <a:r>
              <a:rPr lang="ko-KR" altLang="en-US"/>
              <a:t>재귀형 인공신경망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입력이 </a:t>
                </a:r>
                <a:r>
                  <a:rPr lang="ko-KR" altLang="en-US" dirty="0"/>
                  <a:t>달라지더라도 매번 수행하는 동작은 안 바뀜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매번 사용하는 변수도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안 바뀜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Stationary process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어딘가 </a:t>
                </a:r>
                <a:r>
                  <a:rPr lang="en-US" altLang="ko-KR" dirty="0"/>
                  <a:t>initial point</a:t>
                </a:r>
                <a:r>
                  <a:rPr lang="ko-KR" altLang="en-US" dirty="0"/>
                  <a:t>가 필요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예전에는 </a:t>
                </a:r>
                <a:r>
                  <a:rPr lang="en-US" altLang="ko-KR" dirty="0"/>
                  <a:t>initial point(state)</a:t>
                </a:r>
                <a:r>
                  <a:rPr lang="ko-KR" altLang="en-US" dirty="0"/>
                  <a:t>를 학습해 보기도 했으나 지금은 안함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35" r="-1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02" y="3845287"/>
            <a:ext cx="35337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29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 4: Recent Works on RNNs</a:t>
            </a:r>
            <a:br>
              <a:rPr lang="en-US" altLang="ko-KR" dirty="0"/>
            </a:br>
            <a:r>
              <a:rPr lang="en-US" altLang="ko-KR" dirty="0"/>
              <a:t>(Next time…maybe?)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12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Multiplicative Integration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 RNN</a:t>
                </a:r>
              </a:p>
              <a:p>
                <a:pPr lvl="1"/>
                <a:r>
                  <a:rPr lang="en-US" altLang="ko-KR" dirty="0"/>
                  <a:t>On Multiplicative Integration with Recurrent Neural Networks, 2017.</a:t>
                </a:r>
              </a:p>
              <a:p>
                <a:pPr lvl="1"/>
                <a:r>
                  <a:rPr lang="en-US" altLang="ko-KR" dirty="0"/>
                  <a:t>RNN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input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hidden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linear combination</a:t>
                </a:r>
                <a:r>
                  <a:rPr lang="ko-KR" altLang="en-US" dirty="0"/>
                  <a:t>으로 만들어짐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이걸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추가 연산 없이 </a:t>
                </a:r>
                <a:r>
                  <a:rPr lang="en-US" altLang="ko-KR" dirty="0"/>
                  <a:t>first order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second order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!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𝑈𝑧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기울기 계산에 직접 입력이 관여하는 형태로 변형</a:t>
                </a:r>
                <a:r>
                  <a:rPr lang="en-US" altLang="ko-KR" dirty="0"/>
                  <a:t>.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93" r="-1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894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Quasi-RNN (QRNN)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과 </a:t>
            </a:r>
            <a:r>
              <a:rPr lang="en-US" altLang="ko-KR" dirty="0"/>
              <a:t>CNN</a:t>
            </a:r>
            <a:r>
              <a:rPr lang="ko-KR" altLang="en-US" dirty="0"/>
              <a:t>의 장점을 모두 살리는 </a:t>
            </a:r>
            <a:r>
              <a:rPr lang="en-US" altLang="ko-KR" dirty="0"/>
              <a:t>RNN</a:t>
            </a:r>
          </a:p>
          <a:p>
            <a:pPr lvl="1"/>
            <a:r>
              <a:rPr lang="en-US" altLang="ko-KR" dirty="0"/>
              <a:t>Quasi-Recurrent Neural Networks, 2017.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16</a:t>
            </a:r>
            <a:r>
              <a:rPr lang="ko-KR" altLang="en-US" dirty="0"/>
              <a:t>배 </a:t>
            </a:r>
            <a:r>
              <a:rPr lang="en-US" altLang="ko-KR" dirty="0"/>
              <a:t>fast, </a:t>
            </a:r>
            <a:r>
              <a:rPr lang="ko-KR" altLang="en-US" dirty="0"/>
              <a:t>비슷하게 </a:t>
            </a:r>
            <a:r>
              <a:rPr lang="en-US" altLang="ko-KR" dirty="0"/>
              <a:t>accurate</a:t>
            </a:r>
          </a:p>
          <a:p>
            <a:pPr lvl="1"/>
            <a:r>
              <a:rPr lang="ko-KR" altLang="en-US" dirty="0"/>
              <a:t>병렬화에 최적화된 </a:t>
            </a:r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52049"/>
              </p:ext>
            </p:extLst>
          </p:nvPr>
        </p:nvGraphicFramePr>
        <p:xfrm>
          <a:off x="1450258" y="3658912"/>
          <a:ext cx="6096000" cy="1676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19221380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415691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CNN for sequence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RNN for sequence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496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Parallelism Good</a:t>
                      </a:r>
                    </a:p>
                    <a:p>
                      <a:pPr algn="ctr" latinLnBrk="1"/>
                      <a:r>
                        <a:rPr lang="en-US" altLang="ko-KR" dirty="0"/>
                        <a:t>(Time &amp; Batch)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Parallelism Bad</a:t>
                      </a:r>
                    </a:p>
                    <a:p>
                      <a:pPr algn="ctr" latinLnBrk="1"/>
                      <a:r>
                        <a:rPr lang="en-US" altLang="ko-KR" dirty="0"/>
                        <a:t>(Batch only, sequential)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Short time dependency</a:t>
                      </a:r>
                    </a:p>
                    <a:p>
                      <a:pPr algn="ctr" latinLnBrk="1"/>
                      <a:r>
                        <a:rPr lang="en-US" altLang="ko-KR" dirty="0"/>
                        <a:t>No time 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Long time dependency</a:t>
                      </a:r>
                    </a:p>
                    <a:p>
                      <a:pPr algn="ctr" latinLnBrk="1"/>
                      <a:r>
                        <a:rPr lang="en-US" altLang="ko-KR" dirty="0"/>
                        <a:t>Consider time order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585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011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Quasi-RNN (QRNN)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시간 축 </a:t>
                </a:r>
                <a:r>
                  <a:rPr lang="en-US" altLang="ko-KR" sz="2000" dirty="0"/>
                  <a:t>1D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convolution through time.</a:t>
                </a:r>
              </a:p>
              <a:p>
                <a:pPr lvl="1"/>
                <a:r>
                  <a:rPr lang="en-US" altLang="ko-KR" sz="1800" dirty="0"/>
                  <a:t>For length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800" dirty="0"/>
                  <a:t> time sequence, apply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800" dirty="0"/>
                  <a:t> 1D kernels with size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8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These can be done in parallel through time.</a:t>
                </a:r>
              </a:p>
              <a:p>
                <a:r>
                  <a:rPr lang="en-US" altLang="ko-KR" sz="2000" dirty="0"/>
                  <a:t>Recurrent pooling without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38912"/>
                <a:ext cx="7886700" cy="5040000"/>
              </a:xfrm>
              <a:blipFill>
                <a:blip r:embed="rId2"/>
                <a:stretch>
                  <a:fillRect l="-696" t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4500409"/>
            <a:ext cx="8115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2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Recurrent Highway Networks, 2015.</a:t>
            </a:r>
          </a:p>
          <a:p>
            <a:pPr lvl="1"/>
            <a:r>
              <a:rPr lang="en-US" altLang="ko-KR" dirty="0"/>
              <a:t>Step</a:t>
            </a:r>
            <a:r>
              <a:rPr lang="ko-KR" altLang="en-US" dirty="0"/>
              <a:t>을 건너뛰는 </a:t>
            </a:r>
            <a:r>
              <a:rPr lang="en-US" altLang="ko-KR" dirty="0"/>
              <a:t>connection, </a:t>
            </a:r>
            <a:r>
              <a:rPr lang="ko-KR" altLang="en-US" dirty="0"/>
              <a:t>한</a:t>
            </a:r>
            <a:r>
              <a:rPr lang="en-US" altLang="ko-KR" dirty="0"/>
              <a:t> step</a:t>
            </a:r>
            <a:r>
              <a:rPr lang="ko-KR" altLang="en-US" dirty="0"/>
              <a:t>에 여러 번의 </a:t>
            </a:r>
            <a:r>
              <a:rPr lang="en-US" altLang="ko-KR" dirty="0"/>
              <a:t>recurrence.</a:t>
            </a:r>
          </a:p>
          <a:p>
            <a:r>
              <a:rPr lang="en-US" altLang="ko-KR" dirty="0"/>
              <a:t>Hierarchical Multiscale Recurrent Neural Networks, 2017.</a:t>
            </a:r>
          </a:p>
          <a:p>
            <a:pPr lvl="1"/>
            <a:r>
              <a:rPr lang="ko-KR" altLang="en-US" dirty="0"/>
              <a:t>여러 </a:t>
            </a:r>
            <a:r>
              <a:rPr lang="en-US" altLang="ko-KR" dirty="0"/>
              <a:t>scale(frequency)</a:t>
            </a:r>
            <a:r>
              <a:rPr lang="ko-KR" altLang="en-US" dirty="0"/>
              <a:t>로 동작하는 </a:t>
            </a:r>
            <a:r>
              <a:rPr lang="en-US" altLang="ko-KR" dirty="0"/>
              <a:t>HRNN.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Unitary Evolution Recurrent Neural Networks, 2015.</a:t>
            </a:r>
          </a:p>
          <a:p>
            <a:pPr lvl="1"/>
            <a:r>
              <a:rPr lang="en-US" altLang="ko-KR" dirty="0"/>
              <a:t>Hidden-hidden matrix W</a:t>
            </a:r>
            <a:r>
              <a:rPr lang="ko-KR" altLang="en-US" dirty="0"/>
              <a:t>의 </a:t>
            </a:r>
            <a:r>
              <a:rPr lang="en-US" altLang="ko-KR" dirty="0"/>
              <a:t>eigen 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로 고정</a:t>
            </a:r>
            <a:endParaRPr lang="en-US" altLang="ko-KR" dirty="0"/>
          </a:p>
          <a:p>
            <a:r>
              <a:rPr lang="en-US" altLang="ko-KR" dirty="0"/>
              <a:t>Gated Feedback Recurrent Neural Network</a:t>
            </a:r>
          </a:p>
          <a:p>
            <a:r>
              <a:rPr lang="en-US" altLang="ko-KR" dirty="0"/>
              <a:t>Grid LSTM</a:t>
            </a:r>
          </a:p>
          <a:p>
            <a:r>
              <a:rPr lang="en-US" altLang="ko-KR" dirty="0"/>
              <a:t>Strongly-Typed Recurrent Neural Networks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6" y="2405756"/>
            <a:ext cx="4586748" cy="17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Kyuhong Shim 2017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7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Unroll</a:t>
            </a:r>
            <a:r>
              <a:rPr lang="en-US" altLang="ko-KR" dirty="0"/>
              <a:t>: RNN</a:t>
            </a:r>
            <a:r>
              <a:rPr lang="ko-KR" altLang="en-US" dirty="0"/>
              <a:t>을 시간에 따라 펼쳐 놓은 것</a:t>
            </a:r>
            <a:endParaRPr lang="en-US" altLang="ko-KR" dirty="0"/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step</a:t>
            </a:r>
            <a:r>
              <a:rPr lang="ko-KR" altLang="en-US" dirty="0"/>
              <a:t> 한 </a:t>
            </a:r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ko-KR" altLang="en-US"/>
              <a:t>차례로 </a:t>
            </a:r>
            <a:r>
              <a:rPr lang="ko-KR" altLang="en-US" smtClean="0"/>
              <a:t>수행</a:t>
            </a:r>
            <a:r>
              <a:rPr lang="en-US" altLang="ko-KR" dirty="0"/>
              <a:t> </a:t>
            </a:r>
            <a:r>
              <a:rPr lang="en-US" altLang="ko-KR" dirty="0" smtClean="0"/>
              <a:t>(sequential)</a:t>
            </a:r>
            <a:endParaRPr lang="en-US" altLang="ko-KR" dirty="0"/>
          </a:p>
          <a:p>
            <a:pPr lvl="1"/>
            <a:r>
              <a:rPr lang="ko-KR" altLang="en-US" dirty="0"/>
              <a:t>펼쳐 놓고 보면 그냥 </a:t>
            </a:r>
            <a:r>
              <a:rPr lang="en-US" altLang="ko-KR" dirty="0"/>
              <a:t>matrix multiplication</a:t>
            </a:r>
            <a:r>
              <a:rPr lang="ko-KR" altLang="en-US" dirty="0"/>
              <a:t>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빠른 속도 ↔ 메모리 사용량</a:t>
            </a:r>
            <a:r>
              <a:rPr lang="en-US" altLang="ko-KR" dirty="0"/>
              <a:t>(pre-allocate</a:t>
            </a:r>
            <a:r>
              <a:rPr lang="ko-KR" altLang="en-US" dirty="0"/>
              <a:t> 한다면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Output</a:t>
            </a:r>
          </a:p>
          <a:p>
            <a:pPr lvl="1"/>
            <a:r>
              <a:rPr lang="ko-KR" altLang="en-US" dirty="0"/>
              <a:t>매</a:t>
            </a:r>
            <a:r>
              <a:rPr lang="en-US" altLang="ko-KR" dirty="0"/>
              <a:t> step</a:t>
            </a:r>
            <a:r>
              <a:rPr lang="ko-KR" altLang="en-US" dirty="0"/>
              <a:t>마다 내보내는 출력</a:t>
            </a:r>
            <a:endParaRPr lang="en-US" altLang="ko-KR" dirty="0"/>
          </a:p>
          <a:p>
            <a:r>
              <a:rPr lang="en-US" altLang="ko-KR" dirty="0" smtClean="0"/>
              <a:t>State: </a:t>
            </a:r>
            <a:r>
              <a:rPr lang="ko-KR" altLang="en-US" smtClean="0"/>
              <a:t>저장되는 것</a:t>
            </a:r>
            <a:r>
              <a:rPr lang="en-US" altLang="ko-KR" dirty="0" smtClean="0"/>
              <a:t>, </a:t>
            </a:r>
            <a:r>
              <a:rPr lang="ko-KR" altLang="en-US" smtClean="0"/>
              <a:t>잘 변하지 않는 것</a:t>
            </a:r>
            <a:endParaRPr lang="en-US" altLang="ko-KR" dirty="0"/>
          </a:p>
          <a:p>
            <a:pPr lvl="1"/>
            <a:r>
              <a:rPr lang="ko-KR" altLang="en-US" dirty="0"/>
              <a:t>이전 </a:t>
            </a:r>
            <a:r>
              <a:rPr lang="en-US" altLang="ko-KR" dirty="0"/>
              <a:t>step</a:t>
            </a:r>
            <a:r>
              <a:rPr lang="ko-KR" altLang="en-US" dirty="0"/>
              <a:t>에서 넘어와야 할 것</a:t>
            </a:r>
            <a:r>
              <a:rPr lang="en-US" altLang="ko-KR" dirty="0"/>
              <a:t>(=</a:t>
            </a:r>
            <a:r>
              <a:rPr lang="ko-KR" altLang="en-US" b="1" dirty="0">
                <a:solidFill>
                  <a:srgbClr val="0070C0"/>
                </a:solidFill>
              </a:rPr>
              <a:t>현재 </a:t>
            </a:r>
            <a:r>
              <a:rPr lang="en-US" altLang="ko-KR" b="1" dirty="0">
                <a:solidFill>
                  <a:srgbClr val="0070C0"/>
                </a:solidFill>
              </a:rPr>
              <a:t>step</a:t>
            </a:r>
            <a:r>
              <a:rPr lang="ko-KR" altLang="en-US" b="1" dirty="0">
                <a:solidFill>
                  <a:srgbClr val="0070C0"/>
                </a:solidFill>
              </a:rPr>
              <a:t>에 필요한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이상적으로는 이전 </a:t>
            </a:r>
            <a:r>
              <a:rPr lang="en-US" altLang="ko-KR" dirty="0"/>
              <a:t>step</a:t>
            </a:r>
            <a:r>
              <a:rPr lang="ko-KR" altLang="en-US" dirty="0"/>
              <a:t>까지의 모든 정보를 포함</a:t>
            </a:r>
            <a:endParaRPr lang="en-US" altLang="ko-KR" dirty="0"/>
          </a:p>
        </p:txBody>
      </p:sp>
      <p:pic>
        <p:nvPicPr>
          <p:cNvPr id="1026" name="Picture 2" descr="rnn_unfo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31" y="4825634"/>
            <a:ext cx="5112463" cy="20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4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 dirty="0"/>
              <a:t>Transducer:</a:t>
            </a:r>
            <a:r>
              <a:rPr lang="ko-KR" altLang="en-US" dirty="0"/>
              <a:t> 매 </a:t>
            </a:r>
            <a:r>
              <a:rPr lang="en-US" altLang="ko-KR" dirty="0"/>
              <a:t>step</a:t>
            </a:r>
            <a:r>
              <a:rPr lang="ko-KR" altLang="en-US" dirty="0"/>
              <a:t>의 출력이 모두 필요함</a:t>
            </a:r>
            <a:endParaRPr lang="en-US" altLang="ko-KR" dirty="0"/>
          </a:p>
          <a:p>
            <a:pPr lvl="1"/>
            <a:r>
              <a:rPr lang="en-US" altLang="ko-KR" dirty="0"/>
              <a:t>Language Modeling, Speech-to-Text</a:t>
            </a:r>
          </a:p>
          <a:p>
            <a:r>
              <a:rPr lang="en-US" altLang="ko-KR" dirty="0"/>
              <a:t>Acceptor: </a:t>
            </a:r>
            <a:r>
              <a:rPr lang="ko-KR" altLang="en-US" dirty="0"/>
              <a:t>마지막 </a:t>
            </a:r>
            <a:r>
              <a:rPr lang="en-US" altLang="ko-KR" dirty="0"/>
              <a:t>step</a:t>
            </a:r>
            <a:r>
              <a:rPr lang="ko-KR" altLang="en-US" dirty="0"/>
              <a:t>의 출력만 필요함</a:t>
            </a:r>
            <a:endParaRPr lang="en-US" altLang="ko-KR" dirty="0"/>
          </a:p>
          <a:p>
            <a:pPr lvl="1"/>
            <a:r>
              <a:rPr lang="en-US" altLang="ko-KR" dirty="0"/>
              <a:t>Sentiment Analysis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48" y="2681617"/>
            <a:ext cx="3438800" cy="18083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75" y="4489987"/>
            <a:ext cx="3477471" cy="23680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47" y="2831283"/>
            <a:ext cx="4783252" cy="40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Forgetting</a:t>
            </a:r>
            <a:r>
              <a:rPr lang="ko-KR" altLang="en-US" dirty="0"/>
              <a:t> </a:t>
            </a:r>
            <a:r>
              <a:rPr lang="en-US" altLang="ko-KR" dirty="0"/>
              <a:t>Problem:</a:t>
            </a:r>
            <a:r>
              <a:rPr lang="ko-KR" altLang="en-US" dirty="0"/>
              <a:t> 먼 정보일 수록 잘 잊어버림</a:t>
            </a:r>
            <a:endParaRPr lang="en-US" altLang="ko-KR" dirty="0"/>
          </a:p>
          <a:p>
            <a:pPr lvl="1"/>
            <a:r>
              <a:rPr lang="ko-KR" altLang="en-US" dirty="0"/>
              <a:t>이론적으로는 모든 </a:t>
            </a:r>
            <a:r>
              <a:rPr lang="en-US" altLang="ko-KR" dirty="0"/>
              <a:t>step</a:t>
            </a:r>
            <a:r>
              <a:rPr lang="ko-KR" altLang="en-US" dirty="0"/>
              <a:t>에 접근 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State</a:t>
            </a:r>
            <a:r>
              <a:rPr lang="ko-KR" altLang="en-US" dirty="0"/>
              <a:t>의 크기는 고정되어 정보량에 한계가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Long-term Dependency </a:t>
            </a:r>
            <a:r>
              <a:rPr lang="ko-KR" altLang="en-US" dirty="0"/>
              <a:t>훈련이 어려움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Sequential Computation: </a:t>
            </a:r>
            <a:r>
              <a:rPr lang="ko-KR" altLang="en-US" dirty="0"/>
              <a:t>병렬 처리가 어려움</a:t>
            </a:r>
            <a:endParaRPr lang="en-US" altLang="ko-KR" dirty="0"/>
          </a:p>
          <a:p>
            <a:pPr lvl="1"/>
            <a:r>
              <a:rPr lang="en-US" altLang="ko-KR" dirty="0"/>
              <a:t>RNN</a:t>
            </a:r>
            <a:r>
              <a:rPr lang="ko-KR" altLang="en-US" dirty="0"/>
              <a:t>은 순서가 있어 </a:t>
            </a:r>
            <a:r>
              <a:rPr lang="ko-KR" altLang="en-US" b="1" dirty="0">
                <a:solidFill>
                  <a:srgbClr val="0070C0"/>
                </a:solidFill>
              </a:rPr>
              <a:t>병렬화 불가능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엄청 오랜 훈련 시간과 엄청 큰 </a:t>
            </a:r>
            <a:r>
              <a:rPr lang="en-US" altLang="ko-KR" dirty="0"/>
              <a:t>GPU memory(unroll).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Naming</a:t>
            </a:r>
            <a:r>
              <a:rPr lang="ko-KR" altLang="en-US" dirty="0"/>
              <a:t> </a:t>
            </a:r>
            <a:r>
              <a:rPr lang="en-US" altLang="ko-KR" dirty="0"/>
              <a:t>Convention</a:t>
            </a:r>
          </a:p>
          <a:p>
            <a:pPr lvl="1"/>
            <a:r>
              <a:rPr lang="en-US" altLang="ko-KR" dirty="0"/>
              <a:t>U: Input</a:t>
            </a:r>
            <a:r>
              <a:rPr lang="ko-KR" altLang="en-US" dirty="0"/>
              <a:t>에 곱해지는 </a:t>
            </a:r>
            <a:r>
              <a:rPr lang="en-US" altLang="ko-KR" dirty="0" smtClean="0"/>
              <a:t>weight matrix</a:t>
            </a:r>
            <a:endParaRPr lang="en-US" altLang="ko-KR" dirty="0"/>
          </a:p>
          <a:p>
            <a:pPr lvl="1"/>
            <a:r>
              <a:rPr lang="en-US" altLang="ko-KR" dirty="0"/>
              <a:t>W: State</a:t>
            </a:r>
            <a:r>
              <a:rPr lang="ko-KR" altLang="en-US" dirty="0"/>
              <a:t>에 곱해지는 </a:t>
            </a:r>
            <a:r>
              <a:rPr lang="en-US" altLang="ko-KR" dirty="0" smtClean="0"/>
              <a:t>weight matrix</a:t>
            </a:r>
            <a:endParaRPr lang="en-US" altLang="ko-KR" dirty="0"/>
          </a:p>
          <a:p>
            <a:pPr lvl="1"/>
            <a:r>
              <a:rPr lang="en-US" altLang="ko-KR" dirty="0"/>
              <a:t>b: </a:t>
            </a:r>
            <a:r>
              <a:rPr lang="en-US" altLang="ko-KR" dirty="0" smtClean="0"/>
              <a:t>Bias vector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417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introduction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8650" y="1138912"/>
            <a:ext cx="7886700" cy="5040000"/>
          </a:xfrm>
        </p:spPr>
        <p:txBody>
          <a:bodyPr/>
          <a:lstStyle/>
          <a:p>
            <a:r>
              <a:rPr lang="ko-KR" altLang="en-US" dirty="0"/>
              <a:t>다양한 방식으로 </a:t>
            </a:r>
            <a:r>
              <a:rPr lang="en-US" altLang="ko-KR" dirty="0"/>
              <a:t>input/output </a:t>
            </a:r>
            <a:r>
              <a:rPr lang="ko-KR" altLang="en-US" dirty="0"/>
              <a:t>구성 가능</a:t>
            </a:r>
            <a:r>
              <a:rPr lang="en-US" altLang="ko-KR" dirty="0"/>
              <a:t>.</a:t>
            </a:r>
          </a:p>
        </p:txBody>
      </p:sp>
      <p:pic>
        <p:nvPicPr>
          <p:cNvPr id="3074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7780"/>
            <a:ext cx="914400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2119</Words>
  <Application>Microsoft Office PowerPoint</Application>
  <PresentationFormat>화면 슬라이드 쇼(4:3)</PresentationFormat>
  <Paragraphs>560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맑은 고딕</vt:lpstr>
      <vt:lpstr>Arial</vt:lpstr>
      <vt:lpstr>Calibri</vt:lpstr>
      <vt:lpstr>Cambria Math</vt:lpstr>
      <vt:lpstr>Wingdings</vt:lpstr>
      <vt:lpstr>디자인 사용자 지정</vt:lpstr>
      <vt:lpstr>RNN Introduction Elman, LSTM, GRU Initialization &amp; Regularization</vt:lpstr>
      <vt:lpstr>목차</vt:lpstr>
      <vt:lpstr>Part 1: RNN Introduction Elman, LSTM, GRU Stacked, Bidirectional</vt:lpstr>
      <vt:lpstr>RNN introduction</vt:lpstr>
      <vt:lpstr>RNN: 재귀형 인공신경망 </vt:lpstr>
      <vt:lpstr>RNN introduction</vt:lpstr>
      <vt:lpstr>RNN introduction</vt:lpstr>
      <vt:lpstr>RNN introduction</vt:lpstr>
      <vt:lpstr>RNN introduction</vt:lpstr>
      <vt:lpstr>Elman Network</vt:lpstr>
      <vt:lpstr>Before LSTM</vt:lpstr>
      <vt:lpstr>LSTM</vt:lpstr>
      <vt:lpstr>LSTM</vt:lpstr>
      <vt:lpstr>LSTM</vt:lpstr>
      <vt:lpstr>LSTM</vt:lpstr>
      <vt:lpstr>LSTM</vt:lpstr>
      <vt:lpstr>LSTM</vt:lpstr>
      <vt:lpstr>LSTM</vt:lpstr>
      <vt:lpstr>GRU</vt:lpstr>
      <vt:lpstr>LSTM &amp; GRU</vt:lpstr>
      <vt:lpstr>LSTM &amp; GRU</vt:lpstr>
      <vt:lpstr>Full Gate Recurrence</vt:lpstr>
      <vt:lpstr>Capacity and Trainability</vt:lpstr>
      <vt:lpstr>Capacity and Trainability</vt:lpstr>
      <vt:lpstr>Stacked RNN</vt:lpstr>
      <vt:lpstr>Bidirectional RNN</vt:lpstr>
      <vt:lpstr>Stacked bidirectional RNN</vt:lpstr>
      <vt:lpstr>Part 2: Training RNNs</vt:lpstr>
      <vt:lpstr>BPTT</vt:lpstr>
      <vt:lpstr>Truncated BPTT</vt:lpstr>
      <vt:lpstr>Truncated BPTT</vt:lpstr>
      <vt:lpstr>Truncated BPTT</vt:lpstr>
      <vt:lpstr>Truncated BPTT</vt:lpstr>
      <vt:lpstr>RNN Loss</vt:lpstr>
      <vt:lpstr>Vanishing &amp; Exploding Gradient</vt:lpstr>
      <vt:lpstr>Vanishing &amp; Exploding Gradient</vt:lpstr>
      <vt:lpstr>RNN 훈련 – Gradient Clipping</vt:lpstr>
      <vt:lpstr>RNN as Generative Model</vt:lpstr>
      <vt:lpstr>RNN as Generative Model</vt:lpstr>
      <vt:lpstr>RNN as Generative Model</vt:lpstr>
      <vt:lpstr>Part 3: RNN Initialization, Regularization &amp; Normalization</vt:lpstr>
      <vt:lpstr>Initialization</vt:lpstr>
      <vt:lpstr>Dropout</vt:lpstr>
      <vt:lpstr>Dropout</vt:lpstr>
      <vt:lpstr>Zoneout</vt:lpstr>
      <vt:lpstr>Batch Normalization</vt:lpstr>
      <vt:lpstr>RNN &amp; BN</vt:lpstr>
      <vt:lpstr>RNN &amp; BN</vt:lpstr>
      <vt:lpstr>Layer Normalization</vt:lpstr>
      <vt:lpstr>Part 4: Recent Works on RNNs (Next time…maybe?)</vt:lpstr>
      <vt:lpstr>Multiplicative Integration</vt:lpstr>
      <vt:lpstr>Quasi-RNN (QRNN)</vt:lpstr>
      <vt:lpstr>Quasi-RNN (QRNN)</vt:lpstr>
      <vt:lpstr>Else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Jay Mincheol Cho</cp:lastModifiedBy>
  <cp:revision>189</cp:revision>
  <cp:lastPrinted>2017-11-07T08:13:24Z</cp:lastPrinted>
  <dcterms:created xsi:type="dcterms:W3CDTF">2016-11-18T06:48:03Z</dcterms:created>
  <dcterms:modified xsi:type="dcterms:W3CDTF">2017-11-08T02:44:50Z</dcterms:modified>
</cp:coreProperties>
</file>