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handoutMasterIdLst>
    <p:handoutMasterId r:id="rId69"/>
  </p:handoutMasterIdLst>
  <p:sldIdLst>
    <p:sldId id="256" r:id="rId2"/>
    <p:sldId id="257" r:id="rId3"/>
    <p:sldId id="327" r:id="rId4"/>
    <p:sldId id="328" r:id="rId5"/>
    <p:sldId id="329" r:id="rId6"/>
    <p:sldId id="333" r:id="rId7"/>
    <p:sldId id="330" r:id="rId8"/>
    <p:sldId id="331" r:id="rId9"/>
    <p:sldId id="335" r:id="rId10"/>
    <p:sldId id="332" r:id="rId11"/>
    <p:sldId id="334" r:id="rId12"/>
    <p:sldId id="399" r:id="rId13"/>
    <p:sldId id="336" r:id="rId14"/>
    <p:sldId id="339" r:id="rId15"/>
    <p:sldId id="340" r:id="rId16"/>
    <p:sldId id="337" r:id="rId17"/>
    <p:sldId id="338" r:id="rId18"/>
    <p:sldId id="343" r:id="rId19"/>
    <p:sldId id="400" r:id="rId20"/>
    <p:sldId id="344" r:id="rId21"/>
    <p:sldId id="345" r:id="rId22"/>
    <p:sldId id="346" r:id="rId23"/>
    <p:sldId id="347" r:id="rId24"/>
    <p:sldId id="348" r:id="rId25"/>
    <p:sldId id="402" r:id="rId26"/>
    <p:sldId id="349" r:id="rId27"/>
    <p:sldId id="352" r:id="rId28"/>
    <p:sldId id="350" r:id="rId29"/>
    <p:sldId id="351" r:id="rId30"/>
    <p:sldId id="353" r:id="rId31"/>
    <p:sldId id="354" r:id="rId32"/>
    <p:sldId id="355" r:id="rId33"/>
    <p:sldId id="356" r:id="rId34"/>
    <p:sldId id="391" r:id="rId35"/>
    <p:sldId id="392" r:id="rId36"/>
    <p:sldId id="393" r:id="rId37"/>
    <p:sldId id="379" r:id="rId38"/>
    <p:sldId id="389" r:id="rId39"/>
    <p:sldId id="387" r:id="rId40"/>
    <p:sldId id="388" r:id="rId41"/>
    <p:sldId id="383" r:id="rId42"/>
    <p:sldId id="384" r:id="rId43"/>
    <p:sldId id="385" r:id="rId44"/>
    <p:sldId id="394" r:id="rId45"/>
    <p:sldId id="395" r:id="rId46"/>
    <p:sldId id="396" r:id="rId47"/>
    <p:sldId id="397" r:id="rId48"/>
    <p:sldId id="398" r:id="rId49"/>
    <p:sldId id="357" r:id="rId50"/>
    <p:sldId id="360" r:id="rId51"/>
    <p:sldId id="363" r:id="rId52"/>
    <p:sldId id="364" r:id="rId53"/>
    <p:sldId id="365" r:id="rId54"/>
    <p:sldId id="366" r:id="rId55"/>
    <p:sldId id="367" r:id="rId56"/>
    <p:sldId id="368" r:id="rId57"/>
    <p:sldId id="369" r:id="rId58"/>
    <p:sldId id="370" r:id="rId59"/>
    <p:sldId id="374" r:id="rId60"/>
    <p:sldId id="371" r:id="rId61"/>
    <p:sldId id="372" r:id="rId62"/>
    <p:sldId id="375" r:id="rId63"/>
    <p:sldId id="376" r:id="rId64"/>
    <p:sldId id="373" r:id="rId65"/>
    <p:sldId id="377" r:id="rId66"/>
    <p:sldId id="378" r:id="rId67"/>
    <p:sldId id="362" r:id="rId6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4F1C"/>
    <a:srgbClr val="FFDF24"/>
    <a:srgbClr val="FAF2DD"/>
    <a:srgbClr val="6189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4660"/>
  </p:normalViewPr>
  <p:slideViewPr>
    <p:cSldViewPr snapToGrid="0">
      <p:cViewPr varScale="1">
        <p:scale>
          <a:sx n="30" d="100"/>
          <a:sy n="30" d="100"/>
        </p:scale>
        <p:origin x="4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B4C8769-6575-477E-A2F9-563818ADC7C2}" type="datetimeFigureOut">
              <a:rPr lang="ko-KR" altLang="en-US" smtClean="0"/>
              <a:t>2017-06-04</a:t>
            </a:fld>
            <a:endParaRPr lang="ko-KR" altLang="en-US"/>
          </a:p>
        </p:txBody>
      </p:sp>
      <p:sp>
        <p:nvSpPr>
          <p:cNvPr id="4" name="바닥글 개체 틀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17AC55A1-7A25-4499-BA4A-25F3DFF96171}" type="slidenum">
              <a:rPr lang="ko-KR" altLang="en-US" smtClean="0"/>
              <a:t>‹#›</a:t>
            </a:fld>
            <a:endParaRPr lang="ko-KR" altLang="en-US"/>
          </a:p>
        </p:txBody>
      </p:sp>
    </p:spTree>
    <p:extLst>
      <p:ext uri="{BB962C8B-B14F-4D97-AF65-F5344CB8AC3E}">
        <p14:creationId xmlns:p14="http://schemas.microsoft.com/office/powerpoint/2010/main" val="564120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160000"/>
          </a:xfrm>
        </p:spPr>
        <p:txBody>
          <a:bodyPr anchor="ctr"/>
          <a:lstStyle>
            <a:lvl1pPr algn="ctr">
              <a:defRPr sz="4000"/>
            </a:lvl1pPr>
          </a:lstStyle>
          <a:p>
            <a:r>
              <a:rPr lang="ko-KR" altLang="en-US" dirty="0"/>
              <a:t>마스터 제목 스타일 편집</a:t>
            </a:r>
          </a:p>
        </p:txBody>
      </p:sp>
      <p:sp>
        <p:nvSpPr>
          <p:cNvPr id="3" name="부제목 2"/>
          <p:cNvSpPr>
            <a:spLocks noGrp="1"/>
          </p:cNvSpPr>
          <p:nvPr>
            <p:ph type="subTitle" idx="1"/>
          </p:nvPr>
        </p:nvSpPr>
        <p:spPr>
          <a:xfrm>
            <a:off x="1143000" y="4549356"/>
            <a:ext cx="6858000" cy="540000"/>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Tree>
    <p:extLst>
      <p:ext uri="{BB962C8B-B14F-4D97-AF65-F5344CB8AC3E}">
        <p14:creationId xmlns:p14="http://schemas.microsoft.com/office/powerpoint/2010/main" val="342784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176419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187351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160000"/>
          </a:xfrm>
        </p:spPr>
        <p:txBody>
          <a:bodyPr anchor="ctr"/>
          <a:lstStyle>
            <a:lvl1pPr>
              <a:defRPr sz="4000"/>
            </a:lvl1pPr>
          </a:lstStyle>
          <a:p>
            <a:r>
              <a:rPr lang="ko-KR" altLang="en-US" dirty="0"/>
              <a:t>마스터 제목 스타일 편집</a:t>
            </a:r>
          </a:p>
        </p:txBody>
      </p:sp>
      <p:sp>
        <p:nvSpPr>
          <p:cNvPr id="3" name="텍스트 개체 틀 2"/>
          <p:cNvSpPr>
            <a:spLocks noGrp="1"/>
          </p:cNvSpPr>
          <p:nvPr>
            <p:ph type="body" idx="1"/>
          </p:nvPr>
        </p:nvSpPr>
        <p:spPr>
          <a:xfrm>
            <a:off x="623888" y="4843044"/>
            <a:ext cx="7886700" cy="540000"/>
          </a:xfrm>
        </p:spPr>
        <p:txBody>
          <a:bodyPr anchor="ct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dirty="0"/>
              <a:t>마스터 텍스트 스타일 편집</a:t>
            </a:r>
          </a:p>
        </p:txBody>
      </p:sp>
    </p:spTree>
    <p:extLst>
      <p:ext uri="{BB962C8B-B14F-4D97-AF65-F5344CB8AC3E}">
        <p14:creationId xmlns:p14="http://schemas.microsoft.com/office/powerpoint/2010/main" val="81828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17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5"/>
            <a:ext cx="7886700" cy="540000"/>
          </a:xfrm>
          <a:prstGeom prst="rect">
            <a:avLst/>
          </a:prstGeom>
        </p:spPr>
        <p:txBody>
          <a:bodyPr vert="horz" lIns="91440" tIns="45720" rIns="91440" bIns="45720" rtlCol="0" anchor="ctr">
            <a:noAutofit/>
          </a:bodyPr>
          <a:lstStyle/>
          <a:p>
            <a:r>
              <a:rPr lang="ko-KR" altLang="en-US" dirty="0"/>
              <a:t>마스터 제목 스타일 편집</a:t>
            </a:r>
          </a:p>
        </p:txBody>
      </p:sp>
      <p:sp>
        <p:nvSpPr>
          <p:cNvPr id="3" name="텍스트 개체 틀 2"/>
          <p:cNvSpPr>
            <a:spLocks noGrp="1"/>
          </p:cNvSpPr>
          <p:nvPr>
            <p:ph type="body" idx="1"/>
          </p:nvPr>
        </p:nvSpPr>
        <p:spPr>
          <a:xfrm>
            <a:off x="628650" y="1138912"/>
            <a:ext cx="7886700" cy="5040000"/>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2" name="직사각형 11"/>
          <p:cNvSpPr/>
          <p:nvPr userDrawn="1"/>
        </p:nvSpPr>
        <p:spPr>
          <a:xfrm>
            <a:off x="0" y="6498000"/>
            <a:ext cx="2160000" cy="360000"/>
          </a:xfrm>
          <a:prstGeom prst="rect">
            <a:avLst/>
          </a:prstGeom>
          <a:solidFill>
            <a:srgbClr val="6189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p:cNvSpPr/>
          <p:nvPr userDrawn="1"/>
        </p:nvSpPr>
        <p:spPr>
          <a:xfrm>
            <a:off x="2320799" y="6498000"/>
            <a:ext cx="2160000" cy="360000"/>
          </a:xfrm>
          <a:prstGeom prst="rect">
            <a:avLst/>
          </a:prstGeom>
          <a:solidFill>
            <a:srgbClr val="FAF2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userDrawn="1"/>
        </p:nvSpPr>
        <p:spPr>
          <a:xfrm>
            <a:off x="4663201" y="6498000"/>
            <a:ext cx="2160000" cy="360000"/>
          </a:xfrm>
          <a:prstGeom prst="rect">
            <a:avLst/>
          </a:prstGeom>
          <a:solidFill>
            <a:srgbClr val="FFD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userDrawn="1"/>
        </p:nvSpPr>
        <p:spPr>
          <a:xfrm>
            <a:off x="6984000" y="6498000"/>
            <a:ext cx="2160000" cy="360000"/>
          </a:xfrm>
          <a:prstGeom prst="rect">
            <a:avLst/>
          </a:prstGeom>
          <a:solidFill>
            <a:srgbClr val="8E4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Picture 2" descr="lemon에 대한 이미지 검색결과"/>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515350" y="5910349"/>
            <a:ext cx="631725" cy="58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1641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8" r:id="rId3"/>
    <p:sldLayoutId id="2147483665" r:id="rId4"/>
    <p:sldLayoutId id="2147483669" r:id="rId5"/>
  </p:sldLayoutIdLst>
  <p:txStyles>
    <p:titleStyle>
      <a:lvl1pPr algn="ctr" defTabSz="914400" rtl="0" eaLnBrk="1" latinLnBrk="1"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Wingdings" panose="05000000000000000000" pitchFamily="2" charset="2"/>
        <a:buChar char="§"/>
        <a:defRPr sz="24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3.emf"/><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14.emf"/><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993189" y="1122363"/>
            <a:ext cx="7157621" cy="2979120"/>
          </a:xfrm>
        </p:spPr>
        <p:txBody>
          <a:bodyPr/>
          <a:lstStyle/>
          <a:p>
            <a:r>
              <a:rPr lang="en-US" altLang="ko-KR" dirty="0" smtClean="0"/>
              <a:t>LVCSR </a:t>
            </a:r>
            <a:r>
              <a:rPr lang="en-US" altLang="ko-KR" dirty="0" smtClean="0"/>
              <a:t>Decoding </a:t>
            </a:r>
            <a:r>
              <a:rPr lang="en-US" altLang="ko-KR" dirty="0" smtClean="0"/>
              <a:t>with CTC Output</a:t>
            </a:r>
            <a:endParaRPr lang="ko-KR" altLang="en-US" dirty="0"/>
          </a:p>
        </p:txBody>
      </p:sp>
      <p:sp>
        <p:nvSpPr>
          <p:cNvPr id="3" name="부제목 2"/>
          <p:cNvSpPr>
            <a:spLocks noGrp="1"/>
          </p:cNvSpPr>
          <p:nvPr>
            <p:ph type="subTitle" idx="1"/>
          </p:nvPr>
        </p:nvSpPr>
        <p:spPr/>
        <p:txBody>
          <a:bodyPr>
            <a:normAutofit/>
          </a:bodyPr>
          <a:lstStyle/>
          <a:p>
            <a:r>
              <a:rPr lang="en-US" altLang="ko-KR" dirty="0" smtClean="0"/>
              <a:t>Wonyong Sung</a:t>
            </a:r>
            <a:r>
              <a:rPr lang="ko-KR" altLang="en-US" smtClean="0"/>
              <a:t> </a:t>
            </a:r>
            <a:r>
              <a:rPr lang="en-US" altLang="ko-KR" dirty="0"/>
              <a:t>2017</a:t>
            </a:r>
          </a:p>
        </p:txBody>
      </p:sp>
    </p:spTree>
    <p:extLst>
      <p:ext uri="{BB962C8B-B14F-4D97-AF65-F5344CB8AC3E}">
        <p14:creationId xmlns:p14="http://schemas.microsoft.com/office/powerpoint/2010/main" val="87120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Decoding results</a:t>
            </a:r>
            <a:endParaRPr lang="ko-KR" altLang="en-US"/>
          </a:p>
        </p:txBody>
      </p:sp>
      <p:sp>
        <p:nvSpPr>
          <p:cNvPr id="3" name="내용 개체 틀 2"/>
          <p:cNvSpPr>
            <a:spLocks noGrp="1"/>
          </p:cNvSpPr>
          <p:nvPr>
            <p:ph idx="1"/>
          </p:nvPr>
        </p:nvSpPr>
        <p:spPr/>
        <p:txBody>
          <a:bodyPr/>
          <a:lstStyle/>
          <a:p>
            <a:r>
              <a:rPr lang="en-US" altLang="ko-KR" dirty="0" smtClean="0"/>
              <a:t>20K word vocabulary, WSJ training</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r>
              <a:rPr lang="en-US" altLang="ko-KR" dirty="0" smtClean="0"/>
              <a:t>Beam size: 200</a:t>
            </a:r>
          </a:p>
          <a:p>
            <a:r>
              <a:rPr lang="en-US" altLang="ko-KR" dirty="0" smtClean="0"/>
              <a:t>What if the results are rescored with RNN LM?</a:t>
            </a:r>
            <a:endParaRPr lang="en-US" altLang="ko-KR" dirty="0"/>
          </a:p>
        </p:txBody>
      </p:sp>
      <p:pic>
        <p:nvPicPr>
          <p:cNvPr id="5" name="그림 4"/>
          <p:cNvPicPr>
            <a:picLocks noChangeAspect="1"/>
          </p:cNvPicPr>
          <p:nvPr/>
        </p:nvPicPr>
        <p:blipFill>
          <a:blip r:embed="rId2"/>
          <a:stretch>
            <a:fillRect/>
          </a:stretch>
        </p:blipFill>
        <p:spPr>
          <a:xfrm>
            <a:off x="1383023" y="1940669"/>
            <a:ext cx="5426200" cy="2420362"/>
          </a:xfrm>
          <a:prstGeom prst="rect">
            <a:avLst/>
          </a:prstGeom>
        </p:spPr>
      </p:pic>
    </p:spTree>
    <p:extLst>
      <p:ext uri="{BB962C8B-B14F-4D97-AF65-F5344CB8AC3E}">
        <p14:creationId xmlns:p14="http://schemas.microsoft.com/office/powerpoint/2010/main" val="772842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Acoustic modeling comparison</a:t>
            </a:r>
            <a:endParaRPr lang="ko-KR" altLang="en-US"/>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a:blip r:embed="rId2"/>
          <a:stretch>
            <a:fillRect/>
          </a:stretch>
        </p:blipFill>
        <p:spPr>
          <a:xfrm>
            <a:off x="510719" y="978350"/>
            <a:ext cx="8507572" cy="3689902"/>
          </a:xfrm>
          <a:prstGeom prst="rect">
            <a:avLst/>
          </a:prstGeom>
        </p:spPr>
      </p:pic>
    </p:spTree>
    <p:extLst>
      <p:ext uri="{BB962C8B-B14F-4D97-AF65-F5344CB8AC3E}">
        <p14:creationId xmlns:p14="http://schemas.microsoft.com/office/powerpoint/2010/main" val="4005580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Implementation complexity</a:t>
            </a:r>
            <a:endParaRPr lang="ko-KR" altLang="en-US"/>
          </a:p>
        </p:txBody>
      </p:sp>
      <p:sp>
        <p:nvSpPr>
          <p:cNvPr id="3" name="내용 개체 틀 2"/>
          <p:cNvSpPr>
            <a:spLocks noGrp="1"/>
          </p:cNvSpPr>
          <p:nvPr>
            <p:ph idx="1"/>
          </p:nvPr>
        </p:nvSpPr>
        <p:spPr/>
        <p:txBody>
          <a:bodyPr/>
          <a:lstStyle/>
          <a:p>
            <a:r>
              <a:rPr lang="en-US" altLang="ko-KR" dirty="0" smtClean="0"/>
              <a:t>Acoustic RNN runs only once.</a:t>
            </a:r>
          </a:p>
          <a:p>
            <a:r>
              <a:rPr lang="en-US" altLang="ko-KR" dirty="0" smtClean="0"/>
              <a:t>The word language model inference is needed for each beam, but not very frequently.</a:t>
            </a:r>
          </a:p>
          <a:p>
            <a:r>
              <a:rPr lang="en-US" altLang="ko-KR" dirty="0" smtClean="0"/>
              <a:t>The decoding complexity is proportional to the beam width.</a:t>
            </a:r>
          </a:p>
          <a:p>
            <a:r>
              <a:rPr lang="en-US" altLang="ko-KR" dirty="0" smtClean="0"/>
              <a:t>Memory size: language model (full trigram model: about 300MB)</a:t>
            </a:r>
          </a:p>
          <a:p>
            <a:endParaRPr lang="en-US" altLang="ko-KR" dirty="0" smtClean="0"/>
          </a:p>
          <a:p>
            <a:endParaRPr lang="ko-KR" altLang="en-US" dirty="0"/>
          </a:p>
        </p:txBody>
      </p:sp>
      <p:pic>
        <p:nvPicPr>
          <p:cNvPr id="4" name="그림 3"/>
          <p:cNvPicPr>
            <a:picLocks noChangeAspect="1"/>
          </p:cNvPicPr>
          <p:nvPr/>
        </p:nvPicPr>
        <p:blipFill>
          <a:blip r:embed="rId2"/>
          <a:stretch>
            <a:fillRect/>
          </a:stretch>
        </p:blipFill>
        <p:spPr>
          <a:xfrm>
            <a:off x="955909" y="4459626"/>
            <a:ext cx="3519264" cy="651387"/>
          </a:xfrm>
          <a:prstGeom prst="rect">
            <a:avLst/>
          </a:prstGeom>
        </p:spPr>
      </p:pic>
    </p:spTree>
    <p:extLst>
      <p:ext uri="{BB962C8B-B14F-4D97-AF65-F5344CB8AC3E}">
        <p14:creationId xmlns:p14="http://schemas.microsoft.com/office/powerpoint/2010/main" val="3344148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76889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65125"/>
            <a:ext cx="7886700" cy="693654"/>
          </a:xfrm>
        </p:spPr>
        <p:txBody>
          <a:bodyPr/>
          <a:lstStyle/>
          <a:p>
            <a:r>
              <a:rPr lang="en-US" altLang="ko-KR" dirty="0" smtClean="0"/>
              <a:t>2. CTC decoding with character language model(CLM)</a:t>
            </a:r>
            <a:endParaRPr lang="ko-KR" altLang="en-US"/>
          </a:p>
        </p:txBody>
      </p:sp>
      <p:sp>
        <p:nvSpPr>
          <p:cNvPr id="3" name="내용 개체 틀 2"/>
          <p:cNvSpPr>
            <a:spLocks noGrp="1"/>
          </p:cNvSpPr>
          <p:nvPr>
            <p:ph idx="1"/>
          </p:nvPr>
        </p:nvSpPr>
        <p:spPr>
          <a:xfrm>
            <a:off x="628650" y="1138911"/>
            <a:ext cx="7886700" cy="5300389"/>
          </a:xfrm>
        </p:spPr>
        <p:txBody>
          <a:bodyPr>
            <a:normAutofit lnSpcReduction="10000"/>
          </a:bodyPr>
          <a:lstStyle/>
          <a:p>
            <a:r>
              <a:rPr lang="en-US" altLang="ko-KR" dirty="0"/>
              <a:t>Maas, Andrew L., et al. "Lexicon-Free Conversational Speech Recognition with Neural Networks." </a:t>
            </a:r>
            <a:r>
              <a:rPr lang="en-US" altLang="ko-KR" i="1" dirty="0"/>
              <a:t>HLT-NAACL</a:t>
            </a:r>
            <a:r>
              <a:rPr lang="en-US" altLang="ko-KR" dirty="0"/>
              <a:t>. 2015</a:t>
            </a:r>
            <a:r>
              <a:rPr lang="en-US" altLang="ko-KR" dirty="0" smtClean="0"/>
              <a:t>.</a:t>
            </a:r>
          </a:p>
          <a:p>
            <a:r>
              <a:rPr lang="en-US" altLang="ko-KR" dirty="0" smtClean="0"/>
              <a:t>CTC output is the probability distribution of characters (although there is word CTC output), thus it is more logical to incorporate CLM to filter out noisy CTC output</a:t>
            </a:r>
          </a:p>
          <a:p>
            <a:r>
              <a:rPr lang="en-US" altLang="ko-KR" dirty="0" smtClean="0"/>
              <a:t>The decoding procedure is simpler than the WLM constrained CTC decoding (first-pass…)</a:t>
            </a:r>
          </a:p>
          <a:p>
            <a:r>
              <a:rPr lang="en-US" altLang="ko-KR" dirty="0" smtClean="0"/>
              <a:t>CLM does not need a highly demanding </a:t>
            </a:r>
            <a:r>
              <a:rPr lang="en-US" altLang="ko-KR" dirty="0" err="1" smtClean="0"/>
              <a:t>softmax</a:t>
            </a:r>
            <a:r>
              <a:rPr lang="en-US" altLang="ko-KR" dirty="0" smtClean="0"/>
              <a:t> function</a:t>
            </a:r>
          </a:p>
          <a:p>
            <a:r>
              <a:rPr lang="en-US" altLang="ko-KR" dirty="0" smtClean="0"/>
              <a:t>The CLM is applied every time step, while the WLM based approach </a:t>
            </a:r>
            <a:r>
              <a:rPr lang="en-US" altLang="ko-KR" dirty="0"/>
              <a:t>only be applied when we consider adding a space </a:t>
            </a:r>
            <a:r>
              <a:rPr lang="en-US" altLang="ko-KR" dirty="0" smtClean="0"/>
              <a:t>or by </a:t>
            </a:r>
            <a:r>
              <a:rPr lang="en-US" altLang="ko-KR" dirty="0"/>
              <a:t>computing the likelihood of a sequence being </a:t>
            </a:r>
            <a:r>
              <a:rPr lang="en-US" altLang="ko-KR" dirty="0" smtClean="0"/>
              <a:t>the prefix </a:t>
            </a:r>
            <a:r>
              <a:rPr lang="en-US" altLang="ko-KR" dirty="0"/>
              <a:t>of a word in the </a:t>
            </a:r>
            <a:r>
              <a:rPr lang="en-US" altLang="ko-KR" dirty="0" smtClean="0"/>
              <a:t>lexicon&lt;- (demand more computation!)</a:t>
            </a:r>
          </a:p>
          <a:p>
            <a:r>
              <a:rPr lang="en-US" altLang="ko-KR" dirty="0" smtClean="0"/>
              <a:t>Can better handle OOV (the result does not care whether the word in in the lexicon or not)</a:t>
            </a:r>
          </a:p>
          <a:p>
            <a:endParaRPr lang="ko-KR" altLang="en-US" dirty="0"/>
          </a:p>
        </p:txBody>
      </p:sp>
    </p:spTree>
    <p:extLst>
      <p:ext uri="{BB962C8B-B14F-4D97-AF65-F5344CB8AC3E}">
        <p14:creationId xmlns:p14="http://schemas.microsoft.com/office/powerpoint/2010/main" val="688154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5" name="그림 4"/>
          <p:cNvPicPr>
            <a:picLocks noChangeAspect="1"/>
          </p:cNvPicPr>
          <p:nvPr/>
        </p:nvPicPr>
        <p:blipFill>
          <a:blip r:embed="rId2"/>
          <a:stretch>
            <a:fillRect/>
          </a:stretch>
        </p:blipFill>
        <p:spPr>
          <a:xfrm>
            <a:off x="38500" y="153369"/>
            <a:ext cx="8700702" cy="6632441"/>
          </a:xfrm>
          <a:prstGeom prst="rect">
            <a:avLst/>
          </a:prstGeom>
        </p:spPr>
      </p:pic>
      <p:pic>
        <p:nvPicPr>
          <p:cNvPr id="6" name="그림 5"/>
          <p:cNvPicPr>
            <a:picLocks noChangeAspect="1"/>
          </p:cNvPicPr>
          <p:nvPr/>
        </p:nvPicPr>
        <p:blipFill>
          <a:blip r:embed="rId3"/>
          <a:stretch>
            <a:fillRect/>
          </a:stretch>
        </p:blipFill>
        <p:spPr>
          <a:xfrm>
            <a:off x="5259463" y="1945477"/>
            <a:ext cx="3533915" cy="656983"/>
          </a:xfrm>
          <a:prstGeom prst="rect">
            <a:avLst/>
          </a:prstGeom>
        </p:spPr>
      </p:pic>
      <p:pic>
        <p:nvPicPr>
          <p:cNvPr id="7" name="그림 6"/>
          <p:cNvPicPr>
            <a:picLocks noChangeAspect="1"/>
          </p:cNvPicPr>
          <p:nvPr/>
        </p:nvPicPr>
        <p:blipFill>
          <a:blip r:embed="rId4"/>
          <a:stretch>
            <a:fillRect/>
          </a:stretch>
        </p:blipFill>
        <p:spPr>
          <a:xfrm>
            <a:off x="5079530" y="4692105"/>
            <a:ext cx="3621172" cy="284366"/>
          </a:xfrm>
          <a:prstGeom prst="rect">
            <a:avLst/>
          </a:prstGeom>
        </p:spPr>
      </p:pic>
      <p:pic>
        <p:nvPicPr>
          <p:cNvPr id="8" name="그림 7"/>
          <p:cNvPicPr>
            <a:picLocks noChangeAspect="1"/>
          </p:cNvPicPr>
          <p:nvPr/>
        </p:nvPicPr>
        <p:blipFill>
          <a:blip r:embed="rId5"/>
          <a:stretch>
            <a:fillRect/>
          </a:stretch>
        </p:blipFill>
        <p:spPr>
          <a:xfrm>
            <a:off x="7442106" y="61340"/>
            <a:ext cx="1568940" cy="1687569"/>
          </a:xfrm>
          <a:prstGeom prst="rect">
            <a:avLst/>
          </a:prstGeom>
        </p:spPr>
      </p:pic>
      <p:pic>
        <p:nvPicPr>
          <p:cNvPr id="9" name="그림 8"/>
          <p:cNvPicPr>
            <a:picLocks noChangeAspect="1"/>
          </p:cNvPicPr>
          <p:nvPr/>
        </p:nvPicPr>
        <p:blipFill>
          <a:blip r:embed="rId6"/>
          <a:stretch>
            <a:fillRect/>
          </a:stretch>
        </p:blipFill>
        <p:spPr>
          <a:xfrm>
            <a:off x="4572000" y="2799028"/>
            <a:ext cx="3172558" cy="334916"/>
          </a:xfrm>
          <a:prstGeom prst="rect">
            <a:avLst/>
          </a:prstGeom>
        </p:spPr>
      </p:pic>
      <p:pic>
        <p:nvPicPr>
          <p:cNvPr id="10" name="그림 9"/>
          <p:cNvPicPr>
            <a:picLocks noChangeAspect="1"/>
          </p:cNvPicPr>
          <p:nvPr/>
        </p:nvPicPr>
        <p:blipFill>
          <a:blip r:embed="rId7"/>
          <a:stretch>
            <a:fillRect/>
          </a:stretch>
        </p:blipFill>
        <p:spPr>
          <a:xfrm>
            <a:off x="4196614" y="1472914"/>
            <a:ext cx="3359400" cy="284366"/>
          </a:xfrm>
          <a:prstGeom prst="rect">
            <a:avLst/>
          </a:prstGeom>
        </p:spPr>
      </p:pic>
    </p:spTree>
    <p:extLst>
      <p:ext uri="{BB962C8B-B14F-4D97-AF65-F5344CB8AC3E}">
        <p14:creationId xmlns:p14="http://schemas.microsoft.com/office/powerpoint/2010/main" val="297883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Results</a:t>
            </a:r>
            <a:endParaRPr lang="ko-KR" altLang="en-US"/>
          </a:p>
        </p:txBody>
      </p:sp>
      <p:sp>
        <p:nvSpPr>
          <p:cNvPr id="3" name="내용 개체 틀 2"/>
          <p:cNvSpPr>
            <a:spLocks noGrp="1"/>
          </p:cNvSpPr>
          <p:nvPr>
            <p:ph idx="1"/>
          </p:nvPr>
        </p:nvSpPr>
        <p:spPr>
          <a:xfrm>
            <a:off x="628650" y="1138911"/>
            <a:ext cx="7886700" cy="5637273"/>
          </a:xfrm>
        </p:spPr>
        <p:txBody>
          <a:bodyPr>
            <a:normAutofit fontScale="92500" lnSpcReduction="20000"/>
          </a:bodyPr>
          <a:lstStyle/>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smtClean="0"/>
          </a:p>
          <a:p>
            <a:endParaRPr lang="en-US" altLang="ko-KR" dirty="0"/>
          </a:p>
          <a:p>
            <a:r>
              <a:rPr lang="en-US" altLang="ko-KR" dirty="0" smtClean="0"/>
              <a:t>Character </a:t>
            </a:r>
            <a:r>
              <a:rPr lang="en-US" altLang="ko-KR" dirty="0"/>
              <a:t>error rate (CER) and word </a:t>
            </a:r>
            <a:r>
              <a:rPr lang="en-US" altLang="ko-KR" dirty="0" smtClean="0"/>
              <a:t>error rate </a:t>
            </a:r>
            <a:r>
              <a:rPr lang="en-US" altLang="ko-KR" dirty="0"/>
              <a:t>results on the Eval2000 test set. We </a:t>
            </a:r>
            <a:r>
              <a:rPr lang="en-US" altLang="ko-KR" dirty="0" smtClean="0"/>
              <a:t>report word </a:t>
            </a:r>
            <a:r>
              <a:rPr lang="en-US" altLang="ko-KR" dirty="0"/>
              <a:t>error rates on the full test set (EV) </a:t>
            </a:r>
            <a:r>
              <a:rPr lang="en-US" altLang="ko-KR" dirty="0" smtClean="0"/>
              <a:t>which consists </a:t>
            </a:r>
            <a:r>
              <a:rPr lang="en-US" altLang="ko-KR" dirty="0"/>
              <a:t>of the Switchboard (SWBD) and </a:t>
            </a:r>
            <a:r>
              <a:rPr lang="en-US" altLang="ko-KR" dirty="0" err="1" smtClean="0"/>
              <a:t>CallHome</a:t>
            </a:r>
            <a:r>
              <a:rPr lang="en-US" altLang="ko-KR" dirty="0"/>
              <a:t> </a:t>
            </a:r>
            <a:r>
              <a:rPr lang="en-US" altLang="ko-KR" dirty="0" smtClean="0"/>
              <a:t>(CH</a:t>
            </a:r>
            <a:r>
              <a:rPr lang="en-US" altLang="ko-KR" dirty="0"/>
              <a:t>) subsets. As baseline systems we use an </a:t>
            </a:r>
            <a:r>
              <a:rPr lang="en-US" altLang="ko-KR" dirty="0" smtClean="0"/>
              <a:t>HMMGMM system </a:t>
            </a:r>
            <a:r>
              <a:rPr lang="en-US" altLang="ko-KR" dirty="0"/>
              <a:t>and HMM-DNN system. We </a:t>
            </a:r>
            <a:r>
              <a:rPr lang="en-US" altLang="ko-KR" dirty="0" smtClean="0"/>
              <a:t>evaluate our </a:t>
            </a:r>
            <a:r>
              <a:rPr lang="en-US" altLang="ko-KR" dirty="0"/>
              <a:t>DBRNN trained using CTC by decoding </a:t>
            </a:r>
            <a:r>
              <a:rPr lang="en-US" altLang="ko-KR" dirty="0" smtClean="0"/>
              <a:t>with several </a:t>
            </a:r>
            <a:r>
              <a:rPr lang="en-US" altLang="ko-KR" dirty="0"/>
              <a:t>character-level language models: 5-gram, </a:t>
            </a:r>
            <a:r>
              <a:rPr lang="en-US" altLang="ko-KR" dirty="0" smtClean="0"/>
              <a:t>7-gram</a:t>
            </a:r>
            <a:r>
              <a:rPr lang="en-US" altLang="ko-KR" dirty="0"/>
              <a:t>, densely connected neural networks with 1 </a:t>
            </a:r>
            <a:r>
              <a:rPr lang="en-US" altLang="ko-KR" dirty="0" smtClean="0"/>
              <a:t>and 3 </a:t>
            </a:r>
            <a:r>
              <a:rPr lang="en-US" altLang="ko-KR" dirty="0"/>
              <a:t>hidden layers (NN-1, and NN-3), as well as </a:t>
            </a:r>
            <a:r>
              <a:rPr lang="en-US" altLang="ko-KR" dirty="0" smtClean="0"/>
              <a:t>recurrent neural </a:t>
            </a:r>
            <a:r>
              <a:rPr lang="en-US" altLang="ko-KR" dirty="0"/>
              <a:t>networks s with 1 and 3 hidden layers.</a:t>
            </a:r>
            <a:endParaRPr lang="en-US" altLang="ko-KR" dirty="0"/>
          </a:p>
        </p:txBody>
      </p:sp>
      <p:pic>
        <p:nvPicPr>
          <p:cNvPr id="4" name="그림 3"/>
          <p:cNvPicPr>
            <a:picLocks noChangeAspect="1"/>
          </p:cNvPicPr>
          <p:nvPr/>
        </p:nvPicPr>
        <p:blipFill>
          <a:blip r:embed="rId2"/>
          <a:stretch>
            <a:fillRect/>
          </a:stretch>
        </p:blipFill>
        <p:spPr>
          <a:xfrm>
            <a:off x="1830415" y="818005"/>
            <a:ext cx="4886401" cy="3510446"/>
          </a:xfrm>
          <a:prstGeom prst="rect">
            <a:avLst/>
          </a:prstGeom>
        </p:spPr>
      </p:pic>
    </p:spTree>
    <p:extLst>
      <p:ext uri="{BB962C8B-B14F-4D97-AF65-F5344CB8AC3E}">
        <p14:creationId xmlns:p14="http://schemas.microsoft.com/office/powerpoint/2010/main" val="654174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OOV performance</a:t>
            </a:r>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01472" y="1026028"/>
            <a:ext cx="8941055" cy="5345895"/>
          </a:xfrm>
          <a:prstGeom prst="rect">
            <a:avLst/>
          </a:prstGeom>
        </p:spPr>
      </p:pic>
    </p:spTree>
    <p:extLst>
      <p:ext uri="{BB962C8B-B14F-4D97-AF65-F5344CB8AC3E}">
        <p14:creationId xmlns:p14="http://schemas.microsoft.com/office/powerpoint/2010/main" val="3857590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OOV performance (2)</a:t>
            </a:r>
            <a:endParaRPr lang="ko-KR" altLang="en-US"/>
          </a:p>
        </p:txBody>
      </p:sp>
      <p:sp>
        <p:nvSpPr>
          <p:cNvPr id="3" name="내용 개체 틀 2"/>
          <p:cNvSpPr>
            <a:spLocks noGrp="1"/>
          </p:cNvSpPr>
          <p:nvPr>
            <p:ph idx="1"/>
          </p:nvPr>
        </p:nvSpPr>
        <p:spPr/>
        <p:txBody>
          <a:bodyPr/>
          <a:lstStyle/>
          <a:p>
            <a:r>
              <a:rPr lang="en-US" altLang="ko-KR" dirty="0"/>
              <a:t>The DBRNN sometimes correctly transcribes OOV words with respect to our audio training </a:t>
            </a:r>
            <a:r>
              <a:rPr lang="en-US" altLang="ko-KR" dirty="0" smtClean="0"/>
              <a:t>corpus. </a:t>
            </a:r>
          </a:p>
          <a:p>
            <a:r>
              <a:rPr lang="en-US" altLang="ko-KR" dirty="0" smtClean="0"/>
              <a:t>We </a:t>
            </a:r>
            <a:r>
              <a:rPr lang="en-US" altLang="ko-KR" dirty="0"/>
              <a:t>find that OOVs tend to trigger clusters of errors in the HMM-GMM system, an observation that has been systematically explored in previous work (Goldwater et al., 2010). </a:t>
            </a:r>
            <a:endParaRPr lang="en-US" altLang="ko-KR" dirty="0" smtClean="0"/>
          </a:p>
          <a:p>
            <a:r>
              <a:rPr lang="en-US" altLang="ko-KR" dirty="0" smtClean="0"/>
              <a:t>As </a:t>
            </a:r>
            <a:r>
              <a:rPr lang="en-US" altLang="ko-KR" dirty="0"/>
              <a:t>shown in example utterance (3), HMM-GMM errors can introduce word substitution errors which may alter meaning whereas the DBRNN system outputs word fragments or non-words which are phonetically similar and may be useful input features for SLU systems.</a:t>
            </a:r>
            <a:endParaRPr lang="ko-KR" altLang="en-US" dirty="0"/>
          </a:p>
        </p:txBody>
      </p:sp>
    </p:spTree>
    <p:extLst>
      <p:ext uri="{BB962C8B-B14F-4D97-AF65-F5344CB8AC3E}">
        <p14:creationId xmlns:p14="http://schemas.microsoft.com/office/powerpoint/2010/main" val="1174880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Implementation complexity</a:t>
            </a:r>
            <a:endParaRPr lang="ko-KR" altLang="en-US"/>
          </a:p>
        </p:txBody>
      </p:sp>
      <p:sp>
        <p:nvSpPr>
          <p:cNvPr id="3" name="내용 개체 틀 2"/>
          <p:cNvSpPr>
            <a:spLocks noGrp="1"/>
          </p:cNvSpPr>
          <p:nvPr>
            <p:ph idx="1"/>
          </p:nvPr>
        </p:nvSpPr>
        <p:spPr/>
        <p:txBody>
          <a:bodyPr/>
          <a:lstStyle/>
          <a:p>
            <a:r>
              <a:rPr lang="en-US" altLang="ko-KR" dirty="0" smtClean="0"/>
              <a:t>Acoustic RNN runs only once.</a:t>
            </a:r>
          </a:p>
          <a:p>
            <a:r>
              <a:rPr lang="en-US" altLang="ko-KR" dirty="0" smtClean="0"/>
              <a:t>The character language model inference is needed for each beam and more frequently (compared to word-model).</a:t>
            </a:r>
          </a:p>
          <a:p>
            <a:r>
              <a:rPr lang="en-US" altLang="ko-KR" dirty="0" smtClean="0"/>
              <a:t>The decoding complexity is proportional to the beam width.</a:t>
            </a:r>
          </a:p>
          <a:p>
            <a:r>
              <a:rPr lang="en-US" altLang="ko-KR" dirty="0" smtClean="0"/>
              <a:t>Memory size: character language model</a:t>
            </a:r>
          </a:p>
          <a:p>
            <a:endParaRPr lang="en-US" altLang="ko-KR" dirty="0" smtClean="0"/>
          </a:p>
          <a:p>
            <a:endParaRPr lang="ko-KR" altLang="en-US" dirty="0"/>
          </a:p>
        </p:txBody>
      </p:sp>
    </p:spTree>
    <p:extLst>
      <p:ext uri="{BB962C8B-B14F-4D97-AF65-F5344CB8AC3E}">
        <p14:creationId xmlns:p14="http://schemas.microsoft.com/office/powerpoint/2010/main" val="3356950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목차</a:t>
            </a:r>
          </a:p>
        </p:txBody>
      </p:sp>
      <p:sp>
        <p:nvSpPr>
          <p:cNvPr id="3" name="내용 개체 틀 2"/>
          <p:cNvSpPr>
            <a:spLocks noGrp="1"/>
          </p:cNvSpPr>
          <p:nvPr>
            <p:ph idx="1"/>
          </p:nvPr>
        </p:nvSpPr>
        <p:spPr/>
        <p:txBody>
          <a:bodyPr>
            <a:normAutofit/>
          </a:bodyPr>
          <a:lstStyle/>
          <a:p>
            <a:r>
              <a:rPr lang="en-US" altLang="ko-KR" dirty="0" smtClean="0"/>
              <a:t>Basic CTC decoding</a:t>
            </a:r>
            <a:endParaRPr lang="en-US" altLang="ko-KR" dirty="0"/>
          </a:p>
          <a:p>
            <a:r>
              <a:rPr lang="en-US" altLang="ko-KR" dirty="0" smtClean="0"/>
              <a:t>CTC decoding with word language model (WLM): First-pass large vocabulary continuous speech recognition with Bi-directional Recurrent DNNs</a:t>
            </a:r>
            <a:endParaRPr lang="en-US" altLang="ko-KR" dirty="0"/>
          </a:p>
          <a:p>
            <a:r>
              <a:rPr lang="en-US" altLang="ko-KR" dirty="0" smtClean="0"/>
              <a:t>CTC decoding with character language model (CLM): </a:t>
            </a:r>
            <a:endParaRPr lang="en-US" altLang="ko-KR" dirty="0"/>
          </a:p>
          <a:p>
            <a:r>
              <a:rPr lang="en-US" altLang="ko-KR" dirty="0" smtClean="0"/>
              <a:t>CTC decoding with WFST</a:t>
            </a:r>
            <a:endParaRPr lang="en-US" altLang="ko-KR" dirty="0"/>
          </a:p>
        </p:txBody>
      </p:sp>
    </p:spTree>
    <p:extLst>
      <p:ext uri="{BB962C8B-B14F-4D97-AF65-F5344CB8AC3E}">
        <p14:creationId xmlns:p14="http://schemas.microsoft.com/office/powerpoint/2010/main" val="1016093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a:blip r:embed="rId2"/>
          <a:stretch>
            <a:fillRect/>
          </a:stretch>
        </p:blipFill>
        <p:spPr>
          <a:xfrm>
            <a:off x="1103528" y="0"/>
            <a:ext cx="6936944" cy="6873806"/>
          </a:xfrm>
          <a:prstGeom prst="rect">
            <a:avLst/>
          </a:prstGeom>
        </p:spPr>
      </p:pic>
    </p:spTree>
    <p:extLst>
      <p:ext uri="{BB962C8B-B14F-4D97-AF65-F5344CB8AC3E}">
        <p14:creationId xmlns:p14="http://schemas.microsoft.com/office/powerpoint/2010/main" val="2393869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029297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365125"/>
            <a:ext cx="8884118" cy="540000"/>
          </a:xfrm>
        </p:spPr>
        <p:txBody>
          <a:bodyPr/>
          <a:lstStyle/>
          <a:p>
            <a:r>
              <a:rPr lang="en-US" altLang="ko-KR" dirty="0" smtClean="0"/>
              <a:t>3. CHARACTER-LEVEL </a:t>
            </a:r>
            <a:r>
              <a:rPr lang="en-US" altLang="ko-KR" dirty="0"/>
              <a:t>INCREMENTAL SPEECH RECOGNITION</a:t>
            </a:r>
            <a:br>
              <a:rPr lang="en-US" altLang="ko-KR" dirty="0"/>
            </a:br>
            <a:r>
              <a:rPr lang="en-US" altLang="ko-KR" dirty="0"/>
              <a:t>WITH RECURRENT NEURAL NETWORKS</a:t>
            </a:r>
            <a:endParaRPr lang="ko-KR" altLang="en-US" dirty="0"/>
          </a:p>
        </p:txBody>
      </p:sp>
      <p:sp>
        <p:nvSpPr>
          <p:cNvPr id="3" name="내용 개체 틀 2"/>
          <p:cNvSpPr>
            <a:spLocks noGrp="1"/>
          </p:cNvSpPr>
          <p:nvPr>
            <p:ph idx="1"/>
          </p:nvPr>
        </p:nvSpPr>
        <p:spPr/>
        <p:txBody>
          <a:bodyPr/>
          <a:lstStyle/>
          <a:p>
            <a:r>
              <a:rPr lang="en-US" altLang="ko-KR" dirty="0"/>
              <a:t>Hwang, Kyuyeon, and Wonyong Sung. "Character-level incremental speech recognition with recurrent neural networks." </a:t>
            </a:r>
            <a:r>
              <a:rPr lang="en-US" altLang="ko-KR" i="1" dirty="0"/>
              <a:t>Acoustics, Speech and Signal Processing (ICASSP), 2016 IEEE International Conference on</a:t>
            </a:r>
            <a:r>
              <a:rPr lang="en-US" altLang="ko-KR" dirty="0"/>
              <a:t>. IEEE, 2016</a:t>
            </a:r>
            <a:r>
              <a:rPr lang="en-US" altLang="ko-KR" dirty="0" smtClean="0"/>
              <a:t>.</a:t>
            </a:r>
          </a:p>
          <a:p>
            <a:endParaRPr lang="en-US" altLang="ko-KR" dirty="0"/>
          </a:p>
          <a:p>
            <a:r>
              <a:rPr lang="en-US" altLang="ko-KR" dirty="0" smtClean="0"/>
              <a:t>On-line speech recognition: spontaneous dictation</a:t>
            </a:r>
          </a:p>
          <a:p>
            <a:r>
              <a:rPr lang="en-US" altLang="ko-KR" dirty="0" smtClean="0"/>
              <a:t>Cannot use bi-directional RNN for acoustic modeling, only </a:t>
            </a:r>
            <a:r>
              <a:rPr lang="en-US" altLang="ko-KR" dirty="0" err="1" smtClean="0"/>
              <a:t>uni</a:t>
            </a:r>
            <a:r>
              <a:rPr lang="en-US" altLang="ko-KR" dirty="0" smtClean="0"/>
              <a:t>-directional RNN is allowed (LSTM RNN)</a:t>
            </a:r>
          </a:p>
          <a:p>
            <a:r>
              <a:rPr lang="en-US" altLang="ko-KR" dirty="0" smtClean="0"/>
              <a:t>Use RNN based CLM for long range modeling of characters</a:t>
            </a:r>
          </a:p>
          <a:p>
            <a:r>
              <a:rPr lang="en-US" altLang="ko-KR" dirty="0" smtClean="0"/>
              <a:t>No Lexicon needed, better handling OOV</a:t>
            </a:r>
          </a:p>
          <a:p>
            <a:endParaRPr lang="ko-KR" altLang="en-US" dirty="0"/>
          </a:p>
        </p:txBody>
      </p:sp>
    </p:spTree>
    <p:extLst>
      <p:ext uri="{BB962C8B-B14F-4D97-AF65-F5344CB8AC3E}">
        <p14:creationId xmlns:p14="http://schemas.microsoft.com/office/powerpoint/2010/main" val="1058844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Incorporating CTC with CLM</a:t>
            </a:r>
            <a:endParaRPr lang="ko-KR" altLang="en-US" dirty="0"/>
          </a:p>
        </p:txBody>
      </p:sp>
      <p:sp>
        <p:nvSpPr>
          <p:cNvPr id="3" name="내용 개체 틀 2"/>
          <p:cNvSpPr>
            <a:spLocks noGrp="1"/>
          </p:cNvSpPr>
          <p:nvPr>
            <p:ph idx="1"/>
          </p:nvPr>
        </p:nvSpPr>
        <p:spPr/>
        <p:txBody>
          <a:bodyPr/>
          <a:lstStyle/>
          <a:p>
            <a:r>
              <a:rPr lang="en-US" altLang="ko-KR" dirty="0" smtClean="0"/>
              <a:t>Tree beam search </a:t>
            </a:r>
          </a:p>
          <a:p>
            <a:endParaRPr lang="en-US" altLang="ko-KR" dirty="0"/>
          </a:p>
          <a:p>
            <a:endParaRPr lang="en-US" altLang="ko-KR" dirty="0" smtClean="0"/>
          </a:p>
          <a:p>
            <a:pPr marL="0" indent="0">
              <a:buNone/>
            </a:pPr>
            <a:endParaRPr lang="en-US" altLang="ko-KR" dirty="0" smtClean="0"/>
          </a:p>
          <a:p>
            <a:r>
              <a:rPr lang="en-US" altLang="ko-KR" dirty="0" smtClean="0"/>
              <a:t>Pruning: width and depth pruning  </a:t>
            </a:r>
          </a:p>
          <a:p>
            <a:pPr lvl="1"/>
            <a:r>
              <a:rPr lang="en-US" altLang="ko-KR" dirty="0" smtClean="0"/>
              <a:t>Width: 128~512 (0.5% ~ 1% WER difference)</a:t>
            </a:r>
            <a:endParaRPr lang="ko-KR" altLang="en-US"/>
          </a:p>
        </p:txBody>
      </p:sp>
      <p:pic>
        <p:nvPicPr>
          <p:cNvPr id="4" name="그림 3"/>
          <p:cNvPicPr>
            <a:picLocks noChangeAspect="1"/>
          </p:cNvPicPr>
          <p:nvPr/>
        </p:nvPicPr>
        <p:blipFill>
          <a:blip r:embed="rId2"/>
          <a:stretch>
            <a:fillRect/>
          </a:stretch>
        </p:blipFill>
        <p:spPr>
          <a:xfrm>
            <a:off x="628650" y="1782387"/>
            <a:ext cx="5996316" cy="1096129"/>
          </a:xfrm>
          <a:prstGeom prst="rect">
            <a:avLst/>
          </a:prstGeom>
        </p:spPr>
      </p:pic>
      <p:pic>
        <p:nvPicPr>
          <p:cNvPr id="5" name="그림 4"/>
          <p:cNvPicPr>
            <a:picLocks noChangeAspect="1"/>
          </p:cNvPicPr>
          <p:nvPr/>
        </p:nvPicPr>
        <p:blipFill>
          <a:blip r:embed="rId3"/>
          <a:stretch>
            <a:fillRect/>
          </a:stretch>
        </p:blipFill>
        <p:spPr>
          <a:xfrm>
            <a:off x="1161118" y="3857537"/>
            <a:ext cx="5330143" cy="2478160"/>
          </a:xfrm>
          <a:prstGeom prst="rect">
            <a:avLst/>
          </a:prstGeom>
        </p:spPr>
      </p:pic>
    </p:spTree>
    <p:extLst>
      <p:ext uri="{BB962C8B-B14F-4D97-AF65-F5344CB8AC3E}">
        <p14:creationId xmlns:p14="http://schemas.microsoft.com/office/powerpoint/2010/main" val="330941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1734118" y="-154640"/>
            <a:ext cx="4859105" cy="3321351"/>
          </a:xfrm>
          <a:prstGeom prst="rect">
            <a:avLst/>
          </a:prstGeom>
        </p:spPr>
      </p:pic>
      <p:pic>
        <p:nvPicPr>
          <p:cNvPr id="5" name="그림 4"/>
          <p:cNvPicPr>
            <a:picLocks noChangeAspect="1"/>
          </p:cNvPicPr>
          <p:nvPr/>
        </p:nvPicPr>
        <p:blipFill>
          <a:blip r:embed="rId3"/>
          <a:stretch>
            <a:fillRect/>
          </a:stretch>
        </p:blipFill>
        <p:spPr>
          <a:xfrm>
            <a:off x="1618617" y="3530445"/>
            <a:ext cx="5726772" cy="3091736"/>
          </a:xfrm>
          <a:prstGeom prst="rect">
            <a:avLst/>
          </a:prstGeom>
        </p:spPr>
      </p:pic>
    </p:spTree>
    <p:extLst>
      <p:ext uri="{BB962C8B-B14F-4D97-AF65-F5344CB8AC3E}">
        <p14:creationId xmlns:p14="http://schemas.microsoft.com/office/powerpoint/2010/main" val="734576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Implementation complexity</a:t>
            </a:r>
            <a:endParaRPr lang="ko-KR" altLang="en-US"/>
          </a:p>
        </p:txBody>
      </p:sp>
      <p:sp>
        <p:nvSpPr>
          <p:cNvPr id="3" name="내용 개체 틀 2"/>
          <p:cNvSpPr>
            <a:spLocks noGrp="1"/>
          </p:cNvSpPr>
          <p:nvPr>
            <p:ph idx="1"/>
          </p:nvPr>
        </p:nvSpPr>
        <p:spPr/>
        <p:txBody>
          <a:bodyPr/>
          <a:lstStyle/>
          <a:p>
            <a:r>
              <a:rPr lang="en-US" altLang="ko-KR" dirty="0" smtClean="0"/>
              <a:t>Acoustic RNN runs only once.</a:t>
            </a:r>
          </a:p>
          <a:p>
            <a:r>
              <a:rPr lang="en-US" altLang="ko-KR" dirty="0" smtClean="0"/>
              <a:t>The character language model inference is needed for each beam and more frequently (compared to word-model).</a:t>
            </a:r>
          </a:p>
          <a:p>
            <a:r>
              <a:rPr lang="en-US" altLang="ko-KR" dirty="0" smtClean="0"/>
              <a:t>CLM is very computationally complex, and needs to store the status for each beam</a:t>
            </a:r>
          </a:p>
          <a:p>
            <a:endParaRPr lang="en-US" altLang="ko-KR" dirty="0" smtClean="0"/>
          </a:p>
          <a:p>
            <a:endParaRPr lang="ko-KR" altLang="en-US" dirty="0"/>
          </a:p>
        </p:txBody>
      </p:sp>
    </p:spTree>
    <p:extLst>
      <p:ext uri="{BB962C8B-B14F-4D97-AF65-F5344CB8AC3E}">
        <p14:creationId xmlns:p14="http://schemas.microsoft.com/office/powerpoint/2010/main" val="3374765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4. Character-Level Speech Recognition</a:t>
            </a:r>
            <a:r>
              <a:rPr lang="en-US" altLang="ko-KR" dirty="0"/>
              <a:t/>
            </a:r>
            <a:br>
              <a:rPr lang="en-US" altLang="ko-KR" dirty="0"/>
            </a:br>
            <a:r>
              <a:rPr lang="en-US" altLang="ko-KR" dirty="0"/>
              <a:t>with Hierarchical Recurrent Neural Networks</a:t>
            </a:r>
            <a:endParaRPr lang="ko-KR" altLang="en-US"/>
          </a:p>
        </p:txBody>
      </p:sp>
      <p:sp>
        <p:nvSpPr>
          <p:cNvPr id="3" name="내용 개체 틀 2"/>
          <p:cNvSpPr>
            <a:spLocks noGrp="1"/>
          </p:cNvSpPr>
          <p:nvPr>
            <p:ph idx="1"/>
          </p:nvPr>
        </p:nvSpPr>
        <p:spPr/>
        <p:txBody>
          <a:bodyPr/>
          <a:lstStyle/>
          <a:p>
            <a:r>
              <a:rPr lang="en-US" altLang="ko-KR" dirty="0"/>
              <a:t>Hwang, Kyuyeon, and Wonyong Sung. "Character-Level Language Modeling with Hierarchical Recurrent Neural Networks." </a:t>
            </a:r>
            <a:r>
              <a:rPr lang="en-US" altLang="ko-KR" i="1" dirty="0" err="1"/>
              <a:t>arXiv</a:t>
            </a:r>
            <a:r>
              <a:rPr lang="en-US" altLang="ko-KR" i="1" dirty="0"/>
              <a:t> preprint arXiv:1609.03777</a:t>
            </a:r>
            <a:r>
              <a:rPr lang="en-US" altLang="ko-KR" dirty="0"/>
              <a:t> (2016</a:t>
            </a:r>
            <a:r>
              <a:rPr lang="en-US" altLang="ko-KR" dirty="0" smtClean="0"/>
              <a:t>).</a:t>
            </a:r>
          </a:p>
          <a:p>
            <a:endParaRPr lang="en-US" altLang="ko-KR" dirty="0"/>
          </a:p>
          <a:p>
            <a:r>
              <a:rPr lang="en-US" altLang="ko-KR" dirty="0" smtClean="0"/>
              <a:t>Use hierarchical language model to predict inter-word correlations </a:t>
            </a:r>
            <a:endParaRPr lang="ko-KR" altLang="en-US"/>
          </a:p>
        </p:txBody>
      </p:sp>
    </p:spTree>
    <p:extLst>
      <p:ext uri="{BB962C8B-B14F-4D97-AF65-F5344CB8AC3E}">
        <p14:creationId xmlns:p14="http://schemas.microsoft.com/office/powerpoint/2010/main" val="42786093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Hierarchical CLM</a:t>
            </a:r>
            <a:endParaRPr lang="ko-KR" altLang="en-US"/>
          </a:p>
        </p:txBody>
      </p:sp>
      <p:sp>
        <p:nvSpPr>
          <p:cNvPr id="3" name="내용 개체 틀 2"/>
          <p:cNvSpPr>
            <a:spLocks noGrp="1"/>
          </p:cNvSpPr>
          <p:nvPr>
            <p:ph idx="1"/>
          </p:nvPr>
        </p:nvSpPr>
        <p:spPr/>
        <p:txBody>
          <a:bodyPr/>
          <a:lstStyle/>
          <a:p>
            <a:r>
              <a:rPr lang="en-US" altLang="ko-KR" dirty="0" smtClean="0"/>
              <a:t>Basically, the input and output are character based</a:t>
            </a:r>
          </a:p>
          <a:p>
            <a:pPr lvl="1"/>
            <a:r>
              <a:rPr lang="en-US" altLang="ko-KR" dirty="0" smtClean="0"/>
              <a:t>The </a:t>
            </a:r>
            <a:r>
              <a:rPr lang="en-US" altLang="ko-KR" dirty="0" err="1" smtClean="0"/>
              <a:t>softmax</a:t>
            </a:r>
            <a:r>
              <a:rPr lang="en-US" altLang="ko-KR" dirty="0" smtClean="0"/>
              <a:t> is very simple, no need to support hundreds K labels</a:t>
            </a:r>
          </a:p>
          <a:p>
            <a:pPr lvl="1"/>
            <a:endParaRPr lang="ko-KR" altLang="en-US"/>
          </a:p>
        </p:txBody>
      </p:sp>
      <p:pic>
        <p:nvPicPr>
          <p:cNvPr id="4" name="그림 3"/>
          <p:cNvPicPr>
            <a:picLocks noChangeAspect="1"/>
          </p:cNvPicPr>
          <p:nvPr/>
        </p:nvPicPr>
        <p:blipFill>
          <a:blip r:embed="rId2"/>
          <a:stretch>
            <a:fillRect/>
          </a:stretch>
        </p:blipFill>
        <p:spPr>
          <a:xfrm>
            <a:off x="194170" y="2364929"/>
            <a:ext cx="8755659" cy="3641235"/>
          </a:xfrm>
          <a:prstGeom prst="rect">
            <a:avLst/>
          </a:prstGeom>
        </p:spPr>
      </p:pic>
    </p:spTree>
    <p:extLst>
      <p:ext uri="{BB962C8B-B14F-4D97-AF65-F5344CB8AC3E}">
        <p14:creationId xmlns:p14="http://schemas.microsoft.com/office/powerpoint/2010/main" val="3732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Performance HCLM</a:t>
            </a:r>
            <a:endParaRPr lang="ko-KR" altLang="en-US"/>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a:blip r:embed="rId2"/>
          <a:stretch>
            <a:fillRect/>
          </a:stretch>
        </p:blipFill>
        <p:spPr>
          <a:xfrm>
            <a:off x="855115" y="905125"/>
            <a:ext cx="7355745" cy="2912122"/>
          </a:xfrm>
          <a:prstGeom prst="rect">
            <a:avLst/>
          </a:prstGeom>
        </p:spPr>
      </p:pic>
      <p:pic>
        <p:nvPicPr>
          <p:cNvPr id="5" name="그림 4"/>
          <p:cNvPicPr>
            <a:picLocks noChangeAspect="1"/>
          </p:cNvPicPr>
          <p:nvPr/>
        </p:nvPicPr>
        <p:blipFill>
          <a:blip r:embed="rId3"/>
          <a:stretch>
            <a:fillRect/>
          </a:stretch>
        </p:blipFill>
        <p:spPr>
          <a:xfrm>
            <a:off x="855115" y="4296829"/>
            <a:ext cx="6988964" cy="1402501"/>
          </a:xfrm>
          <a:prstGeom prst="rect">
            <a:avLst/>
          </a:prstGeom>
        </p:spPr>
      </p:pic>
    </p:spTree>
    <p:extLst>
      <p:ext uri="{BB962C8B-B14F-4D97-AF65-F5344CB8AC3E}">
        <p14:creationId xmlns:p14="http://schemas.microsoft.com/office/powerpoint/2010/main" val="33600644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212504" y="1138911"/>
            <a:ext cx="8583209" cy="3317585"/>
          </a:xfrm>
          <a:prstGeom prst="rect">
            <a:avLst/>
          </a:prstGeom>
        </p:spPr>
      </p:pic>
    </p:spTree>
    <p:extLst>
      <p:ext uri="{BB962C8B-B14F-4D97-AF65-F5344CB8AC3E}">
        <p14:creationId xmlns:p14="http://schemas.microsoft.com/office/powerpoint/2010/main" val="301238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CTC Output</a:t>
            </a:r>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644215" y="1112520"/>
            <a:ext cx="7855570" cy="5064443"/>
          </a:xfrm>
          <a:prstGeom prst="rect">
            <a:avLst/>
          </a:prstGeom>
        </p:spPr>
      </p:pic>
    </p:spTree>
    <p:extLst>
      <p:ext uri="{BB962C8B-B14F-4D97-AF65-F5344CB8AC3E}">
        <p14:creationId xmlns:p14="http://schemas.microsoft.com/office/powerpoint/2010/main" val="17461524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pic>
        <p:nvPicPr>
          <p:cNvPr id="4" name="내용 개체 틀 3"/>
          <p:cNvPicPr>
            <a:picLocks noGrp="1" noChangeAspect="1"/>
          </p:cNvPicPr>
          <p:nvPr>
            <p:ph idx="1"/>
          </p:nvPr>
        </p:nvPicPr>
        <p:blipFill>
          <a:blip r:embed="rId2"/>
          <a:stretch>
            <a:fillRect/>
          </a:stretch>
        </p:blipFill>
        <p:spPr>
          <a:xfrm>
            <a:off x="414425" y="635125"/>
            <a:ext cx="8315150" cy="2139923"/>
          </a:xfrm>
          <a:prstGeom prst="rect">
            <a:avLst/>
          </a:prstGeom>
        </p:spPr>
      </p:pic>
    </p:spTree>
    <p:extLst>
      <p:ext uri="{BB962C8B-B14F-4D97-AF65-F5344CB8AC3E}">
        <p14:creationId xmlns:p14="http://schemas.microsoft.com/office/powerpoint/2010/main" val="194153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759047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5. CTC Decoding with WFST</a:t>
            </a:r>
            <a:endParaRPr lang="ko-KR" altLang="en-US" dirty="0"/>
          </a:p>
        </p:txBody>
      </p:sp>
      <p:sp>
        <p:nvSpPr>
          <p:cNvPr id="3" name="내용 개체 틀 2"/>
          <p:cNvSpPr>
            <a:spLocks noGrp="1"/>
          </p:cNvSpPr>
          <p:nvPr>
            <p:ph idx="1"/>
          </p:nvPr>
        </p:nvSpPr>
        <p:spPr/>
        <p:txBody>
          <a:bodyPr>
            <a:normAutofit/>
          </a:bodyPr>
          <a:lstStyle/>
          <a:p>
            <a:r>
              <a:rPr lang="en-US" altLang="ko-KR" dirty="0"/>
              <a:t>Miao, </a:t>
            </a:r>
            <a:r>
              <a:rPr lang="en-US" altLang="ko-KR" dirty="0" err="1"/>
              <a:t>Yajie</a:t>
            </a:r>
            <a:r>
              <a:rPr lang="en-US" altLang="ko-KR" dirty="0"/>
              <a:t>, Mohammad </a:t>
            </a:r>
            <a:r>
              <a:rPr lang="en-US" altLang="ko-KR" dirty="0" err="1"/>
              <a:t>Gowayyed</a:t>
            </a:r>
            <a:r>
              <a:rPr lang="en-US" altLang="ko-KR" dirty="0"/>
              <a:t>, and Florian </a:t>
            </a:r>
            <a:r>
              <a:rPr lang="en-US" altLang="ko-KR" dirty="0" err="1"/>
              <a:t>Metze</a:t>
            </a:r>
            <a:r>
              <a:rPr lang="en-US" altLang="ko-KR" dirty="0"/>
              <a:t>. "EESEN: End-to-end speech recognition using deep RNN models and WFST-based decoding." </a:t>
            </a:r>
            <a:r>
              <a:rPr lang="en-US" altLang="ko-KR" i="1" dirty="0"/>
              <a:t>Automatic Speech Recognition and Understanding (ASRU), 2015 IEEE Workshop on</a:t>
            </a:r>
            <a:r>
              <a:rPr lang="en-US" altLang="ko-KR" dirty="0"/>
              <a:t>. IEEE, 2015</a:t>
            </a:r>
            <a:r>
              <a:rPr lang="en-US" altLang="ko-KR" dirty="0" smtClean="0"/>
              <a:t>.</a:t>
            </a:r>
          </a:p>
          <a:p>
            <a:r>
              <a:rPr lang="en-US" altLang="ko-KR" dirty="0"/>
              <a:t>R</a:t>
            </a:r>
            <a:r>
              <a:rPr lang="en-US" altLang="ko-KR" dirty="0" smtClean="0"/>
              <a:t>esearch </a:t>
            </a:r>
            <a:r>
              <a:rPr lang="en-US" altLang="ko-KR" dirty="0"/>
              <a:t>on end-to-end ASR faces </a:t>
            </a:r>
            <a:r>
              <a:rPr lang="en-US" altLang="ko-KR" dirty="0" smtClean="0"/>
              <a:t>major obstacle; it </a:t>
            </a:r>
            <a:r>
              <a:rPr lang="en-US" altLang="ko-KR" dirty="0"/>
              <a:t>is challenging to incorporate lexicons and language models into decoding. </a:t>
            </a:r>
            <a:r>
              <a:rPr lang="en-US" altLang="ko-KR" dirty="0" smtClean="0"/>
              <a:t>When </a:t>
            </a:r>
            <a:r>
              <a:rPr lang="en-US" altLang="ko-KR" dirty="0"/>
              <a:t>decoding CTC-trained models, past work [6, 8, 10] has </a:t>
            </a:r>
            <a:r>
              <a:rPr lang="en-US" altLang="ko-KR" dirty="0" smtClean="0"/>
              <a:t>successfully constrained </a:t>
            </a:r>
            <a:r>
              <a:rPr lang="en-US" altLang="ko-KR" dirty="0"/>
              <a:t>search paths with lexicons. However, </a:t>
            </a:r>
            <a:r>
              <a:rPr lang="en-US" altLang="ko-KR" dirty="0" smtClean="0"/>
              <a:t>how to </a:t>
            </a:r>
            <a:r>
              <a:rPr lang="en-US" altLang="ko-KR" dirty="0"/>
              <a:t>integrate word-level language models efficiently still is </a:t>
            </a:r>
            <a:r>
              <a:rPr lang="en-US" altLang="ko-KR" dirty="0" smtClean="0"/>
              <a:t>an unanswered </a:t>
            </a:r>
            <a:r>
              <a:rPr lang="en-US" altLang="ko-KR" dirty="0"/>
              <a:t>question </a:t>
            </a:r>
            <a:endParaRPr lang="ko-KR" altLang="en-US"/>
          </a:p>
        </p:txBody>
      </p:sp>
    </p:spTree>
    <p:extLst>
      <p:ext uri="{BB962C8B-B14F-4D97-AF65-F5344CB8AC3E}">
        <p14:creationId xmlns:p14="http://schemas.microsoft.com/office/powerpoint/2010/main" val="775640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EESEN</a:t>
            </a:r>
            <a:endParaRPr lang="ko-KR" altLang="en-US"/>
          </a:p>
        </p:txBody>
      </p:sp>
      <p:sp>
        <p:nvSpPr>
          <p:cNvPr id="3" name="내용 개체 틀 2"/>
          <p:cNvSpPr>
            <a:spLocks noGrp="1"/>
          </p:cNvSpPr>
          <p:nvPr>
            <p:ph idx="1"/>
          </p:nvPr>
        </p:nvSpPr>
        <p:spPr/>
        <p:txBody>
          <a:bodyPr/>
          <a:lstStyle/>
          <a:p>
            <a:r>
              <a:rPr lang="en-US" altLang="ko-KR" dirty="0"/>
              <a:t>Deep Bidirectional </a:t>
            </a:r>
            <a:r>
              <a:rPr lang="en-US" altLang="ko-KR" dirty="0" smtClean="0"/>
              <a:t>LSTM RNN for acoustic modeling trained with CTC</a:t>
            </a:r>
          </a:p>
          <a:p>
            <a:pPr lvl="1"/>
            <a:r>
              <a:rPr lang="en-US" altLang="ko-KR" dirty="0" smtClean="0"/>
              <a:t>Phone based systems</a:t>
            </a:r>
          </a:p>
          <a:p>
            <a:pPr lvl="1"/>
            <a:r>
              <a:rPr lang="en-US" altLang="ko-KR" dirty="0" smtClean="0"/>
              <a:t>Character based systems</a:t>
            </a:r>
          </a:p>
          <a:p>
            <a:endParaRPr lang="ko-KR" altLang="en-US" dirty="0"/>
          </a:p>
        </p:txBody>
      </p:sp>
    </p:spTree>
    <p:extLst>
      <p:ext uri="{BB962C8B-B14F-4D97-AF65-F5344CB8AC3E}">
        <p14:creationId xmlns:p14="http://schemas.microsoft.com/office/powerpoint/2010/main" val="39089340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HMM System</a:t>
            </a:r>
            <a:r>
              <a:rPr lang="ko-KR" altLang="en-US" smtClean="0"/>
              <a:t>에서의 </a:t>
            </a:r>
            <a:r>
              <a:rPr lang="en-US" altLang="ko-KR" dirty="0" smtClean="0"/>
              <a:t>WFST</a:t>
            </a:r>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75200" y="1337262"/>
            <a:ext cx="8393600" cy="4841650"/>
          </a:xfrm>
          <a:prstGeom prst="rect">
            <a:avLst/>
          </a:prstGeom>
        </p:spPr>
      </p:pic>
    </p:spTree>
    <p:extLst>
      <p:ext uri="{BB962C8B-B14F-4D97-AF65-F5344CB8AC3E}">
        <p14:creationId xmlns:p14="http://schemas.microsoft.com/office/powerpoint/2010/main" val="36724728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EESEN: CTC with WFST</a:t>
            </a:r>
            <a:endParaRPr lang="ko-KR" altLang="en-US"/>
          </a:p>
        </p:txBody>
      </p:sp>
      <p:sp>
        <p:nvSpPr>
          <p:cNvPr id="3" name="내용 개체 틀 2"/>
          <p:cNvSpPr>
            <a:spLocks noGrp="1"/>
          </p:cNvSpPr>
          <p:nvPr>
            <p:ph idx="1"/>
          </p:nvPr>
        </p:nvSpPr>
        <p:spPr/>
        <p:txBody>
          <a:bodyPr/>
          <a:lstStyle/>
          <a:p>
            <a:r>
              <a:rPr lang="en-US" altLang="ko-KR" dirty="0" smtClean="0"/>
              <a:t>CTC output</a:t>
            </a:r>
            <a:r>
              <a:rPr lang="ko-KR" altLang="en-US" smtClean="0"/>
              <a:t>의 경우 </a:t>
            </a:r>
            <a:r>
              <a:rPr lang="en-US" altLang="ko-KR" dirty="0" smtClean="0"/>
              <a:t>WFST</a:t>
            </a:r>
            <a:r>
              <a:rPr lang="ko-KR" altLang="en-US" smtClean="0"/>
              <a:t>가 간단해짐</a:t>
            </a:r>
            <a:endParaRPr lang="en-US" altLang="ko-KR" dirty="0" smtClean="0"/>
          </a:p>
          <a:p>
            <a:r>
              <a:rPr lang="ko-KR" altLang="en-US" dirty="0" smtClean="0"/>
              <a:t>다음의 세가지를 필요</a:t>
            </a:r>
            <a:endParaRPr lang="en-US" altLang="ko-KR" dirty="0" smtClean="0"/>
          </a:p>
          <a:p>
            <a:pPr lvl="1"/>
            <a:r>
              <a:rPr lang="en-US" altLang="ko-KR" dirty="0" smtClean="0"/>
              <a:t>Grammar</a:t>
            </a:r>
          </a:p>
          <a:p>
            <a:pPr lvl="1"/>
            <a:r>
              <a:rPr lang="en-US" altLang="ko-KR" dirty="0" smtClean="0"/>
              <a:t>Lexicon</a:t>
            </a:r>
          </a:p>
          <a:p>
            <a:pPr lvl="1"/>
            <a:r>
              <a:rPr lang="en-US" altLang="ko-KR" dirty="0" smtClean="0"/>
              <a:t>Token</a:t>
            </a:r>
          </a:p>
          <a:p>
            <a:endParaRPr lang="ko-KR" altLang="en-US" dirty="0"/>
          </a:p>
        </p:txBody>
      </p:sp>
      <p:pic>
        <p:nvPicPr>
          <p:cNvPr id="5" name="그림 4"/>
          <p:cNvPicPr>
            <a:picLocks noChangeAspect="1"/>
          </p:cNvPicPr>
          <p:nvPr/>
        </p:nvPicPr>
        <p:blipFill>
          <a:blip r:embed="rId2"/>
          <a:stretch>
            <a:fillRect/>
          </a:stretch>
        </p:blipFill>
        <p:spPr>
          <a:xfrm>
            <a:off x="884020" y="3755306"/>
            <a:ext cx="7029450" cy="2562225"/>
          </a:xfrm>
          <a:prstGeom prst="rect">
            <a:avLst/>
          </a:prstGeom>
        </p:spPr>
      </p:pic>
    </p:spTree>
    <p:extLst>
      <p:ext uri="{BB962C8B-B14F-4D97-AF65-F5344CB8AC3E}">
        <p14:creationId xmlns:p14="http://schemas.microsoft.com/office/powerpoint/2010/main" val="3884101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532397" y="741271"/>
            <a:ext cx="8117722" cy="4851007"/>
          </a:xfrm>
          <a:prstGeom prst="rect">
            <a:avLst/>
          </a:prstGeom>
        </p:spPr>
      </p:pic>
    </p:spTree>
    <p:extLst>
      <p:ext uri="{BB962C8B-B14F-4D97-AF65-F5344CB8AC3E}">
        <p14:creationId xmlns:p14="http://schemas.microsoft.com/office/powerpoint/2010/main" val="2993455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Three components for WFST in EESEN</a:t>
            </a:r>
            <a:endParaRPr lang="ko-KR" altLang="en-US"/>
          </a:p>
        </p:txBody>
      </p:sp>
      <p:sp>
        <p:nvSpPr>
          <p:cNvPr id="3" name="내용 개체 틀 2"/>
          <p:cNvSpPr>
            <a:spLocks noGrp="1"/>
          </p:cNvSpPr>
          <p:nvPr>
            <p:ph idx="1"/>
          </p:nvPr>
        </p:nvSpPr>
        <p:spPr/>
        <p:txBody>
          <a:bodyPr>
            <a:normAutofit/>
          </a:bodyPr>
          <a:lstStyle/>
          <a:p>
            <a:r>
              <a:rPr lang="en-US" altLang="ko-KR" dirty="0" smtClean="0"/>
              <a:t>Grammar: permissible word sequences in language domain.  Denoted as G</a:t>
            </a:r>
          </a:p>
        </p:txBody>
      </p:sp>
      <p:pic>
        <p:nvPicPr>
          <p:cNvPr id="7" name="내용 개체 틀 4"/>
          <p:cNvPicPr>
            <a:picLocks noChangeAspect="1"/>
          </p:cNvPicPr>
          <p:nvPr/>
        </p:nvPicPr>
        <p:blipFill>
          <a:blip r:embed="rId2"/>
          <a:stretch>
            <a:fillRect/>
          </a:stretch>
        </p:blipFill>
        <p:spPr>
          <a:xfrm>
            <a:off x="1823399" y="2104706"/>
            <a:ext cx="5497201" cy="3108412"/>
          </a:xfrm>
          <a:prstGeom prst="rect">
            <a:avLst/>
          </a:prstGeom>
        </p:spPr>
      </p:pic>
    </p:spTree>
    <p:extLst>
      <p:ext uri="{BB962C8B-B14F-4D97-AF65-F5344CB8AC3E}">
        <p14:creationId xmlns:p14="http://schemas.microsoft.com/office/powerpoint/2010/main" val="2093123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a:xfrm>
            <a:off x="628650" y="635125"/>
            <a:ext cx="7886700" cy="5040000"/>
          </a:xfrm>
        </p:spPr>
        <p:txBody>
          <a:bodyPr/>
          <a:lstStyle/>
          <a:p>
            <a:r>
              <a:rPr lang="en-US" altLang="ko-KR" dirty="0"/>
              <a:t>Lexicon: A lexicon WFST encodes the mapping from sequences of lexicon units (phonemes or characters) to words. </a:t>
            </a:r>
          </a:p>
          <a:p>
            <a:pPr lvl="1"/>
            <a:r>
              <a:rPr lang="en-US" altLang="ko-KR" dirty="0"/>
              <a:t>If the labels are phonemes, the lexicon is a standard dictionary. When the labels are characters, the lexicon simply contains the spellings of the words. </a:t>
            </a:r>
          </a:p>
          <a:p>
            <a:pPr lvl="1"/>
            <a:r>
              <a:rPr lang="en-US" altLang="ko-KR" dirty="0"/>
              <a:t>A key difference between these two cases is that the spelling lexicon can be easily expanded to include any out-of-vocabulary (OOV) words. In contrast, expansion of the phoneme lexicon is not so straightforward. For the spelling lexicon, there is another complication to deal with. With characters as CTC labels, we usually insert an additional space character between every pair of words. </a:t>
            </a:r>
          </a:p>
          <a:p>
            <a:endParaRPr lang="ko-KR" altLang="en-US" dirty="0"/>
          </a:p>
          <a:p>
            <a:endParaRPr lang="ko-KR" altLang="en-US" dirty="0"/>
          </a:p>
        </p:txBody>
      </p:sp>
      <p:pic>
        <p:nvPicPr>
          <p:cNvPr id="4" name="그림 3"/>
          <p:cNvPicPr>
            <a:picLocks noChangeAspect="1"/>
          </p:cNvPicPr>
          <p:nvPr/>
        </p:nvPicPr>
        <p:blipFill>
          <a:blip r:embed="rId2"/>
          <a:stretch>
            <a:fillRect/>
          </a:stretch>
        </p:blipFill>
        <p:spPr>
          <a:xfrm>
            <a:off x="1688646" y="4369870"/>
            <a:ext cx="6152050" cy="2359370"/>
          </a:xfrm>
          <a:prstGeom prst="rect">
            <a:avLst/>
          </a:prstGeom>
        </p:spPr>
      </p:pic>
    </p:spTree>
    <p:extLst>
      <p:ext uri="{BB962C8B-B14F-4D97-AF65-F5344CB8AC3E}">
        <p14:creationId xmlns:p14="http://schemas.microsoft.com/office/powerpoint/2010/main" val="1502006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r>
              <a:rPr lang="en-US" altLang="ko-KR" dirty="0" smtClean="0"/>
              <a:t>Token: The </a:t>
            </a:r>
            <a:r>
              <a:rPr lang="en-US" altLang="ko-KR" dirty="0"/>
              <a:t>third WFST component maps a sequence </a:t>
            </a:r>
            <a:r>
              <a:rPr lang="en-US" altLang="ko-KR" dirty="0" smtClean="0"/>
              <a:t>of frame-level </a:t>
            </a:r>
            <a:r>
              <a:rPr lang="en-US" altLang="ko-KR" dirty="0"/>
              <a:t>CTC labels to a single lexicon unit (phoneme </a:t>
            </a:r>
            <a:r>
              <a:rPr lang="en-US" altLang="ko-KR" dirty="0" smtClean="0"/>
              <a:t>or character</a:t>
            </a:r>
            <a:r>
              <a:rPr lang="en-US" altLang="ko-KR" dirty="0"/>
              <a:t>). For a lexicon unit, its token WFST is designed </a:t>
            </a:r>
            <a:r>
              <a:rPr lang="en-US" altLang="ko-KR" dirty="0" smtClean="0"/>
              <a:t>to subsume </a:t>
            </a:r>
            <a:r>
              <a:rPr lang="en-US" altLang="ko-KR" dirty="0"/>
              <a:t>all of its possible label sequences at the frame </a:t>
            </a:r>
            <a:r>
              <a:rPr lang="en-US" altLang="ko-KR" dirty="0" smtClean="0"/>
              <a:t>level. Therefore</a:t>
            </a:r>
            <a:r>
              <a:rPr lang="en-US" altLang="ko-KR" dirty="0"/>
              <a:t>, this WFST allows occurrences of the blank </a:t>
            </a:r>
            <a:r>
              <a:rPr lang="en-US" altLang="ko-KR" dirty="0" smtClean="0"/>
              <a:t>label ?, </a:t>
            </a:r>
            <a:r>
              <a:rPr lang="en-US" altLang="ko-KR" dirty="0"/>
              <a:t>as well as repetitions of any non-blank </a:t>
            </a:r>
            <a:r>
              <a:rPr lang="en-US" altLang="ko-KR" dirty="0" err="1"/>
              <a:t>lables</a:t>
            </a:r>
            <a:r>
              <a:rPr lang="en-US" altLang="ko-KR" dirty="0"/>
              <a:t>. </a:t>
            </a:r>
            <a:endParaRPr lang="en-US" altLang="ko-KR" dirty="0" smtClean="0"/>
          </a:p>
          <a:p>
            <a:r>
              <a:rPr lang="en-US" altLang="ko-KR" dirty="0"/>
              <a:t>T</a:t>
            </a:r>
            <a:r>
              <a:rPr lang="en-US" altLang="ko-KR" dirty="0" smtClean="0"/>
              <a:t>he </a:t>
            </a:r>
            <a:r>
              <a:rPr lang="en-US" altLang="ko-KR" dirty="0"/>
              <a:t>RNN model may </a:t>
            </a:r>
            <a:r>
              <a:rPr lang="en-US" altLang="ko-KR" dirty="0" smtClean="0"/>
              <a:t>generate 3 </a:t>
            </a:r>
            <a:r>
              <a:rPr lang="en-US" altLang="ko-KR" dirty="0"/>
              <a:t>possible label sequences “AAAAA”, “? ? A </a:t>
            </a:r>
            <a:r>
              <a:rPr lang="en-US" altLang="ko-KR" dirty="0" err="1"/>
              <a:t>A</a:t>
            </a:r>
            <a:r>
              <a:rPr lang="en-US" altLang="ko-KR" dirty="0"/>
              <a:t> ?”, “? </a:t>
            </a:r>
            <a:r>
              <a:rPr lang="en-US" altLang="ko-KR" dirty="0" smtClean="0"/>
              <a:t>AA </a:t>
            </a:r>
            <a:r>
              <a:rPr lang="en-US" altLang="ko-KR" dirty="0"/>
              <a:t>A ?”.</a:t>
            </a:r>
            <a:endParaRPr lang="ko-KR" altLang="en-US"/>
          </a:p>
        </p:txBody>
      </p:sp>
      <p:pic>
        <p:nvPicPr>
          <p:cNvPr id="4" name="그림 3"/>
          <p:cNvPicPr>
            <a:picLocks noChangeAspect="1"/>
          </p:cNvPicPr>
          <p:nvPr/>
        </p:nvPicPr>
        <p:blipFill>
          <a:blip r:embed="rId2"/>
          <a:stretch>
            <a:fillRect/>
          </a:stretch>
        </p:blipFill>
        <p:spPr>
          <a:xfrm>
            <a:off x="1797717" y="4275053"/>
            <a:ext cx="5279058" cy="2137646"/>
          </a:xfrm>
          <a:prstGeom prst="rect">
            <a:avLst/>
          </a:prstGeom>
        </p:spPr>
      </p:pic>
    </p:spTree>
    <p:extLst>
      <p:ext uri="{BB962C8B-B14F-4D97-AF65-F5344CB8AC3E}">
        <p14:creationId xmlns:p14="http://schemas.microsoft.com/office/powerpoint/2010/main" val="1448674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57526" y="135330"/>
            <a:ext cx="7886700" cy="540000"/>
          </a:xfrm>
        </p:spPr>
        <p:txBody>
          <a:bodyPr/>
          <a:lstStyle/>
          <a:p>
            <a:r>
              <a:rPr lang="en-US" altLang="ko-KR" dirty="0" smtClean="0"/>
              <a:t>Advantages of CTC Training</a:t>
            </a:r>
            <a:endParaRPr lang="ko-KR" altLang="en-US"/>
          </a:p>
        </p:txBody>
      </p:sp>
      <p:sp>
        <p:nvSpPr>
          <p:cNvPr id="3" name="내용 개체 틀 2"/>
          <p:cNvSpPr>
            <a:spLocks noGrp="1"/>
          </p:cNvSpPr>
          <p:nvPr>
            <p:ph idx="1"/>
          </p:nvPr>
        </p:nvSpPr>
        <p:spPr>
          <a:xfrm>
            <a:off x="481263" y="675330"/>
            <a:ext cx="7886700" cy="5473644"/>
          </a:xfrm>
        </p:spPr>
        <p:txBody>
          <a:bodyPr>
            <a:normAutofit/>
          </a:bodyPr>
          <a:lstStyle/>
          <a:p>
            <a:r>
              <a:rPr lang="en-US" altLang="ko-KR" dirty="0" smtClean="0"/>
              <a:t>End-to-end training: speech to character (including blank </a:t>
            </a:r>
            <a:r>
              <a:rPr lang="en-US" altLang="ko-KR" dirty="0" err="1" smtClean="0"/>
              <a:t>lable</a:t>
            </a:r>
            <a:r>
              <a:rPr lang="en-US" altLang="ko-KR" dirty="0" smtClean="0"/>
              <a:t>). CTC training predict the character sequences of utterances, instead of using context dependent phonemes. </a:t>
            </a:r>
          </a:p>
          <a:p>
            <a:r>
              <a:rPr lang="en-US" altLang="ko-KR" dirty="0"/>
              <a:t>Again, p(c; </a:t>
            </a:r>
            <a:r>
              <a:rPr lang="en-US" altLang="ko-KR" dirty="0" err="1"/>
              <a:t>xt</a:t>
            </a:r>
            <a:r>
              <a:rPr lang="en-US" altLang="ko-KR" dirty="0"/>
              <a:t>) is a distribution over possible characters in the alphabet , which includes the </a:t>
            </a:r>
            <a:r>
              <a:rPr lang="en-US" altLang="ko-KR" dirty="0" smtClean="0"/>
              <a:t>blank symbol</a:t>
            </a:r>
            <a:r>
              <a:rPr lang="en-US" altLang="ko-KR" dirty="0"/>
              <a:t>, given audio input </a:t>
            </a:r>
            <a:r>
              <a:rPr lang="en-US" altLang="ko-KR" dirty="0" err="1"/>
              <a:t>xt</a:t>
            </a:r>
            <a:r>
              <a:rPr lang="en-US" altLang="ko-KR" dirty="0" err="1" smtClean="0"/>
              <a:t>.</a:t>
            </a:r>
            <a:endParaRPr lang="en-US" altLang="ko-KR" dirty="0" smtClean="0"/>
          </a:p>
          <a:p>
            <a:r>
              <a:rPr lang="ko-KR" altLang="en-US" smtClean="0"/>
              <a:t>문제</a:t>
            </a:r>
            <a:r>
              <a:rPr lang="en-US" altLang="ko-KR" dirty="0" smtClean="0"/>
              <a:t>: very large character error rate!</a:t>
            </a:r>
          </a:p>
        </p:txBody>
      </p:sp>
      <p:pic>
        <p:nvPicPr>
          <p:cNvPr id="5" name="그림 4"/>
          <p:cNvPicPr>
            <a:picLocks noChangeAspect="1"/>
          </p:cNvPicPr>
          <p:nvPr/>
        </p:nvPicPr>
        <p:blipFill>
          <a:blip r:embed="rId2"/>
          <a:stretch>
            <a:fillRect/>
          </a:stretch>
        </p:blipFill>
        <p:spPr>
          <a:xfrm>
            <a:off x="4680709" y="3412153"/>
            <a:ext cx="4347788" cy="757592"/>
          </a:xfrm>
          <a:prstGeom prst="rect">
            <a:avLst/>
          </a:prstGeom>
        </p:spPr>
      </p:pic>
      <p:pic>
        <p:nvPicPr>
          <p:cNvPr id="6" name="그림 5"/>
          <p:cNvPicPr>
            <a:picLocks noChangeAspect="1"/>
          </p:cNvPicPr>
          <p:nvPr/>
        </p:nvPicPr>
        <p:blipFill>
          <a:blip r:embed="rId3"/>
          <a:stretch>
            <a:fillRect/>
          </a:stretch>
        </p:blipFill>
        <p:spPr>
          <a:xfrm>
            <a:off x="0" y="3271400"/>
            <a:ext cx="4564582" cy="3552531"/>
          </a:xfrm>
          <a:prstGeom prst="rect">
            <a:avLst/>
          </a:prstGeom>
        </p:spPr>
      </p:pic>
    </p:spTree>
    <p:extLst>
      <p:ext uri="{BB962C8B-B14F-4D97-AF65-F5344CB8AC3E}">
        <p14:creationId xmlns:p14="http://schemas.microsoft.com/office/powerpoint/2010/main" val="4654237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Search Graph</a:t>
            </a:r>
            <a:endParaRPr lang="ko-KR" altLang="en-US"/>
          </a:p>
        </p:txBody>
      </p:sp>
      <p:sp>
        <p:nvSpPr>
          <p:cNvPr id="5" name="내용 개체 틀 4"/>
          <p:cNvSpPr>
            <a:spLocks noGrp="1"/>
          </p:cNvSpPr>
          <p:nvPr>
            <p:ph idx="1"/>
          </p:nvPr>
        </p:nvSpPr>
        <p:spPr/>
        <p:txBody>
          <a:bodyPr/>
          <a:lstStyle/>
          <a:p>
            <a:r>
              <a:rPr lang="en-US" altLang="ko-KR" dirty="0"/>
              <a:t>After compiling the three individual </a:t>
            </a:r>
            <a:r>
              <a:rPr lang="en-US" altLang="ko-KR" dirty="0" smtClean="0"/>
              <a:t>WFSTs, we </a:t>
            </a:r>
            <a:r>
              <a:rPr lang="en-US" altLang="ko-KR" dirty="0"/>
              <a:t>compose them into a comprehensive search graph.</a:t>
            </a:r>
          </a:p>
          <a:p>
            <a:r>
              <a:rPr lang="en-US" altLang="ko-KR" dirty="0"/>
              <a:t>The lexicon and grammar WFSTs are firstly composed. </a:t>
            </a:r>
            <a:r>
              <a:rPr lang="en-US" altLang="ko-KR" dirty="0" smtClean="0"/>
              <a:t>Two special </a:t>
            </a:r>
            <a:r>
              <a:rPr lang="en-US" altLang="ko-KR" dirty="0"/>
              <a:t>WFST operations, </a:t>
            </a:r>
            <a:r>
              <a:rPr lang="en-US" altLang="ko-KR" dirty="0" err="1"/>
              <a:t>determinization</a:t>
            </a:r>
            <a:r>
              <a:rPr lang="en-US" altLang="ko-KR" dirty="0"/>
              <a:t> and </a:t>
            </a:r>
            <a:r>
              <a:rPr lang="en-US" altLang="ko-KR" dirty="0" smtClean="0"/>
              <a:t>minimization, are </a:t>
            </a:r>
            <a:r>
              <a:rPr lang="en-US" altLang="ko-KR" dirty="0"/>
              <a:t>performed over the composition of them, in order to </a:t>
            </a:r>
            <a:r>
              <a:rPr lang="en-US" altLang="ko-KR" dirty="0" smtClean="0"/>
              <a:t>compress the </a:t>
            </a:r>
            <a:r>
              <a:rPr lang="en-US" altLang="ko-KR" dirty="0"/>
              <a:t>search space and thus speed up decoding. The </a:t>
            </a:r>
            <a:r>
              <a:rPr lang="en-US" altLang="ko-KR" dirty="0" smtClean="0"/>
              <a:t>resulting WFST </a:t>
            </a:r>
            <a:r>
              <a:rPr lang="en-US" altLang="ko-KR" dirty="0"/>
              <a:t>LG is then composed with the token </a:t>
            </a:r>
            <a:r>
              <a:rPr lang="en-US" altLang="ko-KR" dirty="0" smtClean="0"/>
              <a:t>WFST, which </a:t>
            </a:r>
            <a:r>
              <a:rPr lang="en-US" altLang="ko-KR" dirty="0"/>
              <a:t>finally generates the search graph. Overall the </a:t>
            </a:r>
            <a:r>
              <a:rPr lang="en-US" altLang="ko-KR" dirty="0" smtClean="0"/>
              <a:t>order of the </a:t>
            </a:r>
            <a:r>
              <a:rPr lang="en-US" altLang="ko-KR" dirty="0"/>
              <a:t>FST operations is:</a:t>
            </a:r>
            <a:endParaRPr lang="ko-KR" altLang="en-US" dirty="0"/>
          </a:p>
        </p:txBody>
      </p:sp>
      <p:pic>
        <p:nvPicPr>
          <p:cNvPr id="6" name="내용 개체 틀 3"/>
          <p:cNvPicPr>
            <a:picLocks noChangeAspect="1"/>
          </p:cNvPicPr>
          <p:nvPr/>
        </p:nvPicPr>
        <p:blipFill>
          <a:blip r:embed="rId2"/>
          <a:stretch>
            <a:fillRect/>
          </a:stretch>
        </p:blipFill>
        <p:spPr>
          <a:xfrm>
            <a:off x="1311146" y="4318327"/>
            <a:ext cx="5089653" cy="817087"/>
          </a:xfrm>
          <a:prstGeom prst="rect">
            <a:avLst/>
          </a:prstGeom>
        </p:spPr>
      </p:pic>
    </p:spTree>
    <p:extLst>
      <p:ext uri="{BB962C8B-B14F-4D97-AF65-F5344CB8AC3E}">
        <p14:creationId xmlns:p14="http://schemas.microsoft.com/office/powerpoint/2010/main" val="5395833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Phoneme-based EESEN</a:t>
            </a:r>
            <a:endParaRPr lang="ko-KR" altLang="en-US"/>
          </a:p>
        </p:txBody>
      </p:sp>
      <p:sp>
        <p:nvSpPr>
          <p:cNvPr id="3" name="내용 개체 틀 2"/>
          <p:cNvSpPr>
            <a:spLocks noGrp="1"/>
          </p:cNvSpPr>
          <p:nvPr>
            <p:ph idx="1"/>
          </p:nvPr>
        </p:nvSpPr>
        <p:spPr/>
        <p:txBody>
          <a:bodyPr/>
          <a:lstStyle/>
          <a:p>
            <a:endParaRPr lang="ko-KR" altLang="en-US" dirty="0"/>
          </a:p>
        </p:txBody>
      </p:sp>
      <p:pic>
        <p:nvPicPr>
          <p:cNvPr id="4" name="그림 3"/>
          <p:cNvPicPr>
            <a:picLocks noChangeAspect="1"/>
          </p:cNvPicPr>
          <p:nvPr/>
        </p:nvPicPr>
        <p:blipFill>
          <a:blip r:embed="rId2"/>
          <a:stretch>
            <a:fillRect/>
          </a:stretch>
        </p:blipFill>
        <p:spPr>
          <a:xfrm>
            <a:off x="821155" y="934215"/>
            <a:ext cx="6888681" cy="5449393"/>
          </a:xfrm>
          <a:prstGeom prst="rect">
            <a:avLst/>
          </a:prstGeom>
        </p:spPr>
      </p:pic>
    </p:spTree>
    <p:extLst>
      <p:ext uri="{BB962C8B-B14F-4D97-AF65-F5344CB8AC3E}">
        <p14:creationId xmlns:p14="http://schemas.microsoft.com/office/powerpoint/2010/main" val="4298206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Character-based EESEN</a:t>
            </a:r>
            <a:endParaRPr lang="ko-KR" altLang="en-US"/>
          </a:p>
        </p:txBody>
      </p:sp>
      <p:sp>
        <p:nvSpPr>
          <p:cNvPr id="3" name="내용 개체 틀 2"/>
          <p:cNvSpPr>
            <a:spLocks noGrp="1"/>
          </p:cNvSpPr>
          <p:nvPr>
            <p:ph idx="1"/>
          </p:nvPr>
        </p:nvSpPr>
        <p:spPr/>
        <p:txBody>
          <a:bodyPr/>
          <a:lstStyle/>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ko-KR" altLang="en-US" dirty="0"/>
          </a:p>
        </p:txBody>
      </p:sp>
      <p:pic>
        <p:nvPicPr>
          <p:cNvPr id="4" name="그림 3"/>
          <p:cNvPicPr>
            <a:picLocks noChangeAspect="1"/>
          </p:cNvPicPr>
          <p:nvPr/>
        </p:nvPicPr>
        <p:blipFill>
          <a:blip r:embed="rId2"/>
          <a:stretch>
            <a:fillRect/>
          </a:stretch>
        </p:blipFill>
        <p:spPr>
          <a:xfrm>
            <a:off x="628650" y="1138912"/>
            <a:ext cx="6965683" cy="2845358"/>
          </a:xfrm>
          <a:prstGeom prst="rect">
            <a:avLst/>
          </a:prstGeom>
        </p:spPr>
      </p:pic>
    </p:spTree>
    <p:extLst>
      <p:ext uri="{BB962C8B-B14F-4D97-AF65-F5344CB8AC3E}">
        <p14:creationId xmlns:p14="http://schemas.microsoft.com/office/powerpoint/2010/main" val="16080866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214351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076407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583559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176598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122119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311630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214879" y="365125"/>
            <a:ext cx="8714242" cy="5538010"/>
          </a:xfrm>
          <a:prstGeom prst="rect">
            <a:avLst/>
          </a:prstGeom>
        </p:spPr>
      </p:pic>
    </p:spTree>
    <p:extLst>
      <p:ext uri="{BB962C8B-B14F-4D97-AF65-F5344CB8AC3E}">
        <p14:creationId xmlns:p14="http://schemas.microsoft.com/office/powerpoint/2010/main" val="188283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Basic decoding</a:t>
            </a:r>
            <a:endParaRPr lang="ko-KR" altLang="en-US"/>
          </a:p>
        </p:txBody>
      </p:sp>
      <p:sp>
        <p:nvSpPr>
          <p:cNvPr id="3" name="내용 개체 틀 2"/>
          <p:cNvSpPr>
            <a:spLocks noGrp="1"/>
          </p:cNvSpPr>
          <p:nvPr>
            <p:ph idx="1"/>
          </p:nvPr>
        </p:nvSpPr>
        <p:spPr/>
        <p:txBody>
          <a:bodyPr/>
          <a:lstStyle/>
          <a:p>
            <a:r>
              <a:rPr lang="en-US" altLang="ko-KR" dirty="0"/>
              <a:t>Let S = (s1, . . . , </a:t>
            </a:r>
            <a:r>
              <a:rPr lang="en-US" altLang="ko-KR" dirty="0" err="1"/>
              <a:t>sT</a:t>
            </a:r>
            <a:r>
              <a:rPr lang="en-US" altLang="ko-KR" dirty="0"/>
              <a:t> ) be the character sequence where </a:t>
            </a:r>
            <a:r>
              <a:rPr lang="en-US" altLang="ko-KR" dirty="0" err="1"/>
              <a:t>st</a:t>
            </a:r>
            <a:r>
              <a:rPr lang="en-US" altLang="ko-KR" dirty="0"/>
              <a:t> = argmaxc2 p(c; </a:t>
            </a:r>
            <a:r>
              <a:rPr lang="en-US" altLang="ko-KR" dirty="0" err="1"/>
              <a:t>xt</a:t>
            </a:r>
            <a:r>
              <a:rPr lang="en-US" altLang="ko-KR" dirty="0"/>
              <a:t>). The sequence S is mapped to a transcription by collapsing repeat characters and removing blanks. This gives a sequence which can be scored against the reference transcription using both CER and WER.</a:t>
            </a:r>
            <a:br>
              <a:rPr lang="en-US" altLang="ko-KR" dirty="0"/>
            </a:br>
            <a:r>
              <a:rPr lang="en-US" altLang="ko-KR" dirty="0"/>
              <a:t/>
            </a:r>
            <a:br>
              <a:rPr lang="en-US" altLang="ko-KR" dirty="0"/>
            </a:br>
            <a:endParaRPr lang="en-US" altLang="ko-KR" dirty="0"/>
          </a:p>
          <a:p>
            <a:endParaRPr lang="en-US" altLang="ko-KR" dirty="0"/>
          </a:p>
          <a:p>
            <a:endParaRPr lang="en-US" altLang="ko-KR" dirty="0" smtClean="0"/>
          </a:p>
          <a:p>
            <a:endParaRPr lang="en-US" altLang="ko-KR" dirty="0"/>
          </a:p>
          <a:p>
            <a:endParaRPr lang="en-US" altLang="ko-KR" dirty="0" smtClean="0"/>
          </a:p>
          <a:p>
            <a:r>
              <a:rPr lang="en-US" altLang="ko-KR" dirty="0" smtClean="0"/>
              <a:t>This </a:t>
            </a:r>
            <a:r>
              <a:rPr lang="en-US" altLang="ko-KR" dirty="0"/>
              <a:t>first approximation lacks the ability to include the constraint of either a lexicon or a </a:t>
            </a:r>
            <a:r>
              <a:rPr lang="en-US" altLang="ko-KR" dirty="0" smtClean="0"/>
              <a:t>language model</a:t>
            </a:r>
            <a:r>
              <a:rPr lang="en-US" altLang="ko-KR" dirty="0"/>
              <a:t>. </a:t>
            </a:r>
            <a:endParaRPr lang="ko-KR" altLang="en-US" dirty="0"/>
          </a:p>
        </p:txBody>
      </p:sp>
      <p:pic>
        <p:nvPicPr>
          <p:cNvPr id="4" name="그림 3"/>
          <p:cNvPicPr>
            <a:picLocks noChangeAspect="1"/>
          </p:cNvPicPr>
          <p:nvPr/>
        </p:nvPicPr>
        <p:blipFill>
          <a:blip r:embed="rId2"/>
          <a:stretch>
            <a:fillRect/>
          </a:stretch>
        </p:blipFill>
        <p:spPr>
          <a:xfrm>
            <a:off x="1995128" y="2882737"/>
            <a:ext cx="4582616" cy="514981"/>
          </a:xfrm>
          <a:prstGeom prst="rect">
            <a:avLst/>
          </a:prstGeom>
        </p:spPr>
      </p:pic>
      <p:pic>
        <p:nvPicPr>
          <p:cNvPr id="5" name="그림 4"/>
          <p:cNvPicPr>
            <a:picLocks noChangeAspect="1"/>
          </p:cNvPicPr>
          <p:nvPr/>
        </p:nvPicPr>
        <p:blipFill>
          <a:blip r:embed="rId3"/>
          <a:stretch>
            <a:fillRect/>
          </a:stretch>
        </p:blipFill>
        <p:spPr>
          <a:xfrm>
            <a:off x="1541568" y="3658912"/>
            <a:ext cx="5829857" cy="1665410"/>
          </a:xfrm>
          <a:prstGeom prst="rect">
            <a:avLst/>
          </a:prstGeom>
        </p:spPr>
      </p:pic>
      <p:pic>
        <p:nvPicPr>
          <p:cNvPr id="6" name="그림 5"/>
          <p:cNvPicPr>
            <a:picLocks noChangeAspect="1"/>
          </p:cNvPicPr>
          <p:nvPr/>
        </p:nvPicPr>
        <p:blipFill>
          <a:blip r:embed="rId4"/>
          <a:stretch>
            <a:fillRect/>
          </a:stretch>
        </p:blipFill>
        <p:spPr>
          <a:xfrm>
            <a:off x="5483013" y="4953122"/>
            <a:ext cx="3530962" cy="371200"/>
          </a:xfrm>
          <a:prstGeom prst="rect">
            <a:avLst/>
          </a:prstGeom>
        </p:spPr>
      </p:pic>
    </p:spTree>
    <p:extLst>
      <p:ext uri="{BB962C8B-B14F-4D97-AF65-F5344CB8AC3E}">
        <p14:creationId xmlns:p14="http://schemas.microsoft.com/office/powerpoint/2010/main" val="41564523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561273" y="1138912"/>
            <a:ext cx="8169466" cy="4859009"/>
          </a:xfrm>
          <a:prstGeom prst="rect">
            <a:avLst/>
          </a:prstGeom>
        </p:spPr>
      </p:pic>
    </p:spTree>
    <p:extLst>
      <p:ext uri="{BB962C8B-B14F-4D97-AF65-F5344CB8AC3E}">
        <p14:creationId xmlns:p14="http://schemas.microsoft.com/office/powerpoint/2010/main" val="6312491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628650" y="537155"/>
            <a:ext cx="8171904" cy="5151375"/>
          </a:xfrm>
          <a:prstGeom prst="rect">
            <a:avLst/>
          </a:prstGeom>
        </p:spPr>
      </p:pic>
    </p:spTree>
    <p:extLst>
      <p:ext uri="{BB962C8B-B14F-4D97-AF65-F5344CB8AC3E}">
        <p14:creationId xmlns:p14="http://schemas.microsoft.com/office/powerpoint/2010/main" val="1071521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60980" y="480628"/>
            <a:ext cx="8422040" cy="5342656"/>
          </a:xfrm>
          <a:prstGeom prst="rect">
            <a:avLst/>
          </a:prstGeom>
        </p:spPr>
      </p:pic>
    </p:spTree>
    <p:extLst>
      <p:ext uri="{BB962C8B-B14F-4D97-AF65-F5344CB8AC3E}">
        <p14:creationId xmlns:p14="http://schemas.microsoft.com/office/powerpoint/2010/main" val="1982417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97644" y="606249"/>
            <a:ext cx="7849980" cy="5207410"/>
          </a:xfrm>
          <a:prstGeom prst="rect">
            <a:avLst/>
          </a:prstGeom>
        </p:spPr>
      </p:pic>
    </p:spTree>
    <p:extLst>
      <p:ext uri="{BB962C8B-B14F-4D97-AF65-F5344CB8AC3E}">
        <p14:creationId xmlns:p14="http://schemas.microsoft.com/office/powerpoint/2010/main" val="2033799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73331" y="567256"/>
            <a:ext cx="8397338" cy="5390782"/>
          </a:xfrm>
          <a:prstGeom prst="rect">
            <a:avLst/>
          </a:prstGeom>
        </p:spPr>
      </p:pic>
    </p:spTree>
    <p:extLst>
      <p:ext uri="{BB962C8B-B14F-4D97-AF65-F5344CB8AC3E}">
        <p14:creationId xmlns:p14="http://schemas.microsoft.com/office/powerpoint/2010/main" val="8286269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86709" y="365125"/>
            <a:ext cx="8370582" cy="5543787"/>
          </a:xfrm>
          <a:prstGeom prst="rect">
            <a:avLst/>
          </a:prstGeom>
        </p:spPr>
      </p:pic>
    </p:spTree>
    <p:extLst>
      <p:ext uri="{BB962C8B-B14F-4D97-AF65-F5344CB8AC3E}">
        <p14:creationId xmlns:p14="http://schemas.microsoft.com/office/powerpoint/2010/main" val="1530732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532397" y="741271"/>
            <a:ext cx="8117722" cy="4851007"/>
          </a:xfrm>
          <a:prstGeom prst="rect">
            <a:avLst/>
          </a:prstGeom>
        </p:spPr>
      </p:pic>
    </p:spTree>
    <p:extLst>
      <p:ext uri="{BB962C8B-B14F-4D97-AF65-F5344CB8AC3E}">
        <p14:creationId xmlns:p14="http://schemas.microsoft.com/office/powerpoint/2010/main" val="227459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442623" y="824439"/>
            <a:ext cx="8352922" cy="4854466"/>
          </a:xfrm>
          <a:prstGeom prst="rect">
            <a:avLst/>
          </a:prstGeom>
        </p:spPr>
      </p:pic>
    </p:spTree>
    <p:extLst>
      <p:ext uri="{BB962C8B-B14F-4D97-AF65-F5344CB8AC3E}">
        <p14:creationId xmlns:p14="http://schemas.microsoft.com/office/powerpoint/2010/main" val="1246993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628650" y="707312"/>
            <a:ext cx="8056739" cy="4904216"/>
          </a:xfrm>
          <a:prstGeom prst="rect">
            <a:avLst/>
          </a:prstGeom>
        </p:spPr>
      </p:pic>
    </p:spTree>
    <p:extLst>
      <p:ext uri="{BB962C8B-B14F-4D97-AF65-F5344CB8AC3E}">
        <p14:creationId xmlns:p14="http://schemas.microsoft.com/office/powerpoint/2010/main" val="3798455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74617" y="760253"/>
            <a:ext cx="8393600" cy="4841650"/>
          </a:xfrm>
          <a:prstGeom prst="rect">
            <a:avLst/>
          </a:prstGeom>
        </p:spPr>
      </p:pic>
    </p:spTree>
    <p:extLst>
      <p:ext uri="{BB962C8B-B14F-4D97-AF65-F5344CB8AC3E}">
        <p14:creationId xmlns:p14="http://schemas.microsoft.com/office/powerpoint/2010/main" val="237856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1. First-pass decoding with LM</a:t>
            </a:r>
            <a:endParaRPr lang="ko-KR" altLang="en-US" dirty="0"/>
          </a:p>
        </p:txBody>
      </p:sp>
      <p:sp>
        <p:nvSpPr>
          <p:cNvPr id="3" name="내용 개체 틀 2"/>
          <p:cNvSpPr>
            <a:spLocks noGrp="1"/>
          </p:cNvSpPr>
          <p:nvPr>
            <p:ph idx="1"/>
          </p:nvPr>
        </p:nvSpPr>
        <p:spPr/>
        <p:txBody>
          <a:bodyPr/>
          <a:lstStyle/>
          <a:p>
            <a:r>
              <a:rPr lang="en-US" altLang="ko-KR" dirty="0" err="1"/>
              <a:t>Hannun</a:t>
            </a:r>
            <a:r>
              <a:rPr lang="en-US" altLang="ko-KR" dirty="0"/>
              <a:t>, </a:t>
            </a:r>
            <a:r>
              <a:rPr lang="en-US" altLang="ko-KR" dirty="0" err="1"/>
              <a:t>Awni</a:t>
            </a:r>
            <a:r>
              <a:rPr lang="en-US" altLang="ko-KR" dirty="0"/>
              <a:t> Y., et al. "First-pass large vocabulary continuous speech recognition using bi-directional recurrent DNNs." </a:t>
            </a:r>
            <a:r>
              <a:rPr lang="en-US" altLang="ko-KR" i="1" dirty="0" err="1"/>
              <a:t>arXiv</a:t>
            </a:r>
            <a:r>
              <a:rPr lang="en-US" altLang="ko-KR" i="1" dirty="0"/>
              <a:t> preprint arXiv:1408.2873</a:t>
            </a:r>
            <a:r>
              <a:rPr lang="en-US" altLang="ko-KR" dirty="0"/>
              <a:t> (2014</a:t>
            </a:r>
            <a:r>
              <a:rPr lang="en-US" altLang="ko-KR" dirty="0" smtClean="0"/>
              <a:t>).</a:t>
            </a:r>
          </a:p>
          <a:p>
            <a:r>
              <a:rPr lang="en-US" altLang="ko-KR" dirty="0" smtClean="0"/>
              <a:t>Acoustic modeling: bidirectional recurrent deep neural networks (not LSTM)</a:t>
            </a:r>
          </a:p>
          <a:p>
            <a:endParaRPr lang="en-US" altLang="ko-KR" dirty="0"/>
          </a:p>
          <a:p>
            <a:endParaRPr lang="en-US" altLang="ko-KR" dirty="0" smtClean="0"/>
          </a:p>
          <a:p>
            <a:endParaRPr lang="en-US" altLang="ko-KR" dirty="0"/>
          </a:p>
          <a:p>
            <a:endParaRPr lang="ko-KR" altLang="en-US" dirty="0"/>
          </a:p>
        </p:txBody>
      </p:sp>
      <p:pic>
        <p:nvPicPr>
          <p:cNvPr id="4" name="그림 3"/>
          <p:cNvPicPr>
            <a:picLocks noChangeAspect="1"/>
          </p:cNvPicPr>
          <p:nvPr/>
        </p:nvPicPr>
        <p:blipFill>
          <a:blip r:embed="rId2"/>
          <a:stretch>
            <a:fillRect/>
          </a:stretch>
        </p:blipFill>
        <p:spPr>
          <a:xfrm>
            <a:off x="1216288" y="3315926"/>
            <a:ext cx="6392569" cy="1178142"/>
          </a:xfrm>
          <a:prstGeom prst="rect">
            <a:avLst/>
          </a:prstGeom>
        </p:spPr>
      </p:pic>
      <p:pic>
        <p:nvPicPr>
          <p:cNvPr id="5" name="그림 4"/>
          <p:cNvPicPr>
            <a:picLocks noChangeAspect="1"/>
          </p:cNvPicPr>
          <p:nvPr/>
        </p:nvPicPr>
        <p:blipFill>
          <a:blip r:embed="rId3"/>
          <a:stretch>
            <a:fillRect/>
          </a:stretch>
        </p:blipFill>
        <p:spPr>
          <a:xfrm>
            <a:off x="628650" y="4610961"/>
            <a:ext cx="8594830" cy="1703212"/>
          </a:xfrm>
          <a:prstGeom prst="rect">
            <a:avLst/>
          </a:prstGeom>
        </p:spPr>
      </p:pic>
    </p:spTree>
    <p:extLst>
      <p:ext uri="{BB962C8B-B14F-4D97-AF65-F5344CB8AC3E}">
        <p14:creationId xmlns:p14="http://schemas.microsoft.com/office/powerpoint/2010/main" val="26766059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561273" y="242014"/>
            <a:ext cx="7886700" cy="5936898"/>
          </a:xfrm>
          <a:prstGeom prst="rect">
            <a:avLst/>
          </a:prstGeom>
        </p:spPr>
      </p:pic>
    </p:spTree>
    <p:extLst>
      <p:ext uri="{BB962C8B-B14F-4D97-AF65-F5344CB8AC3E}">
        <p14:creationId xmlns:p14="http://schemas.microsoft.com/office/powerpoint/2010/main" val="311461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266061" y="499878"/>
            <a:ext cx="8611878" cy="4986521"/>
          </a:xfrm>
          <a:prstGeom prst="rect">
            <a:avLst/>
          </a:prstGeom>
        </p:spPr>
      </p:pic>
    </p:spTree>
    <p:extLst>
      <p:ext uri="{BB962C8B-B14F-4D97-AF65-F5344CB8AC3E}">
        <p14:creationId xmlns:p14="http://schemas.microsoft.com/office/powerpoint/2010/main" val="25945028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453852" y="769385"/>
            <a:ext cx="8236295" cy="4649637"/>
          </a:xfrm>
          <a:prstGeom prst="rect">
            <a:avLst/>
          </a:prstGeom>
        </p:spPr>
      </p:pic>
    </p:spTree>
    <p:extLst>
      <p:ext uri="{BB962C8B-B14F-4D97-AF65-F5344CB8AC3E}">
        <p14:creationId xmlns:p14="http://schemas.microsoft.com/office/powerpoint/2010/main" val="19956935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508739" y="738203"/>
            <a:ext cx="8021631" cy="4950328"/>
          </a:xfrm>
          <a:prstGeom prst="rect">
            <a:avLst/>
          </a:prstGeom>
        </p:spPr>
      </p:pic>
    </p:spTree>
    <p:extLst>
      <p:ext uri="{BB962C8B-B14F-4D97-AF65-F5344CB8AC3E}">
        <p14:creationId xmlns:p14="http://schemas.microsoft.com/office/powerpoint/2010/main" val="26537281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381048" y="703310"/>
            <a:ext cx="8408018" cy="4734964"/>
          </a:xfrm>
          <a:prstGeom prst="rect">
            <a:avLst/>
          </a:prstGeom>
        </p:spPr>
      </p:pic>
    </p:spTree>
    <p:extLst>
      <p:ext uri="{BB962C8B-B14F-4D97-AF65-F5344CB8AC3E}">
        <p14:creationId xmlns:p14="http://schemas.microsoft.com/office/powerpoint/2010/main" val="3901211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41250041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2915897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spTree>
    <p:extLst>
      <p:ext uri="{BB962C8B-B14F-4D97-AF65-F5344CB8AC3E}">
        <p14:creationId xmlns:p14="http://schemas.microsoft.com/office/powerpoint/2010/main" val="3814271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28650" y="316998"/>
            <a:ext cx="7886700" cy="540000"/>
          </a:xfrm>
        </p:spPr>
        <p:txBody>
          <a:bodyPr/>
          <a:lstStyle/>
          <a:p>
            <a:r>
              <a:rPr lang="en-US" altLang="ko-KR" dirty="0" smtClean="0"/>
              <a:t>First-pass decoding with LM</a:t>
            </a:r>
            <a:endParaRPr lang="ko-KR" altLang="en-US"/>
          </a:p>
        </p:txBody>
      </p:sp>
      <p:sp>
        <p:nvSpPr>
          <p:cNvPr id="3" name="내용 개체 틀 2"/>
          <p:cNvSpPr>
            <a:spLocks noGrp="1"/>
          </p:cNvSpPr>
          <p:nvPr>
            <p:ph idx="1"/>
          </p:nvPr>
        </p:nvSpPr>
        <p:spPr>
          <a:xfrm>
            <a:off x="628650" y="927156"/>
            <a:ext cx="7886700" cy="5040000"/>
          </a:xfrm>
        </p:spPr>
        <p:txBody>
          <a:bodyPr/>
          <a:lstStyle/>
          <a:p>
            <a:r>
              <a:rPr lang="en-US" altLang="ko-KR" dirty="0" smtClean="0"/>
              <a:t>The transcription W maximizes the probability</a:t>
            </a:r>
          </a:p>
          <a:p>
            <a:endParaRPr lang="en-US" altLang="ko-KR" dirty="0"/>
          </a:p>
          <a:p>
            <a:endParaRPr lang="en-US" altLang="ko-KR" dirty="0" smtClean="0"/>
          </a:p>
          <a:p>
            <a:r>
              <a:rPr lang="en-US" altLang="ko-KR" dirty="0" smtClean="0"/>
              <a:t>Beam search</a:t>
            </a:r>
          </a:p>
          <a:p>
            <a:r>
              <a:rPr lang="en-US" altLang="ko-KR" dirty="0" smtClean="0"/>
              <a:t>Here </a:t>
            </a:r>
            <a:r>
              <a:rPr lang="en-US" altLang="ko-KR" dirty="0"/>
              <a:t>the overall probability of the transcription is modeled as the product of two factors: </a:t>
            </a:r>
            <a:r>
              <a:rPr lang="en-US" altLang="ko-KR" dirty="0" err="1"/>
              <a:t>p</a:t>
            </a:r>
            <a:r>
              <a:rPr lang="en-US" altLang="ko-KR" baseline="-25000" dirty="0" err="1"/>
              <a:t>net</a:t>
            </a:r>
            <a:r>
              <a:rPr lang="en-US" altLang="ko-KR" dirty="0"/>
              <a:t> </a:t>
            </a:r>
            <a:r>
              <a:rPr lang="en-US" altLang="ko-KR" dirty="0" smtClean="0"/>
              <a:t>given by </a:t>
            </a:r>
            <a:r>
              <a:rPr lang="en-US" altLang="ko-KR" dirty="0"/>
              <a:t>the network and </a:t>
            </a:r>
            <a:r>
              <a:rPr lang="en-US" altLang="ko-KR" dirty="0" err="1"/>
              <a:t>p</a:t>
            </a:r>
            <a:r>
              <a:rPr lang="en-US" altLang="ko-KR" baseline="-25000" dirty="0" err="1"/>
              <a:t>lm</a:t>
            </a:r>
            <a:r>
              <a:rPr lang="en-US" altLang="ko-KR" dirty="0"/>
              <a:t> given by a language model prior. </a:t>
            </a:r>
            <a:endParaRPr lang="ko-KR" altLang="en-US" dirty="0"/>
          </a:p>
        </p:txBody>
      </p:sp>
      <p:pic>
        <p:nvPicPr>
          <p:cNvPr id="4" name="그림 3"/>
          <p:cNvPicPr>
            <a:picLocks noChangeAspect="1"/>
          </p:cNvPicPr>
          <p:nvPr/>
        </p:nvPicPr>
        <p:blipFill>
          <a:blip r:embed="rId2"/>
          <a:stretch>
            <a:fillRect/>
          </a:stretch>
        </p:blipFill>
        <p:spPr>
          <a:xfrm>
            <a:off x="1476705" y="1313430"/>
            <a:ext cx="4803180" cy="732542"/>
          </a:xfrm>
          <a:prstGeom prst="rect">
            <a:avLst/>
          </a:prstGeom>
        </p:spPr>
      </p:pic>
      <p:pic>
        <p:nvPicPr>
          <p:cNvPr id="5" name="그림 4"/>
          <p:cNvPicPr>
            <a:picLocks noChangeAspect="1"/>
          </p:cNvPicPr>
          <p:nvPr/>
        </p:nvPicPr>
        <p:blipFill>
          <a:blip r:embed="rId3"/>
          <a:stretch>
            <a:fillRect/>
          </a:stretch>
        </p:blipFill>
        <p:spPr>
          <a:xfrm>
            <a:off x="296399" y="3897330"/>
            <a:ext cx="8551201" cy="2794629"/>
          </a:xfrm>
          <a:prstGeom prst="rect">
            <a:avLst/>
          </a:prstGeom>
        </p:spPr>
      </p:pic>
    </p:spTree>
    <p:extLst>
      <p:ext uri="{BB962C8B-B14F-4D97-AF65-F5344CB8AC3E}">
        <p14:creationId xmlns:p14="http://schemas.microsoft.com/office/powerpoint/2010/main" val="132306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endParaRPr lang="ko-KR" altLang="en-US"/>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229758" y="38500"/>
            <a:ext cx="8644736" cy="6805607"/>
          </a:xfrm>
          <a:prstGeom prst="rect">
            <a:avLst/>
          </a:prstGeom>
          <a:solidFill>
            <a:srgbClr val="FF0000"/>
          </a:solidFill>
          <a:ln w="38100">
            <a:solidFill>
              <a:schemeClr val="tx1"/>
            </a:solidFill>
          </a:ln>
        </p:spPr>
      </p:pic>
      <p:sp>
        <p:nvSpPr>
          <p:cNvPr id="6" name="자유형 5"/>
          <p:cNvSpPr/>
          <p:nvPr/>
        </p:nvSpPr>
        <p:spPr>
          <a:xfrm>
            <a:off x="3435566" y="3234088"/>
            <a:ext cx="1829598" cy="627602"/>
          </a:xfrm>
          <a:custGeom>
            <a:avLst/>
            <a:gdLst>
              <a:gd name="connsiteX0" fmla="*/ 145032 w 1829598"/>
              <a:gd name="connsiteY0" fmla="*/ 529390 h 627602"/>
              <a:gd name="connsiteX1" fmla="*/ 376038 w 1829598"/>
              <a:gd name="connsiteY1" fmla="*/ 519765 h 627602"/>
              <a:gd name="connsiteX2" fmla="*/ 578169 w 1829598"/>
              <a:gd name="connsiteY2" fmla="*/ 510139 h 627602"/>
              <a:gd name="connsiteX3" fmla="*/ 1020931 w 1829598"/>
              <a:gd name="connsiteY3" fmla="*/ 529390 h 627602"/>
              <a:gd name="connsiteX4" fmla="*/ 1078682 w 1829598"/>
              <a:gd name="connsiteY4" fmla="*/ 539015 h 627602"/>
              <a:gd name="connsiteX5" fmla="*/ 1280813 w 1829598"/>
              <a:gd name="connsiteY5" fmla="*/ 548640 h 627602"/>
              <a:gd name="connsiteX6" fmla="*/ 1396316 w 1829598"/>
              <a:gd name="connsiteY6" fmla="*/ 587141 h 627602"/>
              <a:gd name="connsiteX7" fmla="*/ 1454068 w 1829598"/>
              <a:gd name="connsiteY7" fmla="*/ 596767 h 627602"/>
              <a:gd name="connsiteX8" fmla="*/ 1482943 w 1829598"/>
              <a:gd name="connsiteY8" fmla="*/ 625643 h 627602"/>
              <a:gd name="connsiteX9" fmla="*/ 1656198 w 1829598"/>
              <a:gd name="connsiteY9" fmla="*/ 616017 h 627602"/>
              <a:gd name="connsiteX10" fmla="*/ 1713950 w 1829598"/>
              <a:gd name="connsiteY10" fmla="*/ 567891 h 627602"/>
              <a:gd name="connsiteX11" fmla="*/ 1771701 w 1829598"/>
              <a:gd name="connsiteY11" fmla="*/ 471638 h 627602"/>
              <a:gd name="connsiteX12" fmla="*/ 1800577 w 1829598"/>
              <a:gd name="connsiteY12" fmla="*/ 433137 h 627602"/>
              <a:gd name="connsiteX13" fmla="*/ 1819828 w 1829598"/>
              <a:gd name="connsiteY13" fmla="*/ 404261 h 627602"/>
              <a:gd name="connsiteX14" fmla="*/ 1819828 w 1829598"/>
              <a:gd name="connsiteY14" fmla="*/ 346510 h 627602"/>
              <a:gd name="connsiteX15" fmla="*/ 1810202 w 1829598"/>
              <a:gd name="connsiteY15" fmla="*/ 279133 h 627602"/>
              <a:gd name="connsiteX16" fmla="*/ 1800577 w 1829598"/>
              <a:gd name="connsiteY16" fmla="*/ 250257 h 627602"/>
              <a:gd name="connsiteX17" fmla="*/ 1790952 w 1829598"/>
              <a:gd name="connsiteY17" fmla="*/ 211756 h 627602"/>
              <a:gd name="connsiteX18" fmla="*/ 1762076 w 1829598"/>
              <a:gd name="connsiteY18" fmla="*/ 173255 h 627602"/>
              <a:gd name="connsiteX19" fmla="*/ 1733200 w 1829598"/>
              <a:gd name="connsiteY19" fmla="*/ 96253 h 627602"/>
              <a:gd name="connsiteX20" fmla="*/ 1704325 w 1829598"/>
              <a:gd name="connsiteY20" fmla="*/ 57752 h 627602"/>
              <a:gd name="connsiteX21" fmla="*/ 1646573 w 1829598"/>
              <a:gd name="connsiteY21" fmla="*/ 28876 h 627602"/>
              <a:gd name="connsiteX22" fmla="*/ 1608072 w 1829598"/>
              <a:gd name="connsiteY22" fmla="*/ 19251 h 627602"/>
              <a:gd name="connsiteX23" fmla="*/ 1579196 w 1829598"/>
              <a:gd name="connsiteY23" fmla="*/ 9626 h 627602"/>
              <a:gd name="connsiteX24" fmla="*/ 1290438 w 1829598"/>
              <a:gd name="connsiteY24" fmla="*/ 0 h 627602"/>
              <a:gd name="connsiteX25" fmla="*/ 722548 w 1829598"/>
              <a:gd name="connsiteY25" fmla="*/ 19251 h 627602"/>
              <a:gd name="connsiteX26" fmla="*/ 674421 w 1829598"/>
              <a:gd name="connsiteY26" fmla="*/ 28876 h 627602"/>
              <a:gd name="connsiteX27" fmla="*/ 347162 w 1829598"/>
              <a:gd name="connsiteY27" fmla="*/ 48127 h 627602"/>
              <a:gd name="connsiteX28" fmla="*/ 308661 w 1829598"/>
              <a:gd name="connsiteY28" fmla="*/ 57752 h 627602"/>
              <a:gd name="connsiteX29" fmla="*/ 145032 w 1829598"/>
              <a:gd name="connsiteY29" fmla="*/ 77003 h 627602"/>
              <a:gd name="connsiteX30" fmla="*/ 106531 w 1829598"/>
              <a:gd name="connsiteY30" fmla="*/ 96253 h 627602"/>
              <a:gd name="connsiteX31" fmla="*/ 68030 w 1829598"/>
              <a:gd name="connsiteY31" fmla="*/ 105878 h 627602"/>
              <a:gd name="connsiteX32" fmla="*/ 19903 w 1829598"/>
              <a:gd name="connsiteY32" fmla="*/ 144379 h 627602"/>
              <a:gd name="connsiteX33" fmla="*/ 653 w 1829598"/>
              <a:gd name="connsiteY33" fmla="*/ 173255 h 627602"/>
              <a:gd name="connsiteX34" fmla="*/ 10278 w 1829598"/>
              <a:gd name="connsiteY34" fmla="*/ 394636 h 627602"/>
              <a:gd name="connsiteX35" fmla="*/ 39154 w 1829598"/>
              <a:gd name="connsiteY35" fmla="*/ 490889 h 627602"/>
              <a:gd name="connsiteX36" fmla="*/ 77655 w 1829598"/>
              <a:gd name="connsiteY36" fmla="*/ 510139 h 627602"/>
              <a:gd name="connsiteX37" fmla="*/ 116156 w 1829598"/>
              <a:gd name="connsiteY37" fmla="*/ 558266 h 627602"/>
              <a:gd name="connsiteX38" fmla="*/ 173908 w 1829598"/>
              <a:gd name="connsiteY38" fmla="*/ 577516 h 627602"/>
              <a:gd name="connsiteX39" fmla="*/ 241285 w 1829598"/>
              <a:gd name="connsiteY39" fmla="*/ 539015 h 627602"/>
              <a:gd name="connsiteX40" fmla="*/ 279786 w 1829598"/>
              <a:gd name="connsiteY40" fmla="*/ 500514 h 627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29598" h="627602">
                <a:moveTo>
                  <a:pt x="145032" y="529390"/>
                </a:moveTo>
                <a:lnTo>
                  <a:pt x="376038" y="519765"/>
                </a:lnTo>
                <a:cubicBezTo>
                  <a:pt x="443425" y="516770"/>
                  <a:pt x="510723" y="509132"/>
                  <a:pt x="578169" y="510139"/>
                </a:cubicBezTo>
                <a:cubicBezTo>
                  <a:pt x="725879" y="512344"/>
                  <a:pt x="873344" y="522973"/>
                  <a:pt x="1020931" y="529390"/>
                </a:cubicBezTo>
                <a:cubicBezTo>
                  <a:pt x="1040181" y="532598"/>
                  <a:pt x="1059219" y="537573"/>
                  <a:pt x="1078682" y="539015"/>
                </a:cubicBezTo>
                <a:cubicBezTo>
                  <a:pt x="1145951" y="543998"/>
                  <a:pt x="1213744" y="541454"/>
                  <a:pt x="1280813" y="548640"/>
                </a:cubicBezTo>
                <a:cubicBezTo>
                  <a:pt x="1346760" y="555706"/>
                  <a:pt x="1339849" y="571741"/>
                  <a:pt x="1396316" y="587141"/>
                </a:cubicBezTo>
                <a:cubicBezTo>
                  <a:pt x="1415145" y="592276"/>
                  <a:pt x="1434817" y="593558"/>
                  <a:pt x="1454068" y="596767"/>
                </a:cubicBezTo>
                <a:cubicBezTo>
                  <a:pt x="1463693" y="606392"/>
                  <a:pt x="1469392" y="624352"/>
                  <a:pt x="1482943" y="625643"/>
                </a:cubicBezTo>
                <a:cubicBezTo>
                  <a:pt x="1540523" y="631127"/>
                  <a:pt x="1598939" y="624197"/>
                  <a:pt x="1656198" y="616017"/>
                </a:cubicBezTo>
                <a:cubicBezTo>
                  <a:pt x="1670102" y="614031"/>
                  <a:pt x="1707839" y="575748"/>
                  <a:pt x="1713950" y="567891"/>
                </a:cubicBezTo>
                <a:cubicBezTo>
                  <a:pt x="1789478" y="470784"/>
                  <a:pt x="1724078" y="547836"/>
                  <a:pt x="1771701" y="471638"/>
                </a:cubicBezTo>
                <a:cubicBezTo>
                  <a:pt x="1780203" y="458034"/>
                  <a:pt x="1791253" y="446191"/>
                  <a:pt x="1800577" y="433137"/>
                </a:cubicBezTo>
                <a:cubicBezTo>
                  <a:pt x="1807301" y="423724"/>
                  <a:pt x="1813411" y="413886"/>
                  <a:pt x="1819828" y="404261"/>
                </a:cubicBezTo>
                <a:cubicBezTo>
                  <a:pt x="1835869" y="356137"/>
                  <a:pt x="1829453" y="394635"/>
                  <a:pt x="1819828" y="346510"/>
                </a:cubicBezTo>
                <a:cubicBezTo>
                  <a:pt x="1815379" y="324264"/>
                  <a:pt x="1814651" y="301379"/>
                  <a:pt x="1810202" y="279133"/>
                </a:cubicBezTo>
                <a:cubicBezTo>
                  <a:pt x="1808212" y="269184"/>
                  <a:pt x="1803364" y="260013"/>
                  <a:pt x="1800577" y="250257"/>
                </a:cubicBezTo>
                <a:cubicBezTo>
                  <a:pt x="1796943" y="237537"/>
                  <a:pt x="1796868" y="223588"/>
                  <a:pt x="1790952" y="211756"/>
                </a:cubicBezTo>
                <a:cubicBezTo>
                  <a:pt x="1783778" y="197407"/>
                  <a:pt x="1771701" y="186089"/>
                  <a:pt x="1762076" y="173255"/>
                </a:cubicBezTo>
                <a:cubicBezTo>
                  <a:pt x="1754871" y="151639"/>
                  <a:pt x="1742794" y="113522"/>
                  <a:pt x="1733200" y="96253"/>
                </a:cubicBezTo>
                <a:cubicBezTo>
                  <a:pt x="1725409" y="82230"/>
                  <a:pt x="1715668" y="69095"/>
                  <a:pt x="1704325" y="57752"/>
                </a:cubicBezTo>
                <a:cubicBezTo>
                  <a:pt x="1687451" y="40877"/>
                  <a:pt x="1668494" y="35139"/>
                  <a:pt x="1646573" y="28876"/>
                </a:cubicBezTo>
                <a:cubicBezTo>
                  <a:pt x="1633853" y="25242"/>
                  <a:pt x="1620792" y="22885"/>
                  <a:pt x="1608072" y="19251"/>
                </a:cubicBezTo>
                <a:cubicBezTo>
                  <a:pt x="1598316" y="16464"/>
                  <a:pt x="1589323" y="10240"/>
                  <a:pt x="1579196" y="9626"/>
                </a:cubicBezTo>
                <a:cubicBezTo>
                  <a:pt x="1483066" y="3800"/>
                  <a:pt x="1386691" y="3209"/>
                  <a:pt x="1290438" y="0"/>
                </a:cubicBezTo>
                <a:cubicBezTo>
                  <a:pt x="1185812" y="2552"/>
                  <a:pt x="874287" y="6057"/>
                  <a:pt x="722548" y="19251"/>
                </a:cubicBezTo>
                <a:cubicBezTo>
                  <a:pt x="706249" y="20668"/>
                  <a:pt x="690733" y="27621"/>
                  <a:pt x="674421" y="28876"/>
                </a:cubicBezTo>
                <a:cubicBezTo>
                  <a:pt x="565468" y="37257"/>
                  <a:pt x="456248" y="41710"/>
                  <a:pt x="347162" y="48127"/>
                </a:cubicBezTo>
                <a:cubicBezTo>
                  <a:pt x="334328" y="51335"/>
                  <a:pt x="321676" y="55386"/>
                  <a:pt x="308661" y="57752"/>
                </a:cubicBezTo>
                <a:cubicBezTo>
                  <a:pt x="256653" y="67208"/>
                  <a:pt x="196648" y="71841"/>
                  <a:pt x="145032" y="77003"/>
                </a:cubicBezTo>
                <a:cubicBezTo>
                  <a:pt x="132198" y="83420"/>
                  <a:pt x="119966" y="91215"/>
                  <a:pt x="106531" y="96253"/>
                </a:cubicBezTo>
                <a:cubicBezTo>
                  <a:pt x="94145" y="100898"/>
                  <a:pt x="79037" y="98540"/>
                  <a:pt x="68030" y="105878"/>
                </a:cubicBezTo>
                <a:cubicBezTo>
                  <a:pt x="-19044" y="163927"/>
                  <a:pt x="114302" y="112914"/>
                  <a:pt x="19903" y="144379"/>
                </a:cubicBezTo>
                <a:cubicBezTo>
                  <a:pt x="13486" y="154004"/>
                  <a:pt x="1098" y="161695"/>
                  <a:pt x="653" y="173255"/>
                </a:cubicBezTo>
                <a:cubicBezTo>
                  <a:pt x="-2186" y="247064"/>
                  <a:pt x="4822" y="320974"/>
                  <a:pt x="10278" y="394636"/>
                </a:cubicBezTo>
                <a:cubicBezTo>
                  <a:pt x="11257" y="407847"/>
                  <a:pt x="36532" y="489578"/>
                  <a:pt x="39154" y="490889"/>
                </a:cubicBezTo>
                <a:lnTo>
                  <a:pt x="77655" y="510139"/>
                </a:lnTo>
                <a:cubicBezTo>
                  <a:pt x="90489" y="526181"/>
                  <a:pt x="99326" y="546485"/>
                  <a:pt x="116156" y="558266"/>
                </a:cubicBezTo>
                <a:cubicBezTo>
                  <a:pt x="132780" y="569903"/>
                  <a:pt x="173908" y="577516"/>
                  <a:pt x="173908" y="577516"/>
                </a:cubicBezTo>
                <a:cubicBezTo>
                  <a:pt x="218063" y="511282"/>
                  <a:pt x="159427" y="584491"/>
                  <a:pt x="241285" y="539015"/>
                </a:cubicBezTo>
                <a:cubicBezTo>
                  <a:pt x="257151" y="530201"/>
                  <a:pt x="279786" y="500514"/>
                  <a:pt x="279786" y="50051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자유형 6"/>
          <p:cNvSpPr/>
          <p:nvPr/>
        </p:nvSpPr>
        <p:spPr>
          <a:xfrm>
            <a:off x="1684421" y="1828800"/>
            <a:ext cx="5265019" cy="134754"/>
          </a:xfrm>
          <a:custGeom>
            <a:avLst/>
            <a:gdLst>
              <a:gd name="connsiteX0" fmla="*/ 0 w 5265019"/>
              <a:gd name="connsiteY0" fmla="*/ 86627 h 134754"/>
              <a:gd name="connsiteX1" fmla="*/ 308008 w 5265019"/>
              <a:gd name="connsiteY1" fmla="*/ 67377 h 134754"/>
              <a:gd name="connsiteX2" fmla="*/ 539015 w 5265019"/>
              <a:gd name="connsiteY2" fmla="*/ 48126 h 134754"/>
              <a:gd name="connsiteX3" fmla="*/ 943276 w 5265019"/>
              <a:gd name="connsiteY3" fmla="*/ 67377 h 134754"/>
              <a:gd name="connsiteX4" fmla="*/ 1068404 w 5265019"/>
              <a:gd name="connsiteY4" fmla="*/ 86627 h 134754"/>
              <a:gd name="connsiteX5" fmla="*/ 1472665 w 5265019"/>
              <a:gd name="connsiteY5" fmla="*/ 105878 h 134754"/>
              <a:gd name="connsiteX6" fmla="*/ 1607419 w 5265019"/>
              <a:gd name="connsiteY6" fmla="*/ 125128 h 134754"/>
              <a:gd name="connsiteX7" fmla="*/ 1674796 w 5265019"/>
              <a:gd name="connsiteY7" fmla="*/ 134754 h 134754"/>
              <a:gd name="connsiteX8" fmla="*/ 2030931 w 5265019"/>
              <a:gd name="connsiteY8" fmla="*/ 125128 h 134754"/>
              <a:gd name="connsiteX9" fmla="*/ 2107933 w 5265019"/>
              <a:gd name="connsiteY9" fmla="*/ 115503 h 134754"/>
              <a:gd name="connsiteX10" fmla="*/ 2204185 w 5265019"/>
              <a:gd name="connsiteY10" fmla="*/ 67377 h 134754"/>
              <a:gd name="connsiteX11" fmla="*/ 2252312 w 5265019"/>
              <a:gd name="connsiteY11" fmla="*/ 38501 h 134754"/>
              <a:gd name="connsiteX12" fmla="*/ 2319688 w 5265019"/>
              <a:gd name="connsiteY12" fmla="*/ 28876 h 134754"/>
              <a:gd name="connsiteX13" fmla="*/ 2531444 w 5265019"/>
              <a:gd name="connsiteY13" fmla="*/ 0 h 134754"/>
              <a:gd name="connsiteX14" fmla="*/ 3157086 w 5265019"/>
              <a:gd name="connsiteY14" fmla="*/ 19251 h 134754"/>
              <a:gd name="connsiteX15" fmla="*/ 3262964 w 5265019"/>
              <a:gd name="connsiteY15" fmla="*/ 38501 h 134754"/>
              <a:gd name="connsiteX16" fmla="*/ 3301465 w 5265019"/>
              <a:gd name="connsiteY16" fmla="*/ 57752 h 134754"/>
              <a:gd name="connsiteX17" fmla="*/ 3724977 w 5265019"/>
              <a:gd name="connsiteY17" fmla="*/ 67377 h 134754"/>
              <a:gd name="connsiteX18" fmla="*/ 4148488 w 5265019"/>
              <a:gd name="connsiteY18" fmla="*/ 86627 h 134754"/>
              <a:gd name="connsiteX19" fmla="*/ 4331368 w 5265019"/>
              <a:gd name="connsiteY19" fmla="*/ 96253 h 134754"/>
              <a:gd name="connsiteX20" fmla="*/ 4466122 w 5265019"/>
              <a:gd name="connsiteY20" fmla="*/ 115503 h 134754"/>
              <a:gd name="connsiteX21" fmla="*/ 4514248 w 5265019"/>
              <a:gd name="connsiteY21" fmla="*/ 125128 h 134754"/>
              <a:gd name="connsiteX22" fmla="*/ 4985886 w 5265019"/>
              <a:gd name="connsiteY22" fmla="*/ 105878 h 134754"/>
              <a:gd name="connsiteX23" fmla="*/ 5024387 w 5265019"/>
              <a:gd name="connsiteY23" fmla="*/ 86627 h 134754"/>
              <a:gd name="connsiteX24" fmla="*/ 5053263 w 5265019"/>
              <a:gd name="connsiteY24" fmla="*/ 67377 h 134754"/>
              <a:gd name="connsiteX25" fmla="*/ 5149516 w 5265019"/>
              <a:gd name="connsiteY25" fmla="*/ 38501 h 134754"/>
              <a:gd name="connsiteX26" fmla="*/ 5265019 w 5265019"/>
              <a:gd name="connsiteY26" fmla="*/ 19251 h 13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65019" h="134754">
                <a:moveTo>
                  <a:pt x="0" y="86627"/>
                </a:moveTo>
                <a:lnTo>
                  <a:pt x="308008" y="67377"/>
                </a:lnTo>
                <a:cubicBezTo>
                  <a:pt x="400611" y="61204"/>
                  <a:pt x="448962" y="56313"/>
                  <a:pt x="539015" y="48126"/>
                </a:cubicBezTo>
                <a:lnTo>
                  <a:pt x="943276" y="67377"/>
                </a:lnTo>
                <a:cubicBezTo>
                  <a:pt x="1017512" y="71922"/>
                  <a:pt x="998993" y="80016"/>
                  <a:pt x="1068404" y="86627"/>
                </a:cubicBezTo>
                <a:cubicBezTo>
                  <a:pt x="1185957" y="97823"/>
                  <a:pt x="1368248" y="102011"/>
                  <a:pt x="1472665" y="105878"/>
                </a:cubicBezTo>
                <a:cubicBezTo>
                  <a:pt x="1538180" y="127716"/>
                  <a:pt x="1480890" y="111069"/>
                  <a:pt x="1607419" y="125128"/>
                </a:cubicBezTo>
                <a:cubicBezTo>
                  <a:pt x="1629967" y="127633"/>
                  <a:pt x="1652337" y="131545"/>
                  <a:pt x="1674796" y="134754"/>
                </a:cubicBezTo>
                <a:lnTo>
                  <a:pt x="2030931" y="125128"/>
                </a:lnTo>
                <a:cubicBezTo>
                  <a:pt x="2056773" y="123979"/>
                  <a:pt x="2083393" y="123683"/>
                  <a:pt x="2107933" y="115503"/>
                </a:cubicBezTo>
                <a:cubicBezTo>
                  <a:pt x="2141963" y="104160"/>
                  <a:pt x="2172534" y="84257"/>
                  <a:pt x="2204185" y="67377"/>
                </a:cubicBezTo>
                <a:cubicBezTo>
                  <a:pt x="2220692" y="58573"/>
                  <a:pt x="2234564" y="44417"/>
                  <a:pt x="2252312" y="38501"/>
                </a:cubicBezTo>
                <a:cubicBezTo>
                  <a:pt x="2273834" y="31327"/>
                  <a:pt x="2297442" y="33325"/>
                  <a:pt x="2319688" y="28876"/>
                </a:cubicBezTo>
                <a:cubicBezTo>
                  <a:pt x="2487314" y="-4650"/>
                  <a:pt x="2290414" y="17216"/>
                  <a:pt x="2531444" y="0"/>
                </a:cubicBezTo>
                <a:lnTo>
                  <a:pt x="3157086" y="19251"/>
                </a:lnTo>
                <a:cubicBezTo>
                  <a:pt x="3191825" y="20679"/>
                  <a:pt x="3230074" y="24405"/>
                  <a:pt x="3262964" y="38501"/>
                </a:cubicBezTo>
                <a:cubicBezTo>
                  <a:pt x="3276152" y="44153"/>
                  <a:pt x="3287144" y="56857"/>
                  <a:pt x="3301465" y="57752"/>
                </a:cubicBezTo>
                <a:cubicBezTo>
                  <a:pt x="3442397" y="66560"/>
                  <a:pt x="3583806" y="64169"/>
                  <a:pt x="3724977" y="67377"/>
                </a:cubicBezTo>
                <a:cubicBezTo>
                  <a:pt x="3898577" y="102096"/>
                  <a:pt x="3735818" y="72397"/>
                  <a:pt x="4148488" y="86627"/>
                </a:cubicBezTo>
                <a:cubicBezTo>
                  <a:pt x="4209496" y="88731"/>
                  <a:pt x="4270408" y="93044"/>
                  <a:pt x="4331368" y="96253"/>
                </a:cubicBezTo>
                <a:lnTo>
                  <a:pt x="4466122" y="115503"/>
                </a:lnTo>
                <a:cubicBezTo>
                  <a:pt x="4482281" y="118054"/>
                  <a:pt x="4497891" y="125431"/>
                  <a:pt x="4514248" y="125128"/>
                </a:cubicBezTo>
                <a:cubicBezTo>
                  <a:pt x="4671565" y="122215"/>
                  <a:pt x="4828673" y="112295"/>
                  <a:pt x="4985886" y="105878"/>
                </a:cubicBezTo>
                <a:cubicBezTo>
                  <a:pt x="4998720" y="99461"/>
                  <a:pt x="5011929" y="93746"/>
                  <a:pt x="5024387" y="86627"/>
                </a:cubicBezTo>
                <a:cubicBezTo>
                  <a:pt x="5034431" y="80888"/>
                  <a:pt x="5042692" y="72075"/>
                  <a:pt x="5053263" y="67377"/>
                </a:cubicBezTo>
                <a:cubicBezTo>
                  <a:pt x="5083396" y="53985"/>
                  <a:pt x="5117515" y="46501"/>
                  <a:pt x="5149516" y="38501"/>
                </a:cubicBezTo>
                <a:cubicBezTo>
                  <a:pt x="5202418" y="3234"/>
                  <a:pt x="5166824" y="19251"/>
                  <a:pt x="5265019" y="19251"/>
                </a:cubicBezTo>
              </a:path>
            </a:pathLst>
          </a:custGeom>
          <a:solidFill>
            <a:srgbClr val="C0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p:cNvPicPr>
            <a:picLocks noChangeAspect="1"/>
          </p:cNvPicPr>
          <p:nvPr/>
        </p:nvPicPr>
        <p:blipFill>
          <a:blip r:embed="rId3"/>
          <a:stretch>
            <a:fillRect/>
          </a:stretch>
        </p:blipFill>
        <p:spPr>
          <a:xfrm>
            <a:off x="4865723" y="2165328"/>
            <a:ext cx="4188343" cy="333394"/>
          </a:xfrm>
          <a:prstGeom prst="rect">
            <a:avLst/>
          </a:prstGeom>
        </p:spPr>
      </p:pic>
      <p:pic>
        <p:nvPicPr>
          <p:cNvPr id="9" name="그림 8"/>
          <p:cNvPicPr>
            <a:picLocks noChangeAspect="1"/>
          </p:cNvPicPr>
          <p:nvPr/>
        </p:nvPicPr>
        <p:blipFill>
          <a:blip r:embed="rId4"/>
          <a:stretch>
            <a:fillRect/>
          </a:stretch>
        </p:blipFill>
        <p:spPr>
          <a:xfrm>
            <a:off x="7311600" y="0"/>
            <a:ext cx="1832400" cy="1970949"/>
          </a:xfrm>
          <a:prstGeom prst="rect">
            <a:avLst/>
          </a:prstGeom>
        </p:spPr>
      </p:pic>
      <p:sp>
        <p:nvSpPr>
          <p:cNvPr id="10" name="자유형 9"/>
          <p:cNvSpPr/>
          <p:nvPr/>
        </p:nvSpPr>
        <p:spPr>
          <a:xfrm>
            <a:off x="1039528" y="2233061"/>
            <a:ext cx="298384" cy="3368842"/>
          </a:xfrm>
          <a:custGeom>
            <a:avLst/>
            <a:gdLst>
              <a:gd name="connsiteX0" fmla="*/ 269508 w 298384"/>
              <a:gd name="connsiteY0" fmla="*/ 0 h 3368842"/>
              <a:gd name="connsiteX1" fmla="*/ 221381 w 298384"/>
              <a:gd name="connsiteY1" fmla="*/ 9625 h 3368842"/>
              <a:gd name="connsiteX2" fmla="*/ 202131 w 298384"/>
              <a:gd name="connsiteY2" fmla="*/ 67377 h 3368842"/>
              <a:gd name="connsiteX3" fmla="*/ 173255 w 298384"/>
              <a:gd name="connsiteY3" fmla="*/ 134754 h 3368842"/>
              <a:gd name="connsiteX4" fmla="*/ 163630 w 298384"/>
              <a:gd name="connsiteY4" fmla="*/ 173255 h 3368842"/>
              <a:gd name="connsiteX5" fmla="*/ 144379 w 298384"/>
              <a:gd name="connsiteY5" fmla="*/ 202131 h 3368842"/>
              <a:gd name="connsiteX6" fmla="*/ 115504 w 298384"/>
              <a:gd name="connsiteY6" fmla="*/ 250257 h 3368842"/>
              <a:gd name="connsiteX7" fmla="*/ 105878 w 298384"/>
              <a:gd name="connsiteY7" fmla="*/ 279133 h 3368842"/>
              <a:gd name="connsiteX8" fmla="*/ 77003 w 298384"/>
              <a:gd name="connsiteY8" fmla="*/ 327259 h 3368842"/>
              <a:gd name="connsiteX9" fmla="*/ 48127 w 298384"/>
              <a:gd name="connsiteY9" fmla="*/ 539015 h 3368842"/>
              <a:gd name="connsiteX10" fmla="*/ 28876 w 298384"/>
              <a:gd name="connsiteY10" fmla="*/ 577516 h 3368842"/>
              <a:gd name="connsiteX11" fmla="*/ 19251 w 298384"/>
              <a:gd name="connsiteY11" fmla="*/ 779646 h 3368842"/>
              <a:gd name="connsiteX12" fmla="*/ 0 w 298384"/>
              <a:gd name="connsiteY12" fmla="*/ 837398 h 3368842"/>
              <a:gd name="connsiteX13" fmla="*/ 9626 w 298384"/>
              <a:gd name="connsiteY13" fmla="*/ 1742173 h 3368842"/>
              <a:gd name="connsiteX14" fmla="*/ 28876 w 298384"/>
              <a:gd name="connsiteY14" fmla="*/ 1896177 h 3368842"/>
              <a:gd name="connsiteX15" fmla="*/ 38501 w 298384"/>
              <a:gd name="connsiteY15" fmla="*/ 1925053 h 3368842"/>
              <a:gd name="connsiteX16" fmla="*/ 48127 w 298384"/>
              <a:gd name="connsiteY16" fmla="*/ 1982804 h 3368842"/>
              <a:gd name="connsiteX17" fmla="*/ 57752 w 298384"/>
              <a:gd name="connsiteY17" fmla="*/ 2021305 h 3368842"/>
              <a:gd name="connsiteX18" fmla="*/ 67377 w 298384"/>
              <a:gd name="connsiteY18" fmla="*/ 2088682 h 3368842"/>
              <a:gd name="connsiteX19" fmla="*/ 96253 w 298384"/>
              <a:gd name="connsiteY19" fmla="*/ 2165684 h 3368842"/>
              <a:gd name="connsiteX20" fmla="*/ 105878 w 298384"/>
              <a:gd name="connsiteY20" fmla="*/ 2252312 h 3368842"/>
              <a:gd name="connsiteX21" fmla="*/ 134754 w 298384"/>
              <a:gd name="connsiteY21" fmla="*/ 2512194 h 3368842"/>
              <a:gd name="connsiteX22" fmla="*/ 154005 w 298384"/>
              <a:gd name="connsiteY22" fmla="*/ 2646947 h 3368842"/>
              <a:gd name="connsiteX23" fmla="*/ 173255 w 298384"/>
              <a:gd name="connsiteY23" fmla="*/ 2723950 h 3368842"/>
              <a:gd name="connsiteX24" fmla="*/ 182880 w 298384"/>
              <a:gd name="connsiteY24" fmla="*/ 2800952 h 3368842"/>
              <a:gd name="connsiteX25" fmla="*/ 192506 w 298384"/>
              <a:gd name="connsiteY25" fmla="*/ 2906830 h 3368842"/>
              <a:gd name="connsiteX26" fmla="*/ 221381 w 298384"/>
              <a:gd name="connsiteY26" fmla="*/ 2945331 h 3368842"/>
              <a:gd name="connsiteX27" fmla="*/ 240632 w 298384"/>
              <a:gd name="connsiteY27" fmla="*/ 2974206 h 3368842"/>
              <a:gd name="connsiteX28" fmla="*/ 250257 w 298384"/>
              <a:gd name="connsiteY28" fmla="*/ 3070459 h 3368842"/>
              <a:gd name="connsiteX29" fmla="*/ 259883 w 298384"/>
              <a:gd name="connsiteY29" fmla="*/ 3128211 h 3368842"/>
              <a:gd name="connsiteX30" fmla="*/ 288758 w 298384"/>
              <a:gd name="connsiteY30" fmla="*/ 3157086 h 3368842"/>
              <a:gd name="connsiteX31" fmla="*/ 298384 w 298384"/>
              <a:gd name="connsiteY31" fmla="*/ 3368842 h 3368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98384" h="3368842">
                <a:moveTo>
                  <a:pt x="269508" y="0"/>
                </a:moveTo>
                <a:cubicBezTo>
                  <a:pt x="253466" y="3208"/>
                  <a:pt x="232949" y="-1943"/>
                  <a:pt x="221381" y="9625"/>
                </a:cubicBezTo>
                <a:cubicBezTo>
                  <a:pt x="207032" y="23974"/>
                  <a:pt x="208548" y="48126"/>
                  <a:pt x="202131" y="67377"/>
                </a:cubicBezTo>
                <a:cubicBezTo>
                  <a:pt x="187969" y="109865"/>
                  <a:pt x="197044" y="87178"/>
                  <a:pt x="173255" y="134754"/>
                </a:cubicBezTo>
                <a:cubicBezTo>
                  <a:pt x="170047" y="147588"/>
                  <a:pt x="168841" y="161096"/>
                  <a:pt x="163630" y="173255"/>
                </a:cubicBezTo>
                <a:cubicBezTo>
                  <a:pt x="159073" y="183888"/>
                  <a:pt x="150510" y="192321"/>
                  <a:pt x="144379" y="202131"/>
                </a:cubicBezTo>
                <a:cubicBezTo>
                  <a:pt x="134464" y="217995"/>
                  <a:pt x="123870" y="233524"/>
                  <a:pt x="115504" y="250257"/>
                </a:cubicBezTo>
                <a:cubicBezTo>
                  <a:pt x="110967" y="259332"/>
                  <a:pt x="110415" y="270058"/>
                  <a:pt x="105878" y="279133"/>
                </a:cubicBezTo>
                <a:cubicBezTo>
                  <a:pt x="97512" y="295866"/>
                  <a:pt x="86628" y="311217"/>
                  <a:pt x="77003" y="327259"/>
                </a:cubicBezTo>
                <a:cubicBezTo>
                  <a:pt x="67378" y="397844"/>
                  <a:pt x="61580" y="469058"/>
                  <a:pt x="48127" y="539015"/>
                </a:cubicBezTo>
                <a:cubicBezTo>
                  <a:pt x="45417" y="553105"/>
                  <a:pt x="30586" y="563270"/>
                  <a:pt x="28876" y="577516"/>
                </a:cubicBezTo>
                <a:cubicBezTo>
                  <a:pt x="20839" y="644489"/>
                  <a:pt x="26700" y="712606"/>
                  <a:pt x="19251" y="779646"/>
                </a:cubicBezTo>
                <a:cubicBezTo>
                  <a:pt x="17010" y="799814"/>
                  <a:pt x="0" y="837398"/>
                  <a:pt x="0" y="837398"/>
                </a:cubicBezTo>
                <a:cubicBezTo>
                  <a:pt x="3209" y="1138990"/>
                  <a:pt x="3770" y="1440621"/>
                  <a:pt x="9626" y="1742173"/>
                </a:cubicBezTo>
                <a:cubicBezTo>
                  <a:pt x="9913" y="1756954"/>
                  <a:pt x="24390" y="1873749"/>
                  <a:pt x="28876" y="1896177"/>
                </a:cubicBezTo>
                <a:cubicBezTo>
                  <a:pt x="30866" y="1906126"/>
                  <a:pt x="36300" y="1915149"/>
                  <a:pt x="38501" y="1925053"/>
                </a:cubicBezTo>
                <a:cubicBezTo>
                  <a:pt x="42735" y="1944104"/>
                  <a:pt x="44299" y="1963667"/>
                  <a:pt x="48127" y="1982804"/>
                </a:cubicBezTo>
                <a:cubicBezTo>
                  <a:pt x="50721" y="1995776"/>
                  <a:pt x="55386" y="2008290"/>
                  <a:pt x="57752" y="2021305"/>
                </a:cubicBezTo>
                <a:cubicBezTo>
                  <a:pt x="61810" y="2043626"/>
                  <a:pt x="61531" y="2066761"/>
                  <a:pt x="67377" y="2088682"/>
                </a:cubicBezTo>
                <a:cubicBezTo>
                  <a:pt x="74440" y="2115169"/>
                  <a:pt x="86628" y="2140017"/>
                  <a:pt x="96253" y="2165684"/>
                </a:cubicBezTo>
                <a:cubicBezTo>
                  <a:pt x="99461" y="2194560"/>
                  <a:pt x="104120" y="2223312"/>
                  <a:pt x="105878" y="2252312"/>
                </a:cubicBezTo>
                <a:cubicBezTo>
                  <a:pt x="121039" y="2502456"/>
                  <a:pt x="71996" y="2418054"/>
                  <a:pt x="134754" y="2512194"/>
                </a:cubicBezTo>
                <a:cubicBezTo>
                  <a:pt x="142300" y="2580113"/>
                  <a:pt x="140868" y="2590022"/>
                  <a:pt x="154005" y="2646947"/>
                </a:cubicBezTo>
                <a:cubicBezTo>
                  <a:pt x="159954" y="2672727"/>
                  <a:pt x="169973" y="2697697"/>
                  <a:pt x="173255" y="2723950"/>
                </a:cubicBezTo>
                <a:cubicBezTo>
                  <a:pt x="176463" y="2749617"/>
                  <a:pt x="180172" y="2775227"/>
                  <a:pt x="182880" y="2800952"/>
                </a:cubicBezTo>
                <a:cubicBezTo>
                  <a:pt x="186590" y="2836195"/>
                  <a:pt x="183375" y="2872588"/>
                  <a:pt x="192506" y="2906830"/>
                </a:cubicBezTo>
                <a:cubicBezTo>
                  <a:pt x="196639" y="2922330"/>
                  <a:pt x="212057" y="2932277"/>
                  <a:pt x="221381" y="2945331"/>
                </a:cubicBezTo>
                <a:cubicBezTo>
                  <a:pt x="228105" y="2954744"/>
                  <a:pt x="234215" y="2964581"/>
                  <a:pt x="240632" y="2974206"/>
                </a:cubicBezTo>
                <a:cubicBezTo>
                  <a:pt x="243840" y="3006290"/>
                  <a:pt x="246258" y="3038464"/>
                  <a:pt x="250257" y="3070459"/>
                </a:cubicBezTo>
                <a:cubicBezTo>
                  <a:pt x="252678" y="3089825"/>
                  <a:pt x="251957" y="3110377"/>
                  <a:pt x="259883" y="3128211"/>
                </a:cubicBezTo>
                <a:cubicBezTo>
                  <a:pt x="265411" y="3140650"/>
                  <a:pt x="279133" y="3147461"/>
                  <a:pt x="288758" y="3157086"/>
                </a:cubicBezTo>
                <a:lnTo>
                  <a:pt x="298384" y="33688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자유형 10"/>
          <p:cNvSpPr/>
          <p:nvPr/>
        </p:nvSpPr>
        <p:spPr>
          <a:xfrm>
            <a:off x="1395663" y="2675823"/>
            <a:ext cx="308009" cy="1578543"/>
          </a:xfrm>
          <a:custGeom>
            <a:avLst/>
            <a:gdLst>
              <a:gd name="connsiteX0" fmla="*/ 231006 w 308009"/>
              <a:gd name="connsiteY0" fmla="*/ 0 h 1578543"/>
              <a:gd name="connsiteX1" fmla="*/ 154004 w 308009"/>
              <a:gd name="connsiteY1" fmla="*/ 134754 h 1578543"/>
              <a:gd name="connsiteX2" fmla="*/ 144379 w 308009"/>
              <a:gd name="connsiteY2" fmla="*/ 192505 h 1578543"/>
              <a:gd name="connsiteX3" fmla="*/ 105878 w 308009"/>
              <a:gd name="connsiteY3" fmla="*/ 240632 h 1578543"/>
              <a:gd name="connsiteX4" fmla="*/ 86628 w 308009"/>
              <a:gd name="connsiteY4" fmla="*/ 269508 h 1578543"/>
              <a:gd name="connsiteX5" fmla="*/ 57752 w 308009"/>
              <a:gd name="connsiteY5" fmla="*/ 336884 h 1578543"/>
              <a:gd name="connsiteX6" fmla="*/ 48126 w 308009"/>
              <a:gd name="connsiteY6" fmla="*/ 365760 h 1578543"/>
              <a:gd name="connsiteX7" fmla="*/ 28876 w 308009"/>
              <a:gd name="connsiteY7" fmla="*/ 413886 h 1578543"/>
              <a:gd name="connsiteX8" fmla="*/ 19251 w 308009"/>
              <a:gd name="connsiteY8" fmla="*/ 510139 h 1578543"/>
              <a:gd name="connsiteX9" fmla="*/ 9625 w 308009"/>
              <a:gd name="connsiteY9" fmla="*/ 539015 h 1578543"/>
              <a:gd name="connsiteX10" fmla="*/ 0 w 308009"/>
              <a:gd name="connsiteY10" fmla="*/ 577516 h 1578543"/>
              <a:gd name="connsiteX11" fmla="*/ 9625 w 308009"/>
              <a:gd name="connsiteY11" fmla="*/ 991402 h 1578543"/>
              <a:gd name="connsiteX12" fmla="*/ 19251 w 308009"/>
              <a:gd name="connsiteY12" fmla="*/ 1029903 h 1578543"/>
              <a:gd name="connsiteX13" fmla="*/ 28876 w 308009"/>
              <a:gd name="connsiteY13" fmla="*/ 1097280 h 1578543"/>
              <a:gd name="connsiteX14" fmla="*/ 67377 w 308009"/>
              <a:gd name="connsiteY14" fmla="*/ 1183908 h 1578543"/>
              <a:gd name="connsiteX15" fmla="*/ 86628 w 308009"/>
              <a:gd name="connsiteY15" fmla="*/ 1241659 h 1578543"/>
              <a:gd name="connsiteX16" fmla="*/ 105878 w 308009"/>
              <a:gd name="connsiteY16" fmla="*/ 1270535 h 1578543"/>
              <a:gd name="connsiteX17" fmla="*/ 125129 w 308009"/>
              <a:gd name="connsiteY17" fmla="*/ 1328286 h 1578543"/>
              <a:gd name="connsiteX18" fmla="*/ 134754 w 308009"/>
              <a:gd name="connsiteY18" fmla="*/ 1357162 h 1578543"/>
              <a:gd name="connsiteX19" fmla="*/ 154004 w 308009"/>
              <a:gd name="connsiteY19" fmla="*/ 1395663 h 1578543"/>
              <a:gd name="connsiteX20" fmla="*/ 163630 w 308009"/>
              <a:gd name="connsiteY20" fmla="*/ 1424539 h 1578543"/>
              <a:gd name="connsiteX21" fmla="*/ 192505 w 308009"/>
              <a:gd name="connsiteY21" fmla="*/ 1453415 h 1578543"/>
              <a:gd name="connsiteX22" fmla="*/ 211756 w 308009"/>
              <a:gd name="connsiteY22" fmla="*/ 1482291 h 1578543"/>
              <a:gd name="connsiteX23" fmla="*/ 250257 w 308009"/>
              <a:gd name="connsiteY23" fmla="*/ 1520792 h 1578543"/>
              <a:gd name="connsiteX24" fmla="*/ 269508 w 308009"/>
              <a:gd name="connsiteY24" fmla="*/ 1549668 h 1578543"/>
              <a:gd name="connsiteX25" fmla="*/ 298383 w 308009"/>
              <a:gd name="connsiteY25" fmla="*/ 1568918 h 1578543"/>
              <a:gd name="connsiteX26" fmla="*/ 308009 w 308009"/>
              <a:gd name="connsiteY26" fmla="*/ 1578543 h 1578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8009" h="1578543">
                <a:moveTo>
                  <a:pt x="231006" y="0"/>
                </a:moveTo>
                <a:cubicBezTo>
                  <a:pt x="158183" y="114438"/>
                  <a:pt x="176859" y="66192"/>
                  <a:pt x="154004" y="134754"/>
                </a:cubicBezTo>
                <a:cubicBezTo>
                  <a:pt x="150796" y="154004"/>
                  <a:pt x="152455" y="174738"/>
                  <a:pt x="144379" y="192505"/>
                </a:cubicBezTo>
                <a:cubicBezTo>
                  <a:pt x="135878" y="211208"/>
                  <a:pt x="118204" y="224197"/>
                  <a:pt x="105878" y="240632"/>
                </a:cubicBezTo>
                <a:cubicBezTo>
                  <a:pt x="98937" y="249887"/>
                  <a:pt x="93045" y="259883"/>
                  <a:pt x="86628" y="269508"/>
                </a:cubicBezTo>
                <a:cubicBezTo>
                  <a:pt x="66594" y="349637"/>
                  <a:pt x="90987" y="270414"/>
                  <a:pt x="57752" y="336884"/>
                </a:cubicBezTo>
                <a:cubicBezTo>
                  <a:pt x="53214" y="345959"/>
                  <a:pt x="51689" y="356260"/>
                  <a:pt x="48126" y="365760"/>
                </a:cubicBezTo>
                <a:cubicBezTo>
                  <a:pt x="42059" y="381938"/>
                  <a:pt x="35293" y="397844"/>
                  <a:pt x="28876" y="413886"/>
                </a:cubicBezTo>
                <a:cubicBezTo>
                  <a:pt x="25668" y="445970"/>
                  <a:pt x="24154" y="478270"/>
                  <a:pt x="19251" y="510139"/>
                </a:cubicBezTo>
                <a:cubicBezTo>
                  <a:pt x="17708" y="520167"/>
                  <a:pt x="12412" y="529259"/>
                  <a:pt x="9625" y="539015"/>
                </a:cubicBezTo>
                <a:cubicBezTo>
                  <a:pt x="5991" y="551735"/>
                  <a:pt x="3208" y="564682"/>
                  <a:pt x="0" y="577516"/>
                </a:cubicBezTo>
                <a:cubicBezTo>
                  <a:pt x="3208" y="715478"/>
                  <a:pt x="3758" y="853527"/>
                  <a:pt x="9625" y="991402"/>
                </a:cubicBezTo>
                <a:cubicBezTo>
                  <a:pt x="10187" y="1004619"/>
                  <a:pt x="16885" y="1016888"/>
                  <a:pt x="19251" y="1029903"/>
                </a:cubicBezTo>
                <a:cubicBezTo>
                  <a:pt x="23309" y="1052224"/>
                  <a:pt x="23374" y="1075270"/>
                  <a:pt x="28876" y="1097280"/>
                </a:cubicBezTo>
                <a:cubicBezTo>
                  <a:pt x="39704" y="1140592"/>
                  <a:pt x="51819" y="1145015"/>
                  <a:pt x="67377" y="1183908"/>
                </a:cubicBezTo>
                <a:cubicBezTo>
                  <a:pt x="74913" y="1202748"/>
                  <a:pt x="78387" y="1223116"/>
                  <a:pt x="86628" y="1241659"/>
                </a:cubicBezTo>
                <a:cubicBezTo>
                  <a:pt x="91326" y="1252230"/>
                  <a:pt x="101180" y="1259964"/>
                  <a:pt x="105878" y="1270535"/>
                </a:cubicBezTo>
                <a:cubicBezTo>
                  <a:pt x="114119" y="1289078"/>
                  <a:pt x="118712" y="1309036"/>
                  <a:pt x="125129" y="1328286"/>
                </a:cubicBezTo>
                <a:cubicBezTo>
                  <a:pt x="128337" y="1337911"/>
                  <a:pt x="130217" y="1348087"/>
                  <a:pt x="134754" y="1357162"/>
                </a:cubicBezTo>
                <a:cubicBezTo>
                  <a:pt x="141171" y="1369996"/>
                  <a:pt x="148352" y="1382475"/>
                  <a:pt x="154004" y="1395663"/>
                </a:cubicBezTo>
                <a:cubicBezTo>
                  <a:pt x="158001" y="1404989"/>
                  <a:pt x="158002" y="1416097"/>
                  <a:pt x="163630" y="1424539"/>
                </a:cubicBezTo>
                <a:cubicBezTo>
                  <a:pt x="171181" y="1435865"/>
                  <a:pt x="183791" y="1442958"/>
                  <a:pt x="192505" y="1453415"/>
                </a:cubicBezTo>
                <a:cubicBezTo>
                  <a:pt x="199911" y="1462302"/>
                  <a:pt x="205339" y="1472666"/>
                  <a:pt x="211756" y="1482291"/>
                </a:cubicBezTo>
                <a:cubicBezTo>
                  <a:pt x="232756" y="1545290"/>
                  <a:pt x="203589" y="1483458"/>
                  <a:pt x="250257" y="1520792"/>
                </a:cubicBezTo>
                <a:cubicBezTo>
                  <a:pt x="259290" y="1528019"/>
                  <a:pt x="261328" y="1541488"/>
                  <a:pt x="269508" y="1549668"/>
                </a:cubicBezTo>
                <a:cubicBezTo>
                  <a:pt x="277688" y="1557848"/>
                  <a:pt x="289129" y="1561977"/>
                  <a:pt x="298383" y="1568918"/>
                </a:cubicBezTo>
                <a:cubicBezTo>
                  <a:pt x="302013" y="1571640"/>
                  <a:pt x="304800" y="1575335"/>
                  <a:pt x="308009" y="15785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자유형 11"/>
          <p:cNvSpPr/>
          <p:nvPr/>
        </p:nvSpPr>
        <p:spPr>
          <a:xfrm>
            <a:off x="1441446" y="4494998"/>
            <a:ext cx="233350" cy="654518"/>
          </a:xfrm>
          <a:custGeom>
            <a:avLst/>
            <a:gdLst>
              <a:gd name="connsiteX0" fmla="*/ 214099 w 233350"/>
              <a:gd name="connsiteY0" fmla="*/ 0 h 654518"/>
              <a:gd name="connsiteX1" fmla="*/ 156348 w 233350"/>
              <a:gd name="connsiteY1" fmla="*/ 67377 h 654518"/>
              <a:gd name="connsiteX2" fmla="*/ 137097 w 233350"/>
              <a:gd name="connsiteY2" fmla="*/ 96253 h 654518"/>
              <a:gd name="connsiteX3" fmla="*/ 79346 w 233350"/>
              <a:gd name="connsiteY3" fmla="*/ 154004 h 654518"/>
              <a:gd name="connsiteX4" fmla="*/ 50470 w 233350"/>
              <a:gd name="connsiteY4" fmla="*/ 182880 h 654518"/>
              <a:gd name="connsiteX5" fmla="*/ 21594 w 233350"/>
              <a:gd name="connsiteY5" fmla="*/ 211756 h 654518"/>
              <a:gd name="connsiteX6" fmla="*/ 2343 w 233350"/>
              <a:gd name="connsiteY6" fmla="*/ 269507 h 654518"/>
              <a:gd name="connsiteX7" fmla="*/ 31219 w 233350"/>
              <a:gd name="connsiteY7" fmla="*/ 471638 h 654518"/>
              <a:gd name="connsiteX8" fmla="*/ 60095 w 233350"/>
              <a:gd name="connsiteY8" fmla="*/ 500514 h 654518"/>
              <a:gd name="connsiteX9" fmla="*/ 98596 w 233350"/>
              <a:gd name="connsiteY9" fmla="*/ 519764 h 654518"/>
              <a:gd name="connsiteX10" fmla="*/ 117847 w 233350"/>
              <a:gd name="connsiteY10" fmla="*/ 548640 h 654518"/>
              <a:gd name="connsiteX11" fmla="*/ 146722 w 233350"/>
              <a:gd name="connsiteY11" fmla="*/ 567890 h 654518"/>
              <a:gd name="connsiteX12" fmla="*/ 185223 w 233350"/>
              <a:gd name="connsiteY12" fmla="*/ 606391 h 654518"/>
              <a:gd name="connsiteX13" fmla="*/ 194849 w 233350"/>
              <a:gd name="connsiteY13" fmla="*/ 635267 h 654518"/>
              <a:gd name="connsiteX14" fmla="*/ 223725 w 233350"/>
              <a:gd name="connsiteY14" fmla="*/ 644893 h 654518"/>
              <a:gd name="connsiteX15" fmla="*/ 233350 w 233350"/>
              <a:gd name="connsiteY15" fmla="*/ 654518 h 65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3350" h="654518">
                <a:moveTo>
                  <a:pt x="214099" y="0"/>
                </a:moveTo>
                <a:cubicBezTo>
                  <a:pt x="194849" y="22459"/>
                  <a:pt x="174826" y="44279"/>
                  <a:pt x="156348" y="67377"/>
                </a:cubicBezTo>
                <a:cubicBezTo>
                  <a:pt x="149121" y="76410"/>
                  <a:pt x="144783" y="87607"/>
                  <a:pt x="137097" y="96253"/>
                </a:cubicBezTo>
                <a:cubicBezTo>
                  <a:pt x="119010" y="116601"/>
                  <a:pt x="98596" y="134754"/>
                  <a:pt x="79346" y="154004"/>
                </a:cubicBezTo>
                <a:lnTo>
                  <a:pt x="50470" y="182880"/>
                </a:lnTo>
                <a:lnTo>
                  <a:pt x="21594" y="211756"/>
                </a:lnTo>
                <a:cubicBezTo>
                  <a:pt x="15177" y="231006"/>
                  <a:pt x="1217" y="249247"/>
                  <a:pt x="2343" y="269507"/>
                </a:cubicBezTo>
                <a:cubicBezTo>
                  <a:pt x="8026" y="371801"/>
                  <a:pt x="-19198" y="411137"/>
                  <a:pt x="31219" y="471638"/>
                </a:cubicBezTo>
                <a:cubicBezTo>
                  <a:pt x="39933" y="482095"/>
                  <a:pt x="49018" y="492602"/>
                  <a:pt x="60095" y="500514"/>
                </a:cubicBezTo>
                <a:cubicBezTo>
                  <a:pt x="71771" y="508854"/>
                  <a:pt x="85762" y="513347"/>
                  <a:pt x="98596" y="519764"/>
                </a:cubicBezTo>
                <a:cubicBezTo>
                  <a:pt x="105013" y="529389"/>
                  <a:pt x="109667" y="540460"/>
                  <a:pt x="117847" y="548640"/>
                </a:cubicBezTo>
                <a:cubicBezTo>
                  <a:pt x="126027" y="556820"/>
                  <a:pt x="137939" y="560362"/>
                  <a:pt x="146722" y="567890"/>
                </a:cubicBezTo>
                <a:cubicBezTo>
                  <a:pt x="160502" y="579702"/>
                  <a:pt x="172389" y="593557"/>
                  <a:pt x="185223" y="606391"/>
                </a:cubicBezTo>
                <a:cubicBezTo>
                  <a:pt x="188432" y="616016"/>
                  <a:pt x="187675" y="628093"/>
                  <a:pt x="194849" y="635267"/>
                </a:cubicBezTo>
                <a:cubicBezTo>
                  <a:pt x="202023" y="642441"/>
                  <a:pt x="214650" y="640355"/>
                  <a:pt x="223725" y="644893"/>
                </a:cubicBezTo>
                <a:cubicBezTo>
                  <a:pt x="227783" y="646922"/>
                  <a:pt x="230142" y="651310"/>
                  <a:pt x="233350" y="65451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717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Incorporating Lexicon or Word Language Model</a:t>
            </a:r>
            <a:endParaRPr lang="ko-KR" altLang="en-US"/>
          </a:p>
        </p:txBody>
      </p:sp>
      <p:sp>
        <p:nvSpPr>
          <p:cNvPr id="3" name="내용 개체 틀 2"/>
          <p:cNvSpPr>
            <a:spLocks noGrp="1"/>
          </p:cNvSpPr>
          <p:nvPr>
            <p:ph idx="1"/>
          </p:nvPr>
        </p:nvSpPr>
        <p:spPr/>
        <p:txBody>
          <a:bodyPr/>
          <a:lstStyle/>
          <a:p>
            <a:endParaRPr lang="en-US" altLang="ko-KR" dirty="0" smtClean="0"/>
          </a:p>
          <a:p>
            <a:endParaRPr lang="en-US" altLang="ko-KR" dirty="0" smtClean="0"/>
          </a:p>
          <a:p>
            <a:r>
              <a:rPr lang="en-US" altLang="ko-KR" dirty="0" smtClean="0"/>
              <a:t>In Lexicon, decided (1 or 0) if the last word of l+ is in the lexicon</a:t>
            </a:r>
          </a:p>
          <a:p>
            <a:r>
              <a:rPr lang="en-US" altLang="ko-KR" dirty="0" smtClean="0"/>
              <a:t>Act as a word language model when generalized</a:t>
            </a:r>
            <a:endParaRPr lang="en-US" altLang="ko-KR" dirty="0"/>
          </a:p>
        </p:txBody>
      </p:sp>
      <p:pic>
        <p:nvPicPr>
          <p:cNvPr id="4" name="그림 3"/>
          <p:cNvPicPr>
            <a:picLocks noChangeAspect="1"/>
          </p:cNvPicPr>
          <p:nvPr/>
        </p:nvPicPr>
        <p:blipFill>
          <a:blip r:embed="rId2"/>
          <a:stretch>
            <a:fillRect/>
          </a:stretch>
        </p:blipFill>
        <p:spPr>
          <a:xfrm>
            <a:off x="212337" y="4361031"/>
            <a:ext cx="8507572" cy="1817881"/>
          </a:xfrm>
          <a:prstGeom prst="rect">
            <a:avLst/>
          </a:prstGeom>
        </p:spPr>
      </p:pic>
      <p:pic>
        <p:nvPicPr>
          <p:cNvPr id="5" name="그림 4"/>
          <p:cNvPicPr>
            <a:picLocks noChangeAspect="1"/>
          </p:cNvPicPr>
          <p:nvPr/>
        </p:nvPicPr>
        <p:blipFill>
          <a:blip r:embed="rId3"/>
          <a:stretch>
            <a:fillRect/>
          </a:stretch>
        </p:blipFill>
        <p:spPr>
          <a:xfrm>
            <a:off x="628650" y="984906"/>
            <a:ext cx="3519264" cy="651387"/>
          </a:xfrm>
          <a:prstGeom prst="rect">
            <a:avLst/>
          </a:prstGeom>
        </p:spPr>
      </p:pic>
    </p:spTree>
    <p:extLst>
      <p:ext uri="{BB962C8B-B14F-4D97-AF65-F5344CB8AC3E}">
        <p14:creationId xmlns:p14="http://schemas.microsoft.com/office/powerpoint/2010/main" val="312724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Calibri"/>
        <a:ea typeface="맑은 고딕"/>
        <a:cs typeface=""/>
      </a:majorFont>
      <a:minorFont>
        <a:latin typeface="Calibri"/>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4034</TotalTime>
  <Words>1140</Words>
  <Application>Microsoft Office PowerPoint</Application>
  <PresentationFormat>화면 슬라이드 쇼(4:3)</PresentationFormat>
  <Paragraphs>137</Paragraphs>
  <Slides>67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67</vt:i4>
      </vt:variant>
    </vt:vector>
  </HeadingPairs>
  <TitlesOfParts>
    <vt:vector size="72" baseType="lpstr">
      <vt:lpstr>맑은 고딕</vt:lpstr>
      <vt:lpstr>Arial</vt:lpstr>
      <vt:lpstr>Calibri</vt:lpstr>
      <vt:lpstr>Wingdings</vt:lpstr>
      <vt:lpstr>디자인 사용자 지정</vt:lpstr>
      <vt:lpstr>LVCSR Decoding with CTC Output</vt:lpstr>
      <vt:lpstr>목차</vt:lpstr>
      <vt:lpstr>CTC Output</vt:lpstr>
      <vt:lpstr>Advantages of CTC Training</vt:lpstr>
      <vt:lpstr>Basic decoding</vt:lpstr>
      <vt:lpstr>1. First-pass decoding with LM</vt:lpstr>
      <vt:lpstr>First-pass decoding with LM</vt:lpstr>
      <vt:lpstr>PowerPoint 프레젠테이션</vt:lpstr>
      <vt:lpstr>Incorporating Lexicon or Word Language Model</vt:lpstr>
      <vt:lpstr>Decoding results</vt:lpstr>
      <vt:lpstr>Acoustic modeling comparison</vt:lpstr>
      <vt:lpstr>Implementation complexity</vt:lpstr>
      <vt:lpstr>PowerPoint 프레젠테이션</vt:lpstr>
      <vt:lpstr>2. CTC decoding with character language model(CLM)</vt:lpstr>
      <vt:lpstr>PowerPoint 프레젠테이션</vt:lpstr>
      <vt:lpstr>Results</vt:lpstr>
      <vt:lpstr>OOV performance</vt:lpstr>
      <vt:lpstr>OOV performance (2)</vt:lpstr>
      <vt:lpstr>Implementation complexity</vt:lpstr>
      <vt:lpstr>PowerPoint 프레젠테이션</vt:lpstr>
      <vt:lpstr>PowerPoint 프레젠테이션</vt:lpstr>
      <vt:lpstr>3. CHARACTER-LEVEL INCREMENTAL SPEECH RECOGNITION WITH RECURRENT NEURAL NETWORKS</vt:lpstr>
      <vt:lpstr>Incorporating CTC with CLM</vt:lpstr>
      <vt:lpstr>PowerPoint 프레젠테이션</vt:lpstr>
      <vt:lpstr>Implementation complexity</vt:lpstr>
      <vt:lpstr>4. Character-Level Speech Recognition with Hierarchical Recurrent Neural Networks</vt:lpstr>
      <vt:lpstr>Hierarchical CLM</vt:lpstr>
      <vt:lpstr>Performance HCLM</vt:lpstr>
      <vt:lpstr>PowerPoint 프레젠테이션</vt:lpstr>
      <vt:lpstr>PowerPoint 프레젠테이션</vt:lpstr>
      <vt:lpstr>PowerPoint 프레젠테이션</vt:lpstr>
      <vt:lpstr>5. CTC Decoding with WFST</vt:lpstr>
      <vt:lpstr>EESEN</vt:lpstr>
      <vt:lpstr>HMM System에서의 WFST</vt:lpstr>
      <vt:lpstr>EESEN: CTC with WFST</vt:lpstr>
      <vt:lpstr>PowerPoint 프레젠테이션</vt:lpstr>
      <vt:lpstr>Three components for WFST in EESEN</vt:lpstr>
      <vt:lpstr>PowerPoint 프레젠테이션</vt:lpstr>
      <vt:lpstr>PowerPoint 프레젠테이션</vt:lpstr>
      <vt:lpstr>Search Graph</vt:lpstr>
      <vt:lpstr>Phoneme-based EESEN</vt:lpstr>
      <vt:lpstr>Character-based EESEN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심규홍</dc:creator>
  <cp:lastModifiedBy>sps-wysung</cp:lastModifiedBy>
  <cp:revision>267</cp:revision>
  <cp:lastPrinted>2017-05-07T07:04:03Z</cp:lastPrinted>
  <dcterms:created xsi:type="dcterms:W3CDTF">2016-11-18T06:48:03Z</dcterms:created>
  <dcterms:modified xsi:type="dcterms:W3CDTF">2017-06-05T09:19:42Z</dcterms:modified>
</cp:coreProperties>
</file>