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7" r:id="rId3"/>
    <p:sldId id="288" r:id="rId4"/>
    <p:sldId id="290" r:id="rId5"/>
    <p:sldId id="289" r:id="rId6"/>
    <p:sldId id="274" r:id="rId7"/>
    <p:sldId id="275" r:id="rId8"/>
    <p:sldId id="277" r:id="rId9"/>
    <p:sldId id="278" r:id="rId10"/>
    <p:sldId id="280" r:id="rId11"/>
    <p:sldId id="281" r:id="rId12"/>
    <p:sldId id="282" r:id="rId13"/>
    <p:sldId id="283" r:id="rId14"/>
    <p:sldId id="284" r:id="rId15"/>
    <p:sldId id="285" r:id="rId16"/>
    <p:sldId id="286" r:id="rId17"/>
    <p:sldId id="279"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Tyagi" initials="AT" lastIdx="1" clrIdx="0">
    <p:extLst>
      <p:ext uri="{19B8F6BF-5375-455C-9EA6-DF929625EA0E}">
        <p15:presenceInfo xmlns:p15="http://schemas.microsoft.com/office/powerpoint/2012/main" userId="b2738bec79c12a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01" d="100"/>
          <a:sy n="101" d="100"/>
        </p:scale>
        <p:origin x="2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16T14:32:17.332" idx="1">
    <p:pos x="7680" y="664"/>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8CA68-984E-49CD-8CEB-BFB45B73133F}"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CA4A1-4A7A-4D7C-9F22-DABF3981DF2D}" type="slidenum">
              <a:rPr lang="en-US" smtClean="0"/>
              <a:t>‹#›</a:t>
            </a:fld>
            <a:endParaRPr lang="en-US"/>
          </a:p>
        </p:txBody>
      </p:sp>
    </p:spTree>
    <p:extLst>
      <p:ext uri="{BB962C8B-B14F-4D97-AF65-F5344CB8AC3E}">
        <p14:creationId xmlns:p14="http://schemas.microsoft.com/office/powerpoint/2010/main" val="891322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475B4-3707-49F1-B08E-AE80B9D0F4ED}" type="datetimeFigureOut">
              <a:rPr lang="fr-CA" smtClean="0"/>
              <a:t>2018-09-23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A9DB5DD-7894-4AA3-A655-84B849F0F151}" type="slidenum">
              <a:rPr lang="fr-CA" smtClean="0"/>
              <a:t>‹#›</a:t>
            </a:fld>
            <a:endParaRPr lang="fr-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69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475B4-3707-49F1-B08E-AE80B9D0F4ED}" type="datetimeFigureOut">
              <a:rPr lang="fr-CA" smtClean="0"/>
              <a:t>2018-09-23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359652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475B4-3707-49F1-B08E-AE80B9D0F4ED}" type="datetimeFigureOut">
              <a:rPr lang="fr-CA" smtClean="0"/>
              <a:t>2018-09-23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15833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475B4-3707-49F1-B08E-AE80B9D0F4ED}" type="datetimeFigureOut">
              <a:rPr lang="fr-CA" smtClean="0"/>
              <a:t>2018-09-23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106003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475B4-3707-49F1-B08E-AE80B9D0F4ED}" type="datetimeFigureOut">
              <a:rPr lang="fr-CA" smtClean="0"/>
              <a:t>2018-09-23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A9DB5DD-7894-4AA3-A655-84B849F0F151}" type="slidenum">
              <a:rPr lang="fr-CA" smtClean="0"/>
              <a:t>‹#›</a:t>
            </a:fld>
            <a:endParaRPr lang="fr-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02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475B4-3707-49F1-B08E-AE80B9D0F4ED}" type="datetimeFigureOut">
              <a:rPr lang="fr-CA" smtClean="0"/>
              <a:t>2018-09-23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135490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475B4-3707-49F1-B08E-AE80B9D0F4ED}" type="datetimeFigureOut">
              <a:rPr lang="fr-CA" smtClean="0"/>
              <a:t>2018-09-23</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9524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475B4-3707-49F1-B08E-AE80B9D0F4ED}" type="datetimeFigureOut">
              <a:rPr lang="fr-CA" smtClean="0"/>
              <a:t>2018-09-23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165787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D475B4-3707-49F1-B08E-AE80B9D0F4ED}" type="datetimeFigureOut">
              <a:rPr lang="fr-CA" smtClean="0"/>
              <a:t>2018-09-23</a:t>
            </a:fld>
            <a:endParaRPr lang="fr-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CA"/>
          </a:p>
        </p:txBody>
      </p:sp>
      <p:sp>
        <p:nvSpPr>
          <p:cNvPr id="9" name="Slide Number Placeholder 8"/>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288680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D475B4-3707-49F1-B08E-AE80B9D0F4ED}" type="datetimeFigureOut">
              <a:rPr lang="fr-CA" smtClean="0"/>
              <a:t>2018-09-23</a:t>
            </a:fld>
            <a:endParaRPr lang="fr-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9DB5DD-7894-4AA3-A655-84B849F0F151}" type="slidenum">
              <a:rPr lang="fr-CA" smtClean="0"/>
              <a:t>‹#›</a:t>
            </a:fld>
            <a:endParaRPr lang="fr-CA"/>
          </a:p>
        </p:txBody>
      </p:sp>
    </p:spTree>
    <p:extLst>
      <p:ext uri="{BB962C8B-B14F-4D97-AF65-F5344CB8AC3E}">
        <p14:creationId xmlns:p14="http://schemas.microsoft.com/office/powerpoint/2010/main" val="418446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475B4-3707-49F1-B08E-AE80B9D0F4ED}" type="datetimeFigureOut">
              <a:rPr lang="fr-CA" smtClean="0"/>
              <a:t>2018-09-23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A9DB5DD-7894-4AA3-A655-84B849F0F151}" type="slidenum">
              <a:rPr lang="fr-CA" smtClean="0"/>
              <a:t>‹#›</a:t>
            </a:fld>
            <a:endParaRPr lang="fr-CA"/>
          </a:p>
        </p:txBody>
      </p:sp>
    </p:spTree>
    <p:extLst>
      <p:ext uri="{BB962C8B-B14F-4D97-AF65-F5344CB8AC3E}">
        <p14:creationId xmlns:p14="http://schemas.microsoft.com/office/powerpoint/2010/main" val="69582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D475B4-3707-49F1-B08E-AE80B9D0F4ED}" type="datetimeFigureOut">
              <a:rPr lang="fr-CA" smtClean="0"/>
              <a:t>2018-09-23</a:t>
            </a:fld>
            <a:endParaRPr lang="fr-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9DB5DD-7894-4AA3-A655-84B849F0F151}" type="slidenum">
              <a:rPr lang="fr-CA" smtClean="0"/>
              <a:t>‹#›</a:t>
            </a:fld>
            <a:endParaRPr lang="fr-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754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Data_model" TargetMode="External"/><Relationship Id="rId7" Type="http://schemas.openxmlformats.org/officeDocument/2006/relationships/hyperlink" Target="https://en.wikipedia.org/wiki/Enterprise_system" TargetMode="External"/><Relationship Id="rId2" Type="http://schemas.openxmlformats.org/officeDocument/2006/relationships/hyperlink" Target="https://en.wikipedia.org/wiki/Information_visualization" TargetMode="External"/><Relationship Id="rId1" Type="http://schemas.openxmlformats.org/officeDocument/2006/relationships/slideLayout" Target="../slideLayouts/slideLayout2.xml"/><Relationship Id="rId6" Type="http://schemas.openxmlformats.org/officeDocument/2006/relationships/hyperlink" Target="https://en.wikipedia.org/wiki/Program_management" TargetMode="External"/><Relationship Id="rId5" Type="http://schemas.openxmlformats.org/officeDocument/2006/relationships/hyperlink" Target="https://en.wikipedia.org/wiki/Data_steward" TargetMode="External"/><Relationship Id="rId4" Type="http://schemas.openxmlformats.org/officeDocument/2006/relationships/hyperlink" Target="https://en.wikipedia.org/wiki/Glossary_of_business_and_management_term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archdatamanagement.techtarget.com/definition/dat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archdatamanagement.techtarget.com/definition/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marcobonzanini.com/2015/03/02/mining-twitter-data-with-python-part-1/" TargetMode="Externa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a:latin typeface="Arial" panose="020B0604020202020204" pitchFamily="34" charset="0"/>
                <a:cs typeface="Arial" panose="020B0604020202020204" pitchFamily="34" charset="0"/>
              </a:rPr>
              <a:t>BI – </a:t>
            </a:r>
            <a:r>
              <a:rPr lang="fr-CA" dirty="0" err="1">
                <a:latin typeface="Arial" panose="020B0604020202020204" pitchFamily="34" charset="0"/>
                <a:cs typeface="Arial" panose="020B0604020202020204" pitchFamily="34" charset="0"/>
              </a:rPr>
              <a:t>Overview</a:t>
            </a:r>
            <a:r>
              <a:rPr lang="fr-CA"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4634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5F9D-ABBE-4A36-A8F8-F50D9457A2A4}"/>
              </a:ext>
            </a:extLst>
          </p:cNvPr>
          <p:cNvSpPr>
            <a:spLocks noGrp="1"/>
          </p:cNvSpPr>
          <p:nvPr>
            <p:ph type="title"/>
          </p:nvPr>
        </p:nvSpPr>
        <p:spPr>
          <a:xfrm>
            <a:off x="1097280" y="286604"/>
            <a:ext cx="10058400" cy="748878"/>
          </a:xfrm>
        </p:spPr>
        <p:txBody>
          <a:bodyPr/>
          <a:lstStyle/>
          <a:p>
            <a:r>
              <a:rPr lang="en-CA" dirty="0"/>
              <a:t>Metadata</a:t>
            </a:r>
          </a:p>
        </p:txBody>
      </p:sp>
      <p:pic>
        <p:nvPicPr>
          <p:cNvPr id="4" name="Picture 3">
            <a:extLst>
              <a:ext uri="{FF2B5EF4-FFF2-40B4-BE49-F238E27FC236}">
                <a16:creationId xmlns:a16="http://schemas.microsoft.com/office/drawing/2014/main" id="{DBC3CFDA-0C47-4A72-9448-77305E0573CF}"/>
              </a:ext>
            </a:extLst>
          </p:cNvPr>
          <p:cNvPicPr>
            <a:picLocks noChangeAspect="1"/>
          </p:cNvPicPr>
          <p:nvPr/>
        </p:nvPicPr>
        <p:blipFill>
          <a:blip r:embed="rId2"/>
          <a:stretch>
            <a:fillRect/>
          </a:stretch>
        </p:blipFill>
        <p:spPr>
          <a:xfrm>
            <a:off x="1020368" y="1435608"/>
            <a:ext cx="9337135" cy="986329"/>
          </a:xfrm>
          <a:prstGeom prst="rect">
            <a:avLst/>
          </a:prstGeom>
        </p:spPr>
      </p:pic>
      <p:sp>
        <p:nvSpPr>
          <p:cNvPr id="6" name="TextBox 5">
            <a:extLst>
              <a:ext uri="{FF2B5EF4-FFF2-40B4-BE49-F238E27FC236}">
                <a16:creationId xmlns:a16="http://schemas.microsoft.com/office/drawing/2014/main" id="{9102061E-D331-4327-BF41-0676DA28DD92}"/>
              </a:ext>
            </a:extLst>
          </p:cNvPr>
          <p:cNvSpPr txBox="1"/>
          <p:nvPr/>
        </p:nvSpPr>
        <p:spPr>
          <a:xfrm>
            <a:off x="905854" y="2649196"/>
            <a:ext cx="10750610" cy="2585323"/>
          </a:xfrm>
          <a:prstGeom prst="rect">
            <a:avLst/>
          </a:prstGeom>
          <a:noFill/>
        </p:spPr>
        <p:txBody>
          <a:bodyPr wrap="square" rtlCol="0">
            <a:spAutoFit/>
          </a:bodyPr>
          <a:lstStyle/>
          <a:p>
            <a:r>
              <a:rPr lang="en-CA" dirty="0"/>
              <a:t>First row containing employee name / age / salary / title are called as Metadata for above said data</a:t>
            </a:r>
          </a:p>
          <a:p>
            <a:r>
              <a:rPr lang="en-CA" dirty="0"/>
              <a:t>Types : </a:t>
            </a:r>
          </a:p>
          <a:p>
            <a:r>
              <a:rPr lang="en-CA" dirty="0"/>
              <a:t>	Technical : Tables / Tablespace / datatypes / relationships / </a:t>
            </a:r>
            <a:r>
              <a:rPr lang="en-CA" dirty="0" err="1"/>
              <a:t>constraintss</a:t>
            </a:r>
            <a:endParaRPr lang="en-CA" dirty="0"/>
          </a:p>
          <a:p>
            <a:r>
              <a:rPr lang="en-CA" dirty="0"/>
              <a:t>	Business : Entities definition / business rules / </a:t>
            </a:r>
          </a:p>
          <a:p>
            <a:endParaRPr lang="en-CA" dirty="0"/>
          </a:p>
          <a:p>
            <a:endParaRPr lang="en-CA" dirty="0"/>
          </a:p>
          <a:p>
            <a:r>
              <a:rPr lang="en-CA" dirty="0"/>
              <a:t>Metadata repository:</a:t>
            </a:r>
          </a:p>
          <a:p>
            <a:r>
              <a:rPr lang="en-CA" dirty="0"/>
              <a:t>Information about source / target / transformations / mapping / workflow / session is stored</a:t>
            </a:r>
          </a:p>
          <a:p>
            <a:endParaRPr lang="en-CA" dirty="0"/>
          </a:p>
        </p:txBody>
      </p:sp>
    </p:spTree>
    <p:extLst>
      <p:ext uri="{BB962C8B-B14F-4D97-AF65-F5344CB8AC3E}">
        <p14:creationId xmlns:p14="http://schemas.microsoft.com/office/powerpoint/2010/main" val="164114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7CDB-280D-47D0-A02F-00A581B7EAB5}"/>
              </a:ext>
            </a:extLst>
          </p:cNvPr>
          <p:cNvSpPr>
            <a:spLocks noGrp="1"/>
          </p:cNvSpPr>
          <p:nvPr>
            <p:ph type="title"/>
          </p:nvPr>
        </p:nvSpPr>
        <p:spPr>
          <a:xfrm>
            <a:off x="1097280" y="286604"/>
            <a:ext cx="10058400" cy="820744"/>
          </a:xfrm>
        </p:spPr>
        <p:txBody>
          <a:bodyPr/>
          <a:lstStyle/>
          <a:p>
            <a:r>
              <a:rPr lang="en-CA" dirty="0"/>
              <a:t>Data Lineage Information</a:t>
            </a:r>
          </a:p>
        </p:txBody>
      </p:sp>
      <p:sp>
        <p:nvSpPr>
          <p:cNvPr id="3" name="Content Placeholder 2">
            <a:extLst>
              <a:ext uri="{FF2B5EF4-FFF2-40B4-BE49-F238E27FC236}">
                <a16:creationId xmlns:a16="http://schemas.microsoft.com/office/drawing/2014/main" id="{A44BE0EF-940F-48F0-B69A-907ED0D81C00}"/>
              </a:ext>
            </a:extLst>
          </p:cNvPr>
          <p:cNvSpPr>
            <a:spLocks noGrp="1"/>
          </p:cNvSpPr>
          <p:nvPr>
            <p:ph idx="1"/>
          </p:nvPr>
        </p:nvSpPr>
        <p:spPr>
          <a:xfrm>
            <a:off x="1097280" y="1736521"/>
            <a:ext cx="10058400" cy="4132574"/>
          </a:xfrm>
        </p:spPr>
        <p:txBody>
          <a:bodyPr>
            <a:normAutofit fontScale="92500" lnSpcReduction="10000"/>
          </a:bodyPr>
          <a:lstStyle/>
          <a:p>
            <a:r>
              <a:rPr lang="en-CA" dirty="0"/>
              <a:t>Data lineage Includes the data's origins, what happens to it and where it moves over time</a:t>
            </a:r>
          </a:p>
          <a:p>
            <a:r>
              <a:rPr lang="en-CA" dirty="0"/>
              <a:t>Data lineage can be </a:t>
            </a:r>
            <a:r>
              <a:rPr lang="en-CA" dirty="0">
                <a:hlinkClick r:id="rId2" tooltip="Information visualization"/>
              </a:rPr>
              <a:t>represented visually</a:t>
            </a:r>
            <a:r>
              <a:rPr lang="en-CA" dirty="0"/>
              <a:t> to discover the data flow/movement from its source to destination via various changes and hops on its way in the enterprise environment, how the data gets transformed along the way, how the representation and parameters change, and how the data splits or converges after each hop. A simple representation of the Data Lineage can be shown with dots and lines, where dot represents a data container for data point(s) and lines connecting them represents the transformation(s) the data point under goes, between the data containers</a:t>
            </a:r>
          </a:p>
          <a:p>
            <a:endParaRPr lang="en-CA" dirty="0"/>
          </a:p>
          <a:p>
            <a:r>
              <a:rPr lang="en-CA" dirty="0"/>
              <a:t>Data lineage information includes technical metadata involving data transformations. Enriched data lineage information may include data quality test results, reference data values, </a:t>
            </a:r>
            <a:r>
              <a:rPr lang="en-CA" dirty="0">
                <a:hlinkClick r:id="rId3" tooltip="Data model"/>
              </a:rPr>
              <a:t>data models</a:t>
            </a:r>
            <a:r>
              <a:rPr lang="en-CA" dirty="0"/>
              <a:t>, </a:t>
            </a:r>
            <a:r>
              <a:rPr lang="en-CA" dirty="0">
                <a:hlinkClick r:id="rId4" tooltip="Glossary of business and management terms"/>
              </a:rPr>
              <a:t>business vocabulary</a:t>
            </a:r>
            <a:r>
              <a:rPr lang="en-CA" dirty="0"/>
              <a:t>, </a:t>
            </a:r>
            <a:r>
              <a:rPr lang="en-CA" dirty="0">
                <a:hlinkClick r:id="rId5" tooltip="Data steward"/>
              </a:rPr>
              <a:t>data stewards</a:t>
            </a:r>
            <a:r>
              <a:rPr lang="en-CA" dirty="0"/>
              <a:t>, </a:t>
            </a:r>
            <a:r>
              <a:rPr lang="en-CA" dirty="0">
                <a:hlinkClick r:id="rId6" tooltip="Program management"/>
              </a:rPr>
              <a:t>program management information</a:t>
            </a:r>
            <a:r>
              <a:rPr lang="en-CA" dirty="0"/>
              <a:t>, and </a:t>
            </a:r>
            <a:r>
              <a:rPr lang="en-CA" dirty="0">
                <a:hlinkClick r:id="rId7" tooltip="Enterprise system"/>
              </a:rPr>
              <a:t>enterprise information systems</a:t>
            </a:r>
            <a:r>
              <a:rPr lang="en-CA" dirty="0"/>
              <a:t> linked to the data points and transformations. Masking feature in the data lineage visualization allows the tools to incorporate all the enrichments that matter for the specific use case. To represent disparate systems into one common view, "metadata normalization" or standardization may be necessary.</a:t>
            </a:r>
          </a:p>
        </p:txBody>
      </p:sp>
    </p:spTree>
    <p:extLst>
      <p:ext uri="{BB962C8B-B14F-4D97-AF65-F5344CB8AC3E}">
        <p14:creationId xmlns:p14="http://schemas.microsoft.com/office/powerpoint/2010/main" val="307908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01C3-B541-448B-92E1-361D584E41DE}"/>
              </a:ext>
            </a:extLst>
          </p:cNvPr>
          <p:cNvSpPr>
            <a:spLocks noGrp="1"/>
          </p:cNvSpPr>
          <p:nvPr>
            <p:ph type="title"/>
          </p:nvPr>
        </p:nvSpPr>
        <p:spPr/>
        <p:txBody>
          <a:bodyPr/>
          <a:lstStyle/>
          <a:p>
            <a:r>
              <a:rPr lang="en-CA" dirty="0"/>
              <a:t>Define data quality dimension (according to business priority)</a:t>
            </a:r>
          </a:p>
        </p:txBody>
      </p:sp>
      <p:pic>
        <p:nvPicPr>
          <p:cNvPr id="4" name="Content Placeholder 3">
            <a:extLst>
              <a:ext uri="{FF2B5EF4-FFF2-40B4-BE49-F238E27FC236}">
                <a16:creationId xmlns:a16="http://schemas.microsoft.com/office/drawing/2014/main" id="{06E55134-0FAC-4FEE-A7C9-9B8678030B35}"/>
              </a:ext>
            </a:extLst>
          </p:cNvPr>
          <p:cNvPicPr>
            <a:picLocks noGrp="1" noChangeAspect="1"/>
          </p:cNvPicPr>
          <p:nvPr>
            <p:ph idx="1"/>
          </p:nvPr>
        </p:nvPicPr>
        <p:blipFill>
          <a:blip r:embed="rId2"/>
          <a:stretch>
            <a:fillRect/>
          </a:stretch>
        </p:blipFill>
        <p:spPr>
          <a:xfrm>
            <a:off x="3480315" y="2062264"/>
            <a:ext cx="5291696" cy="3806724"/>
          </a:xfrm>
          <a:prstGeom prst="rect">
            <a:avLst/>
          </a:prstGeom>
        </p:spPr>
      </p:pic>
      <p:sp>
        <p:nvSpPr>
          <p:cNvPr id="5" name="TextBox 4">
            <a:extLst>
              <a:ext uri="{FF2B5EF4-FFF2-40B4-BE49-F238E27FC236}">
                <a16:creationId xmlns:a16="http://schemas.microsoft.com/office/drawing/2014/main" id="{F91D4324-6704-4B11-94BD-D9ED609BB87E}"/>
              </a:ext>
            </a:extLst>
          </p:cNvPr>
          <p:cNvSpPr txBox="1"/>
          <p:nvPr/>
        </p:nvSpPr>
        <p:spPr>
          <a:xfrm>
            <a:off x="1235413" y="1974715"/>
            <a:ext cx="2616740" cy="369332"/>
          </a:xfrm>
          <a:prstGeom prst="rect">
            <a:avLst/>
          </a:prstGeom>
          <a:noFill/>
        </p:spPr>
        <p:txBody>
          <a:bodyPr wrap="square" rtlCol="0">
            <a:spAutoFit/>
          </a:bodyPr>
          <a:lstStyle/>
          <a:p>
            <a:r>
              <a:rPr lang="en-CA" dirty="0"/>
              <a:t>What is data quality ?</a:t>
            </a:r>
          </a:p>
        </p:txBody>
      </p:sp>
    </p:spTree>
    <p:extLst>
      <p:ext uri="{BB962C8B-B14F-4D97-AF65-F5344CB8AC3E}">
        <p14:creationId xmlns:p14="http://schemas.microsoft.com/office/powerpoint/2010/main" val="205084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2ED0-F138-45B8-B0F8-C37A043A79A8}"/>
              </a:ext>
            </a:extLst>
          </p:cNvPr>
          <p:cNvSpPr>
            <a:spLocks noGrp="1"/>
          </p:cNvSpPr>
          <p:nvPr>
            <p:ph type="title"/>
          </p:nvPr>
        </p:nvSpPr>
        <p:spPr>
          <a:xfrm>
            <a:off x="1097280" y="286603"/>
            <a:ext cx="10058400" cy="745243"/>
          </a:xfrm>
        </p:spPr>
        <p:txBody>
          <a:bodyPr/>
          <a:lstStyle/>
          <a:p>
            <a:r>
              <a:rPr lang="en-CA" dirty="0"/>
              <a:t>Data Quality</a:t>
            </a:r>
          </a:p>
        </p:txBody>
      </p:sp>
      <p:sp>
        <p:nvSpPr>
          <p:cNvPr id="3" name="Content Placeholder 2">
            <a:extLst>
              <a:ext uri="{FF2B5EF4-FFF2-40B4-BE49-F238E27FC236}">
                <a16:creationId xmlns:a16="http://schemas.microsoft.com/office/drawing/2014/main" id="{B7EDD94F-3E04-443F-9B98-A0C48ADDA628}"/>
              </a:ext>
            </a:extLst>
          </p:cNvPr>
          <p:cNvSpPr>
            <a:spLocks noGrp="1"/>
          </p:cNvSpPr>
          <p:nvPr>
            <p:ph idx="1"/>
          </p:nvPr>
        </p:nvSpPr>
        <p:spPr>
          <a:xfrm>
            <a:off x="1097280" y="1031846"/>
            <a:ext cx="10058400" cy="4023360"/>
          </a:xfrm>
        </p:spPr>
        <p:txBody>
          <a:bodyPr>
            <a:normAutofit/>
          </a:bodyPr>
          <a:lstStyle/>
          <a:p>
            <a:pPr fontAlgn="t"/>
            <a:r>
              <a:rPr lang="en-CA" dirty="0"/>
              <a:t>Data quality is a perception or an assessment of </a:t>
            </a:r>
            <a:r>
              <a:rPr lang="en-CA" u="sng" dirty="0">
                <a:hlinkClick r:id="rId2"/>
              </a:rPr>
              <a:t>data's</a:t>
            </a:r>
            <a:r>
              <a:rPr lang="en-CA" dirty="0"/>
              <a:t> fitness to serve its purpose in a given context. </a:t>
            </a:r>
          </a:p>
          <a:p>
            <a:r>
              <a:rPr lang="en-CA" dirty="0"/>
              <a:t>Aspects of data quality include: </a:t>
            </a:r>
          </a:p>
          <a:p>
            <a:pPr lvl="1"/>
            <a:r>
              <a:rPr lang="en-CA" dirty="0"/>
              <a:t>Accuracy : The degree to which data correctly describes the "real world" object or event being described. </a:t>
            </a:r>
          </a:p>
          <a:p>
            <a:pPr lvl="1"/>
            <a:r>
              <a:rPr lang="en-CA" dirty="0"/>
              <a:t>Completeness : The proportion of stored data against the potential of "100% complete" </a:t>
            </a:r>
          </a:p>
          <a:p>
            <a:pPr lvl="1"/>
            <a:r>
              <a:rPr lang="en-CA" dirty="0"/>
              <a:t>Timeliness : The degree to which data represent reality from the required point in time.</a:t>
            </a:r>
          </a:p>
          <a:p>
            <a:pPr lvl="1"/>
            <a:r>
              <a:rPr lang="en-CA" dirty="0"/>
              <a:t>Validity : Data are valid if it conforms to the syntax (format, type, range) of its definition.</a:t>
            </a:r>
          </a:p>
          <a:p>
            <a:pPr lvl="1"/>
            <a:r>
              <a:rPr lang="en-CA" dirty="0"/>
              <a:t>Uniqueness: No thing will be recorded more than once based upon how that thing is identified.</a:t>
            </a:r>
          </a:p>
          <a:p>
            <a:pPr lvl="1"/>
            <a:r>
              <a:rPr lang="en-CA" dirty="0"/>
              <a:t>Consistency : The absence of difference, when comparing two or more representations of a thing against a definition.</a:t>
            </a:r>
          </a:p>
          <a:p>
            <a:pPr lvl="1"/>
            <a:endParaRPr lang="en-CA" dirty="0"/>
          </a:p>
          <a:p>
            <a:pPr fontAlgn="t"/>
            <a:endParaRPr lang="en-CA" dirty="0"/>
          </a:p>
          <a:p>
            <a:endParaRPr lang="en-CA" dirty="0"/>
          </a:p>
        </p:txBody>
      </p:sp>
    </p:spTree>
    <p:extLst>
      <p:ext uri="{BB962C8B-B14F-4D97-AF65-F5344CB8AC3E}">
        <p14:creationId xmlns:p14="http://schemas.microsoft.com/office/powerpoint/2010/main" val="251741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5D08-B894-4FBD-AFF2-6A39A37BA2EE}"/>
              </a:ext>
            </a:extLst>
          </p:cNvPr>
          <p:cNvSpPr>
            <a:spLocks noGrp="1"/>
          </p:cNvSpPr>
          <p:nvPr>
            <p:ph type="title"/>
          </p:nvPr>
        </p:nvSpPr>
        <p:spPr>
          <a:xfrm>
            <a:off x="1097280" y="286603"/>
            <a:ext cx="10058400" cy="1433140"/>
          </a:xfrm>
        </p:spPr>
        <p:txBody>
          <a:bodyPr>
            <a:normAutofit/>
          </a:bodyPr>
          <a:lstStyle/>
          <a:p>
            <a:r>
              <a:rPr lang="en-CA" dirty="0"/>
              <a:t>DLM</a:t>
            </a:r>
            <a:br>
              <a:rPr lang="en-CA" dirty="0"/>
            </a:br>
            <a:r>
              <a:rPr lang="en-CA" dirty="0"/>
              <a:t>Data Life Cycle Management</a:t>
            </a:r>
          </a:p>
        </p:txBody>
      </p:sp>
      <p:sp>
        <p:nvSpPr>
          <p:cNvPr id="3" name="Content Placeholder 2">
            <a:extLst>
              <a:ext uri="{FF2B5EF4-FFF2-40B4-BE49-F238E27FC236}">
                <a16:creationId xmlns:a16="http://schemas.microsoft.com/office/drawing/2014/main" id="{A36C1FA4-B078-4B19-94B2-55ECBDFA395C}"/>
              </a:ext>
            </a:extLst>
          </p:cNvPr>
          <p:cNvSpPr>
            <a:spLocks noGrp="1"/>
          </p:cNvSpPr>
          <p:nvPr>
            <p:ph idx="1"/>
          </p:nvPr>
        </p:nvSpPr>
        <p:spPr/>
        <p:txBody>
          <a:bodyPr>
            <a:normAutofit lnSpcReduction="10000"/>
          </a:bodyPr>
          <a:lstStyle/>
          <a:p>
            <a:r>
              <a:rPr lang="en-CA" dirty="0"/>
              <a:t>It’s a policy-based approach to managing the flow of an information system's data throughout its life cycle.</a:t>
            </a:r>
          </a:p>
          <a:p>
            <a:r>
              <a:rPr lang="en-CA" dirty="0"/>
              <a:t>Policies are designed around:</a:t>
            </a:r>
          </a:p>
          <a:p>
            <a:pPr marL="457200" indent="-457200">
              <a:buFont typeface="+mj-lt"/>
              <a:buAutoNum type="arabicPeriod"/>
            </a:pPr>
            <a:r>
              <a:rPr lang="en-CA" dirty="0"/>
              <a:t>Data creation</a:t>
            </a:r>
          </a:p>
          <a:p>
            <a:pPr marL="457200" indent="-457200">
              <a:buFont typeface="+mj-lt"/>
              <a:buAutoNum type="arabicPeriod"/>
            </a:pPr>
            <a:r>
              <a:rPr lang="en-CA" dirty="0"/>
              <a:t>Data storage</a:t>
            </a:r>
          </a:p>
          <a:p>
            <a:pPr marL="457200" indent="-457200">
              <a:buFont typeface="+mj-lt"/>
              <a:buAutoNum type="arabicPeriod"/>
            </a:pPr>
            <a:r>
              <a:rPr lang="en-CA" dirty="0"/>
              <a:t>Active </a:t>
            </a:r>
            <a:r>
              <a:rPr lang="en-CA" dirty="0" err="1"/>
              <a:t>Lifeperiod</a:t>
            </a:r>
            <a:endParaRPr lang="en-CA" dirty="0"/>
          </a:p>
          <a:p>
            <a:pPr marL="457200" indent="-457200">
              <a:buFont typeface="+mj-lt"/>
              <a:buAutoNum type="arabicPeriod"/>
            </a:pPr>
            <a:r>
              <a:rPr lang="en-CA" dirty="0"/>
              <a:t>Obsolete </a:t>
            </a:r>
            <a:r>
              <a:rPr lang="en-CA" dirty="0" err="1"/>
              <a:t>lifeperiod</a:t>
            </a:r>
            <a:endParaRPr lang="en-CA" dirty="0"/>
          </a:p>
          <a:p>
            <a:pPr marL="457200" indent="-457200">
              <a:buFont typeface="+mj-lt"/>
              <a:buAutoNum type="arabicPeriod"/>
            </a:pPr>
            <a:r>
              <a:rPr lang="en-CA" dirty="0"/>
              <a:t>Data deletion</a:t>
            </a:r>
          </a:p>
          <a:p>
            <a:r>
              <a:rPr lang="en-CA" dirty="0"/>
              <a:t>As a rule, newer data, and data that must be accessed more frequently, is stored on faster, but more expensive storage media, while less critical data is stored on cheaper, but slower media.</a:t>
            </a:r>
          </a:p>
        </p:txBody>
      </p:sp>
    </p:spTree>
    <p:extLst>
      <p:ext uri="{BB962C8B-B14F-4D97-AF65-F5344CB8AC3E}">
        <p14:creationId xmlns:p14="http://schemas.microsoft.com/office/powerpoint/2010/main" val="378576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C049-0802-4297-994B-DAF026F10D8D}"/>
              </a:ext>
            </a:extLst>
          </p:cNvPr>
          <p:cNvSpPr>
            <a:spLocks noGrp="1"/>
          </p:cNvSpPr>
          <p:nvPr>
            <p:ph type="title"/>
          </p:nvPr>
        </p:nvSpPr>
        <p:spPr/>
        <p:txBody>
          <a:bodyPr/>
          <a:lstStyle/>
          <a:p>
            <a:r>
              <a:rPr lang="en-CA" dirty="0"/>
              <a:t>DG</a:t>
            </a:r>
            <a:br>
              <a:rPr lang="en-CA" dirty="0"/>
            </a:br>
            <a:r>
              <a:rPr lang="en-CA" dirty="0"/>
              <a:t>Data Governance</a:t>
            </a:r>
          </a:p>
        </p:txBody>
      </p:sp>
      <p:sp>
        <p:nvSpPr>
          <p:cNvPr id="3" name="Content Placeholder 2">
            <a:extLst>
              <a:ext uri="{FF2B5EF4-FFF2-40B4-BE49-F238E27FC236}">
                <a16:creationId xmlns:a16="http://schemas.microsoft.com/office/drawing/2014/main" id="{A081FA9E-169F-41D4-9E49-8DF4DD8442CC}"/>
              </a:ext>
            </a:extLst>
          </p:cNvPr>
          <p:cNvSpPr>
            <a:spLocks noGrp="1"/>
          </p:cNvSpPr>
          <p:nvPr>
            <p:ph idx="1"/>
          </p:nvPr>
        </p:nvSpPr>
        <p:spPr/>
        <p:txBody>
          <a:bodyPr/>
          <a:lstStyle/>
          <a:p>
            <a:r>
              <a:rPr lang="en-CA" dirty="0"/>
              <a:t>Data governance (DG) is the overall management of the  following aspects around dataset :</a:t>
            </a:r>
          </a:p>
          <a:p>
            <a:pPr marL="457200" indent="-457200">
              <a:buFont typeface="+mj-lt"/>
              <a:buAutoNum type="arabicPeriod"/>
            </a:pPr>
            <a:r>
              <a:rPr lang="en-CA" dirty="0"/>
              <a:t>Availability</a:t>
            </a:r>
          </a:p>
          <a:p>
            <a:pPr marL="457200" indent="-457200">
              <a:buFont typeface="+mj-lt"/>
              <a:buAutoNum type="arabicPeriod"/>
            </a:pPr>
            <a:r>
              <a:rPr lang="en-CA" dirty="0"/>
              <a:t>Usability</a:t>
            </a:r>
          </a:p>
          <a:p>
            <a:pPr marL="457200" indent="-457200">
              <a:buFont typeface="+mj-lt"/>
              <a:buAutoNum type="arabicPeriod"/>
            </a:pPr>
            <a:r>
              <a:rPr lang="en-CA" dirty="0"/>
              <a:t>Integrity</a:t>
            </a:r>
          </a:p>
          <a:p>
            <a:pPr marL="457200" indent="-457200">
              <a:buFont typeface="+mj-lt"/>
              <a:buAutoNum type="arabicPeriod"/>
            </a:pPr>
            <a:r>
              <a:rPr lang="en-CA" dirty="0"/>
              <a:t>Security of </a:t>
            </a:r>
            <a:r>
              <a:rPr lang="en-CA" u="sng" dirty="0">
                <a:hlinkClick r:id="rId2"/>
              </a:rPr>
              <a:t>data</a:t>
            </a:r>
            <a:r>
              <a:rPr lang="en-CA" dirty="0"/>
              <a:t> used in an enterprise. </a:t>
            </a:r>
          </a:p>
          <a:p>
            <a:r>
              <a:rPr lang="en-CA" dirty="0"/>
              <a:t>A sound data governance program includes a governing body or council, a defined set of procedures and a plan to execute those procedures.</a:t>
            </a:r>
          </a:p>
        </p:txBody>
      </p:sp>
    </p:spTree>
    <p:extLst>
      <p:ext uri="{BB962C8B-B14F-4D97-AF65-F5344CB8AC3E}">
        <p14:creationId xmlns:p14="http://schemas.microsoft.com/office/powerpoint/2010/main" val="207275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FBE1-7DAD-481A-8FD8-690C56C1E70D}"/>
              </a:ext>
            </a:extLst>
          </p:cNvPr>
          <p:cNvSpPr>
            <a:spLocks noGrp="1"/>
          </p:cNvSpPr>
          <p:nvPr>
            <p:ph type="title"/>
          </p:nvPr>
        </p:nvSpPr>
        <p:spPr/>
        <p:txBody>
          <a:bodyPr/>
          <a:lstStyle/>
          <a:p>
            <a:r>
              <a:rPr lang="en-CA" dirty="0"/>
              <a:t>DPM</a:t>
            </a:r>
            <a:br>
              <a:rPr lang="en-CA" dirty="0"/>
            </a:br>
            <a:r>
              <a:rPr lang="en-CA" dirty="0"/>
              <a:t>Data Protection Management</a:t>
            </a:r>
          </a:p>
        </p:txBody>
      </p:sp>
      <p:sp>
        <p:nvSpPr>
          <p:cNvPr id="3" name="Content Placeholder 2">
            <a:extLst>
              <a:ext uri="{FF2B5EF4-FFF2-40B4-BE49-F238E27FC236}">
                <a16:creationId xmlns:a16="http://schemas.microsoft.com/office/drawing/2014/main" id="{BB2195D2-389A-41CD-87CF-50C96E6A83D1}"/>
              </a:ext>
            </a:extLst>
          </p:cNvPr>
          <p:cNvSpPr>
            <a:spLocks noGrp="1"/>
          </p:cNvSpPr>
          <p:nvPr>
            <p:ph idx="1"/>
          </p:nvPr>
        </p:nvSpPr>
        <p:spPr/>
        <p:txBody>
          <a:bodyPr/>
          <a:lstStyle/>
          <a:p>
            <a:r>
              <a:rPr lang="en-CA" dirty="0"/>
              <a:t>Data protection management (DPM) is the administration of backup processes to ensure that </a:t>
            </a:r>
          </a:p>
          <a:p>
            <a:r>
              <a:rPr lang="en-CA" dirty="0"/>
              <a:t>1. tasks run on schedule</a:t>
            </a:r>
          </a:p>
          <a:p>
            <a:r>
              <a:rPr lang="en-CA" dirty="0"/>
              <a:t>2. data is securely backed up </a:t>
            </a:r>
          </a:p>
          <a:p>
            <a:r>
              <a:rPr lang="en-CA" dirty="0"/>
              <a:t>3. Data is recoverable. </a:t>
            </a:r>
          </a:p>
          <a:p>
            <a:endParaRPr lang="en-CA" dirty="0"/>
          </a:p>
          <a:p>
            <a:r>
              <a:rPr lang="en-CA" dirty="0"/>
              <a:t>Good data protection management means having effective processes and methodologies in place to maintain data integrity.</a:t>
            </a:r>
          </a:p>
        </p:txBody>
      </p:sp>
    </p:spTree>
    <p:extLst>
      <p:ext uri="{BB962C8B-B14F-4D97-AF65-F5344CB8AC3E}">
        <p14:creationId xmlns:p14="http://schemas.microsoft.com/office/powerpoint/2010/main" val="359099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3BC3-05A5-46E4-9DF0-5A4C1AF75D0F}"/>
              </a:ext>
            </a:extLst>
          </p:cNvPr>
          <p:cNvSpPr>
            <a:spLocks noGrp="1"/>
          </p:cNvSpPr>
          <p:nvPr>
            <p:ph type="title" idx="4294967295"/>
          </p:nvPr>
        </p:nvSpPr>
        <p:spPr>
          <a:xfrm>
            <a:off x="370114" y="298224"/>
            <a:ext cx="10058400" cy="877887"/>
          </a:xfrm>
        </p:spPr>
        <p:txBody>
          <a:bodyPr/>
          <a:lstStyle/>
          <a:p>
            <a:r>
              <a:rPr lang="en-CA" dirty="0"/>
              <a:t>Database / SQL Queries</a:t>
            </a:r>
          </a:p>
        </p:txBody>
      </p:sp>
      <p:sp>
        <p:nvSpPr>
          <p:cNvPr id="3" name="TextBox 2">
            <a:extLst>
              <a:ext uri="{FF2B5EF4-FFF2-40B4-BE49-F238E27FC236}">
                <a16:creationId xmlns:a16="http://schemas.microsoft.com/office/drawing/2014/main" id="{D960F68E-DC98-4953-9ED4-C1A79839E2DE}"/>
              </a:ext>
            </a:extLst>
          </p:cNvPr>
          <p:cNvSpPr txBox="1"/>
          <p:nvPr/>
        </p:nvSpPr>
        <p:spPr>
          <a:xfrm>
            <a:off x="511728" y="1493240"/>
            <a:ext cx="11241248" cy="1477328"/>
          </a:xfrm>
          <a:prstGeom prst="rect">
            <a:avLst/>
          </a:prstGeom>
          <a:noFill/>
        </p:spPr>
        <p:txBody>
          <a:bodyPr wrap="square" rtlCol="0">
            <a:spAutoFit/>
          </a:bodyPr>
          <a:lstStyle/>
          <a:p>
            <a:r>
              <a:rPr lang="en-CA" dirty="0"/>
              <a:t>Deep dive into specific implementation for database:</a:t>
            </a:r>
          </a:p>
          <a:p>
            <a:pPr marL="342900" indent="-342900">
              <a:buAutoNum type="arabicPeriod"/>
            </a:pPr>
            <a:endParaRPr lang="en-CA" dirty="0"/>
          </a:p>
          <a:p>
            <a:r>
              <a:rPr lang="en-CA" dirty="0"/>
              <a:t>Location : C:\dump\shared_cloud\CloudStation\s_learn\sql\sql-tutorial-master\sql-tutorial-master</a:t>
            </a:r>
          </a:p>
          <a:p>
            <a:pPr marL="342900" indent="-342900">
              <a:buAutoNum type="arabicPeriod"/>
            </a:pPr>
            <a:endParaRPr lang="en-CA" dirty="0"/>
          </a:p>
          <a:p>
            <a:pPr marL="800100" lvl="1" indent="-342900">
              <a:buAutoNum type="arabicPeriod"/>
            </a:pPr>
            <a:endParaRPr lang="en-CA" dirty="0"/>
          </a:p>
        </p:txBody>
      </p:sp>
    </p:spTree>
    <p:extLst>
      <p:ext uri="{BB962C8B-B14F-4D97-AF65-F5344CB8AC3E}">
        <p14:creationId xmlns:p14="http://schemas.microsoft.com/office/powerpoint/2010/main" val="410237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0A85-236F-4244-BD96-A72D38611F24}"/>
              </a:ext>
            </a:extLst>
          </p:cNvPr>
          <p:cNvSpPr>
            <a:spLocks noGrp="1"/>
          </p:cNvSpPr>
          <p:nvPr>
            <p:ph type="title"/>
          </p:nvPr>
        </p:nvSpPr>
        <p:spPr>
          <a:xfrm>
            <a:off x="1097280" y="286604"/>
            <a:ext cx="10058400" cy="647252"/>
          </a:xfrm>
        </p:spPr>
        <p:txBody>
          <a:bodyPr>
            <a:normAutofit fontScale="90000"/>
          </a:bodyPr>
          <a:lstStyle/>
          <a:p>
            <a:r>
              <a:rPr lang="en-CA" dirty="0"/>
              <a:t>Growth in devices</a:t>
            </a:r>
          </a:p>
        </p:txBody>
      </p:sp>
      <p:pic>
        <p:nvPicPr>
          <p:cNvPr id="6" name="Content Placeholder 5">
            <a:extLst>
              <a:ext uri="{FF2B5EF4-FFF2-40B4-BE49-F238E27FC236}">
                <a16:creationId xmlns:a16="http://schemas.microsoft.com/office/drawing/2014/main" id="{F00EB980-6A46-43D9-A268-865383D7D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224310"/>
            <a:ext cx="5420966" cy="4609386"/>
          </a:xfrm>
        </p:spPr>
      </p:pic>
      <p:pic>
        <p:nvPicPr>
          <p:cNvPr id="8" name="Picture 7">
            <a:extLst>
              <a:ext uri="{FF2B5EF4-FFF2-40B4-BE49-F238E27FC236}">
                <a16:creationId xmlns:a16="http://schemas.microsoft.com/office/drawing/2014/main" id="{623B45FC-B167-495A-8C50-4ACA72923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303" y="1761644"/>
            <a:ext cx="5318239" cy="3993204"/>
          </a:xfrm>
          <a:prstGeom prst="rect">
            <a:avLst/>
          </a:prstGeom>
        </p:spPr>
      </p:pic>
    </p:spTree>
    <p:extLst>
      <p:ext uri="{BB962C8B-B14F-4D97-AF65-F5344CB8AC3E}">
        <p14:creationId xmlns:p14="http://schemas.microsoft.com/office/powerpoint/2010/main" val="131861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C8F5-1D43-4325-9CDA-1ABC7DBD4373}"/>
              </a:ext>
            </a:extLst>
          </p:cNvPr>
          <p:cNvSpPr>
            <a:spLocks noGrp="1"/>
          </p:cNvSpPr>
          <p:nvPr>
            <p:ph type="title"/>
          </p:nvPr>
        </p:nvSpPr>
        <p:spPr>
          <a:xfrm>
            <a:off x="1097280" y="286604"/>
            <a:ext cx="10058400" cy="656980"/>
          </a:xfrm>
        </p:spPr>
        <p:txBody>
          <a:bodyPr>
            <a:normAutofit fontScale="90000"/>
          </a:bodyPr>
          <a:lstStyle/>
          <a:p>
            <a:r>
              <a:rPr lang="en-CA" dirty="0"/>
              <a:t>Growth rate of data</a:t>
            </a:r>
          </a:p>
        </p:txBody>
      </p:sp>
      <p:pic>
        <p:nvPicPr>
          <p:cNvPr id="2050" name="Picture 2" descr="http://www.tech-dynamics.com/wp-content/uploads/2014/02/BigDataChart.png">
            <a:extLst>
              <a:ext uri="{FF2B5EF4-FFF2-40B4-BE49-F238E27FC236}">
                <a16:creationId xmlns:a16="http://schemas.microsoft.com/office/drawing/2014/main" id="{0DAECE5D-6177-49C1-8F8B-11BD1887E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594" y="1053950"/>
            <a:ext cx="5474707" cy="45867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E573BA0-8CBA-4BF1-A43E-CAE7E9A99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301" y="1053949"/>
            <a:ext cx="5715699" cy="4586765"/>
          </a:xfrm>
          <a:prstGeom prst="rect">
            <a:avLst/>
          </a:prstGeom>
        </p:spPr>
      </p:pic>
      <p:sp>
        <p:nvSpPr>
          <p:cNvPr id="5" name="TextBox 4">
            <a:extLst>
              <a:ext uri="{FF2B5EF4-FFF2-40B4-BE49-F238E27FC236}">
                <a16:creationId xmlns:a16="http://schemas.microsoft.com/office/drawing/2014/main" id="{CCDB9304-9A8E-4785-8FC3-E1AEF5E1471C}"/>
              </a:ext>
            </a:extLst>
          </p:cNvPr>
          <p:cNvSpPr txBox="1"/>
          <p:nvPr/>
        </p:nvSpPr>
        <p:spPr>
          <a:xfrm>
            <a:off x="1191237" y="5847127"/>
            <a:ext cx="7592036" cy="369332"/>
          </a:xfrm>
          <a:prstGeom prst="rect">
            <a:avLst/>
          </a:prstGeom>
          <a:noFill/>
        </p:spPr>
        <p:txBody>
          <a:bodyPr wrap="square" rtlCol="0">
            <a:spAutoFit/>
          </a:bodyPr>
          <a:lstStyle/>
          <a:p>
            <a:r>
              <a:rPr lang="en-CA" dirty="0"/>
              <a:t>1 Exabytes = 10</a:t>
            </a:r>
            <a:r>
              <a:rPr lang="en-CA" baseline="30000" dirty="0"/>
              <a:t>18</a:t>
            </a:r>
            <a:r>
              <a:rPr lang="en-CA" dirty="0"/>
              <a:t> bytes  /  1 Zettabytes = 10</a:t>
            </a:r>
            <a:r>
              <a:rPr lang="en-CA" baseline="30000" dirty="0"/>
              <a:t>21</a:t>
            </a:r>
            <a:r>
              <a:rPr lang="en-CA" dirty="0"/>
              <a:t> bytes</a:t>
            </a:r>
          </a:p>
        </p:txBody>
      </p:sp>
    </p:spTree>
    <p:extLst>
      <p:ext uri="{BB962C8B-B14F-4D97-AF65-F5344CB8AC3E}">
        <p14:creationId xmlns:p14="http://schemas.microsoft.com/office/powerpoint/2010/main" val="354989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ABF27B-F9A9-4855-AF06-EE9F5DF53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796" y="400553"/>
            <a:ext cx="9221766" cy="5848541"/>
          </a:xfrm>
          <a:prstGeom prst="rect">
            <a:avLst/>
          </a:prstGeom>
        </p:spPr>
      </p:pic>
      <p:sp>
        <p:nvSpPr>
          <p:cNvPr id="8" name="Text Placeholder 1">
            <a:extLst>
              <a:ext uri="{FF2B5EF4-FFF2-40B4-BE49-F238E27FC236}">
                <a16:creationId xmlns:a16="http://schemas.microsoft.com/office/drawing/2014/main" id="{475ED7C6-EB85-4152-9D99-DB2350B14EB3}"/>
              </a:ext>
            </a:extLst>
          </p:cNvPr>
          <p:cNvSpPr txBox="1">
            <a:spLocks/>
          </p:cNvSpPr>
          <p:nvPr/>
        </p:nvSpPr>
        <p:spPr>
          <a:xfrm>
            <a:off x="1046184" y="972403"/>
            <a:ext cx="9691724" cy="4816001"/>
          </a:xfrm>
          <a:prstGeom prst="rect">
            <a:avLst/>
          </a:prstGeom>
        </p:spPr>
        <p:txBody>
          <a:bodyPr/>
          <a:lstStyle>
            <a:lvl1pPr marL="342900" indent="-342900" algn="l" rtl="0" eaLnBrk="0" fontAlgn="base" hangingPunct="0">
              <a:spcBef>
                <a:spcPct val="20000"/>
              </a:spcBef>
              <a:spcAft>
                <a:spcPct val="0"/>
              </a:spcAft>
              <a:buChar char="•"/>
              <a:defRPr sz="3000" baseline="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CA" sz="3000" b="0" i="0" u="none" strike="noStrike" kern="0" cap="none" spc="0" normalizeH="0" baseline="0" noProof="0" dirty="0">
                <a:ln>
                  <a:noFill/>
                </a:ln>
                <a:solidFill>
                  <a:srgbClr val="000000"/>
                </a:solidFill>
                <a:effectLst/>
                <a:uLnTx/>
                <a:uFillTx/>
                <a:latin typeface="Calibri" pitchFamily="34" charset="0"/>
                <a:ea typeface="+mn-ea"/>
                <a:cs typeface="+mn-cs"/>
              </a:rPr>
              <a:t>The NYSE produces about 1TB/day of trading data</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CA" sz="3000" b="0" i="0" u="none" strike="noStrike" kern="0" cap="none" spc="0" normalizeH="0" baseline="0" noProof="0" dirty="0">
                <a:ln>
                  <a:noFill/>
                </a:ln>
                <a:solidFill>
                  <a:srgbClr val="000000"/>
                </a:solidFill>
                <a:effectLst/>
                <a:uLnTx/>
                <a:uFillTx/>
                <a:latin typeface="Calibri" pitchFamily="34" charset="0"/>
                <a:ea typeface="+mn-ea"/>
                <a:cs typeface="+mn-cs"/>
              </a:rPr>
              <a:t>Facebook hosts approx. 10 billion photos =  1 PB</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CA" sz="3000" b="0" i="0" u="none" strike="noStrike" kern="0" cap="none" spc="0" normalizeH="0" baseline="0" noProof="0" dirty="0">
                <a:ln>
                  <a:noFill/>
                </a:ln>
                <a:solidFill>
                  <a:srgbClr val="000000"/>
                </a:solidFill>
                <a:effectLst/>
                <a:uLnTx/>
                <a:uFillTx/>
                <a:latin typeface="Calibri" pitchFamily="34" charset="0"/>
                <a:ea typeface="+mn-ea"/>
                <a:cs typeface="+mn-cs"/>
              </a:rPr>
              <a:t>Ancestry.com: 2.5 PB</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CA" sz="3000" b="0" i="0" u="none" strike="noStrike" kern="0" cap="none" spc="0" normalizeH="0" baseline="0" noProof="0" dirty="0">
                <a:ln>
                  <a:noFill/>
                </a:ln>
                <a:solidFill>
                  <a:srgbClr val="000000"/>
                </a:solidFill>
                <a:effectLst/>
                <a:uLnTx/>
                <a:uFillTx/>
                <a:latin typeface="Calibri" pitchFamily="34" charset="0"/>
                <a:ea typeface="+mn-ea"/>
                <a:cs typeface="+mn-cs"/>
              </a:rPr>
              <a:t>Large Hadron Collider: 15 PB/year</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CA" sz="3000" b="0" i="0" u="none" strike="noStrike" kern="0" cap="none" spc="0" normalizeH="0" baseline="0" noProof="0" dirty="0">
                <a:ln>
                  <a:noFill/>
                </a:ln>
                <a:solidFill>
                  <a:srgbClr val="000000"/>
                </a:solidFill>
                <a:effectLst/>
                <a:uLnTx/>
                <a:uFillTx/>
                <a:latin typeface="Calibri" pitchFamily="34" charset="0"/>
                <a:ea typeface="+mn-ea"/>
                <a:cs typeface="+mn-cs"/>
              </a:rPr>
              <a:t>In 2010, Ericsson’s CEO predicted that by 2020, 50 billion devices would be connected to the internet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CA" sz="3000" b="0" i="0" u="none" strike="noStrike" kern="0" cap="none" spc="0" normalizeH="0" baseline="0" noProof="0" dirty="0">
                <a:ln>
                  <a:noFill/>
                </a:ln>
                <a:solidFill>
                  <a:srgbClr val="000000"/>
                </a:solidFill>
                <a:effectLst/>
                <a:uLnTx/>
                <a:uFillTx/>
                <a:latin typeface="Calibri" pitchFamily="34" charset="0"/>
                <a:ea typeface="+mn-ea"/>
                <a:cs typeface="+mn-cs"/>
              </a:rPr>
              <a:t>Wearables are around the corner (here)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CA" sz="3000" b="0"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Calibri" pitchFamily="34" charset="0"/>
                <a:ea typeface="+mn-ea"/>
                <a:cs typeface="+mn-cs"/>
              </a:rPr>
              <a:t>Amount of data stored doubles every 18 months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CA" sz="3000" b="0" i="0" u="none" strike="noStrike" kern="0" cap="none" spc="0" normalizeH="0" baseline="0" noProof="0" dirty="0">
              <a:ln>
                <a:noFill/>
              </a:ln>
              <a:solidFill>
                <a:srgbClr val="000000"/>
              </a:solidFill>
              <a:effectLst/>
              <a:uLnTx/>
              <a:uFillTx/>
              <a:latin typeface="Calibri" pitchFamily="34" charset="0"/>
              <a:ea typeface="+mn-ea"/>
              <a:cs typeface="+mn-cs"/>
            </a:endParaRPr>
          </a:p>
        </p:txBody>
      </p:sp>
      <p:sp>
        <p:nvSpPr>
          <p:cNvPr id="9" name="Text Placeholder 2">
            <a:extLst>
              <a:ext uri="{FF2B5EF4-FFF2-40B4-BE49-F238E27FC236}">
                <a16:creationId xmlns:a16="http://schemas.microsoft.com/office/drawing/2014/main" id="{478EFB6E-5E01-411A-A316-7C3C1BBBBAA2}"/>
              </a:ext>
            </a:extLst>
          </p:cNvPr>
          <p:cNvSpPr txBox="1">
            <a:spLocks/>
          </p:cNvSpPr>
          <p:nvPr/>
        </p:nvSpPr>
        <p:spPr>
          <a:xfrm>
            <a:off x="1036320" y="286603"/>
            <a:ext cx="9691724" cy="604936"/>
          </a:xfrm>
          <a:prstGeom prst="rect">
            <a:avLst/>
          </a:prstGeom>
        </p:spPr>
        <p:txBody>
          <a:bodyPr/>
          <a:lstStyle>
            <a:lvl1pPr marL="342900" indent="-342900" algn="l" rtl="0" eaLnBrk="0" fontAlgn="base" hangingPunct="0">
              <a:spcBef>
                <a:spcPct val="20000"/>
              </a:spcBef>
              <a:spcAft>
                <a:spcPct val="0"/>
              </a:spcAft>
              <a:buNone/>
              <a:defRPr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CA" sz="3200" b="1" i="0" u="none" strike="noStrike" kern="0" cap="none" spc="0" normalizeH="0" baseline="0" noProof="0" dirty="0">
                <a:ln>
                  <a:noFill/>
                </a:ln>
                <a:solidFill>
                  <a:srgbClr val="000000"/>
                </a:solidFill>
                <a:effectLst/>
                <a:uLnTx/>
                <a:uFillTx/>
                <a:latin typeface="Calibri" pitchFamily="34" charset="0"/>
                <a:ea typeface="+mn-ea"/>
                <a:cs typeface="+mn-cs"/>
              </a:rPr>
              <a:t>Growth of Data Volumes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CA" sz="3200" b="0" i="0" u="none" strike="noStrike" kern="0" cap="none" spc="0" normalizeH="0" baseline="0" noProof="0" dirty="0">
              <a:ln>
                <a:noFill/>
              </a:ln>
              <a:solidFill>
                <a:srgbClr val="000000"/>
              </a:solidFill>
              <a:effectLst/>
              <a:uLnTx/>
              <a:uFillTx/>
              <a:latin typeface="Calibri" pitchFamily="34" charset="0"/>
              <a:ea typeface="+mn-ea"/>
              <a:cs typeface="+mn-cs"/>
            </a:endParaRPr>
          </a:p>
        </p:txBody>
      </p:sp>
    </p:spTree>
    <p:extLst>
      <p:ext uri="{BB962C8B-B14F-4D97-AF65-F5344CB8AC3E}">
        <p14:creationId xmlns:p14="http://schemas.microsoft.com/office/powerpoint/2010/main" val="484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F62-8493-45BB-AD8A-84454146E311}"/>
              </a:ext>
            </a:extLst>
          </p:cNvPr>
          <p:cNvSpPr>
            <a:spLocks noGrp="1"/>
          </p:cNvSpPr>
          <p:nvPr>
            <p:ph type="title"/>
          </p:nvPr>
        </p:nvSpPr>
        <p:spPr>
          <a:xfrm>
            <a:off x="1097280" y="286604"/>
            <a:ext cx="10058400" cy="852190"/>
          </a:xfrm>
        </p:spPr>
        <p:txBody>
          <a:bodyPr/>
          <a:lstStyle/>
          <a:p>
            <a:r>
              <a:rPr lang="en-CA"/>
              <a:t>What is BI ?</a:t>
            </a:r>
            <a:endParaRPr lang="en-CA" dirty="0"/>
          </a:p>
        </p:txBody>
      </p:sp>
      <p:pic>
        <p:nvPicPr>
          <p:cNvPr id="1026" name="Picture 2" descr="http://evolvetech.ie/wp-content/uploads/2017/03/EvolveTech_Business-Intelligence_Infographic.png">
            <a:extLst>
              <a:ext uri="{FF2B5EF4-FFF2-40B4-BE49-F238E27FC236}">
                <a16:creationId xmlns:a16="http://schemas.microsoft.com/office/drawing/2014/main" id="{7886EC1A-8E3E-4291-B21F-3EF9010EB7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825" y="1072708"/>
            <a:ext cx="8432794" cy="508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31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2474-007B-41DA-BD45-307030F5E5BD}"/>
              </a:ext>
            </a:extLst>
          </p:cNvPr>
          <p:cNvSpPr>
            <a:spLocks noGrp="1"/>
          </p:cNvSpPr>
          <p:nvPr>
            <p:ph type="title"/>
          </p:nvPr>
        </p:nvSpPr>
        <p:spPr>
          <a:xfrm>
            <a:off x="1097280" y="286604"/>
            <a:ext cx="10058400" cy="763868"/>
          </a:xfrm>
        </p:spPr>
        <p:txBody>
          <a:bodyPr/>
          <a:lstStyle/>
          <a:p>
            <a:r>
              <a:rPr lang="en-CA" dirty="0"/>
              <a:t>BI Aspects</a:t>
            </a:r>
          </a:p>
        </p:txBody>
      </p:sp>
      <p:sp>
        <p:nvSpPr>
          <p:cNvPr id="3" name="Content Placeholder 2">
            <a:extLst>
              <a:ext uri="{FF2B5EF4-FFF2-40B4-BE49-F238E27FC236}">
                <a16:creationId xmlns:a16="http://schemas.microsoft.com/office/drawing/2014/main" id="{61091130-91C0-4CAD-BE08-6744627BABB1}"/>
              </a:ext>
            </a:extLst>
          </p:cNvPr>
          <p:cNvSpPr>
            <a:spLocks noGrp="1"/>
          </p:cNvSpPr>
          <p:nvPr>
            <p:ph idx="1"/>
          </p:nvPr>
        </p:nvSpPr>
        <p:spPr/>
        <p:txBody>
          <a:bodyPr/>
          <a:lstStyle/>
          <a:p>
            <a:r>
              <a:rPr lang="en-CA" dirty="0"/>
              <a:t>1. Data Ingestion from multiple sources</a:t>
            </a:r>
          </a:p>
          <a:p>
            <a:r>
              <a:rPr lang="en-CA" dirty="0"/>
              <a:t>2. Meta data information / Data quality</a:t>
            </a:r>
          </a:p>
          <a:p>
            <a:r>
              <a:rPr lang="en-CA" dirty="0"/>
              <a:t>3. Analytics</a:t>
            </a:r>
          </a:p>
        </p:txBody>
      </p:sp>
      <p:pic>
        <p:nvPicPr>
          <p:cNvPr id="5" name="Picture 4">
            <a:extLst>
              <a:ext uri="{FF2B5EF4-FFF2-40B4-BE49-F238E27FC236}">
                <a16:creationId xmlns:a16="http://schemas.microsoft.com/office/drawing/2014/main" id="{A3F83F59-3C4C-48E9-8942-CD2861B6A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514" y="1789030"/>
            <a:ext cx="5597166" cy="3279939"/>
          </a:xfrm>
          <a:prstGeom prst="rect">
            <a:avLst/>
          </a:prstGeom>
        </p:spPr>
      </p:pic>
    </p:spTree>
    <p:extLst>
      <p:ext uri="{BB962C8B-B14F-4D97-AF65-F5344CB8AC3E}">
        <p14:creationId xmlns:p14="http://schemas.microsoft.com/office/powerpoint/2010/main" val="76845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3BC3-05A5-46E4-9DF0-5A4C1AF75D0F}"/>
              </a:ext>
            </a:extLst>
          </p:cNvPr>
          <p:cNvSpPr>
            <a:spLocks noGrp="1"/>
          </p:cNvSpPr>
          <p:nvPr>
            <p:ph type="title" idx="4294967295"/>
          </p:nvPr>
        </p:nvSpPr>
        <p:spPr>
          <a:xfrm>
            <a:off x="370114" y="298224"/>
            <a:ext cx="10058400" cy="877887"/>
          </a:xfrm>
        </p:spPr>
        <p:txBody>
          <a:bodyPr/>
          <a:lstStyle/>
          <a:p>
            <a:r>
              <a:rPr lang="en-CA" dirty="0"/>
              <a:t>Data Source types</a:t>
            </a:r>
          </a:p>
        </p:txBody>
      </p:sp>
      <p:sp>
        <p:nvSpPr>
          <p:cNvPr id="3" name="TextBox 2">
            <a:extLst>
              <a:ext uri="{FF2B5EF4-FFF2-40B4-BE49-F238E27FC236}">
                <a16:creationId xmlns:a16="http://schemas.microsoft.com/office/drawing/2014/main" id="{D960F68E-DC98-4953-9ED4-C1A79839E2DE}"/>
              </a:ext>
            </a:extLst>
          </p:cNvPr>
          <p:cNvSpPr txBox="1"/>
          <p:nvPr/>
        </p:nvSpPr>
        <p:spPr>
          <a:xfrm>
            <a:off x="511728" y="1493241"/>
            <a:ext cx="9983890" cy="2031325"/>
          </a:xfrm>
          <a:prstGeom prst="rect">
            <a:avLst/>
          </a:prstGeom>
          <a:noFill/>
        </p:spPr>
        <p:txBody>
          <a:bodyPr wrap="square" rtlCol="0">
            <a:spAutoFit/>
          </a:bodyPr>
          <a:lstStyle/>
          <a:p>
            <a:pPr marL="342900" indent="-342900">
              <a:buAutoNum type="arabicPeriod"/>
            </a:pPr>
            <a:r>
              <a:rPr lang="en-CA" dirty="0"/>
              <a:t>Files (Excel, csv) </a:t>
            </a:r>
          </a:p>
          <a:p>
            <a:pPr marL="342900" indent="-342900">
              <a:buAutoNum type="arabicPeriod"/>
            </a:pPr>
            <a:r>
              <a:rPr lang="en-CA" dirty="0"/>
              <a:t>Databases (</a:t>
            </a:r>
            <a:r>
              <a:rPr lang="en-CA" dirty="0" err="1"/>
              <a:t>Sql</a:t>
            </a:r>
            <a:r>
              <a:rPr lang="en-CA" dirty="0"/>
              <a:t> Server, Oracle, </a:t>
            </a:r>
            <a:r>
              <a:rPr lang="en-CA" dirty="0" err="1"/>
              <a:t>postgres</a:t>
            </a:r>
            <a:r>
              <a:rPr lang="en-CA" dirty="0"/>
              <a:t>) </a:t>
            </a:r>
          </a:p>
          <a:p>
            <a:pPr marL="342900" indent="-342900">
              <a:buAutoNum type="arabicPeriod"/>
            </a:pPr>
            <a:r>
              <a:rPr lang="en-CA" dirty="0"/>
              <a:t>Message Based (XML, JSON) </a:t>
            </a:r>
          </a:p>
          <a:p>
            <a:pPr marL="342900" indent="-342900">
              <a:buAutoNum type="arabicPeriod"/>
            </a:pPr>
            <a:r>
              <a:rPr lang="en-CA" dirty="0"/>
              <a:t>Hadoop ecosystem (HDFS / Hive / Cassandra)</a:t>
            </a:r>
          </a:p>
          <a:p>
            <a:pPr marL="342900" indent="-342900">
              <a:buAutoNum type="arabicPeriod"/>
            </a:pPr>
            <a:r>
              <a:rPr lang="en-CA" dirty="0"/>
              <a:t>RSS (Rich Site Summary) feeds - &gt; Twitter / </a:t>
            </a:r>
            <a:r>
              <a:rPr lang="en-CA" dirty="0" err="1"/>
              <a:t>facebook</a:t>
            </a:r>
            <a:r>
              <a:rPr lang="en-CA" dirty="0"/>
              <a:t> feeds</a:t>
            </a:r>
          </a:p>
          <a:p>
            <a:pPr lvl="1"/>
            <a:r>
              <a:rPr lang="en-CA" dirty="0"/>
              <a:t>Ex. </a:t>
            </a:r>
            <a:r>
              <a:rPr lang="en-CA" dirty="0">
                <a:hlinkClick r:id="rId2"/>
              </a:rPr>
              <a:t>https://marcobonzanini.com/2015/03/02/mining-twitter-data-with-python-part-1/</a:t>
            </a:r>
            <a:endParaRPr lang="en-CA" dirty="0"/>
          </a:p>
          <a:p>
            <a:pPr marL="800100" lvl="1" indent="-342900">
              <a:buAutoNum type="arabicPeriod"/>
            </a:pPr>
            <a:endParaRPr lang="en-CA" dirty="0"/>
          </a:p>
        </p:txBody>
      </p:sp>
      <p:pic>
        <p:nvPicPr>
          <p:cNvPr id="7" name="Picture 6">
            <a:extLst>
              <a:ext uri="{FF2B5EF4-FFF2-40B4-BE49-F238E27FC236}">
                <a16:creationId xmlns:a16="http://schemas.microsoft.com/office/drawing/2014/main" id="{4F8A4ED9-0F19-4FA2-8F6D-D7AD6E221F81}"/>
              </a:ext>
            </a:extLst>
          </p:cNvPr>
          <p:cNvPicPr>
            <a:picLocks noChangeAspect="1"/>
          </p:cNvPicPr>
          <p:nvPr/>
        </p:nvPicPr>
        <p:blipFill>
          <a:blip r:embed="rId3"/>
          <a:stretch>
            <a:fillRect/>
          </a:stretch>
        </p:blipFill>
        <p:spPr>
          <a:xfrm>
            <a:off x="2608409" y="1555855"/>
            <a:ext cx="269016" cy="269016"/>
          </a:xfrm>
          <a:prstGeom prst="rect">
            <a:avLst/>
          </a:prstGeom>
        </p:spPr>
      </p:pic>
      <p:pic>
        <p:nvPicPr>
          <p:cNvPr id="9" name="Picture 8">
            <a:extLst>
              <a:ext uri="{FF2B5EF4-FFF2-40B4-BE49-F238E27FC236}">
                <a16:creationId xmlns:a16="http://schemas.microsoft.com/office/drawing/2014/main" id="{0B49CB7F-0677-4088-B3E4-AF95EF6F29E5}"/>
              </a:ext>
            </a:extLst>
          </p:cNvPr>
          <p:cNvPicPr>
            <a:picLocks noChangeAspect="1"/>
          </p:cNvPicPr>
          <p:nvPr/>
        </p:nvPicPr>
        <p:blipFill>
          <a:blip r:embed="rId4"/>
          <a:stretch>
            <a:fillRect/>
          </a:stretch>
        </p:blipFill>
        <p:spPr>
          <a:xfrm>
            <a:off x="3026721" y="1555855"/>
            <a:ext cx="275075" cy="269016"/>
          </a:xfrm>
          <a:prstGeom prst="rect">
            <a:avLst/>
          </a:prstGeom>
        </p:spPr>
      </p:pic>
      <p:pic>
        <p:nvPicPr>
          <p:cNvPr id="11" name="Picture 10">
            <a:extLst>
              <a:ext uri="{FF2B5EF4-FFF2-40B4-BE49-F238E27FC236}">
                <a16:creationId xmlns:a16="http://schemas.microsoft.com/office/drawing/2014/main" id="{00E539E9-4D98-46B1-902D-F211A8607E29}"/>
              </a:ext>
            </a:extLst>
          </p:cNvPr>
          <p:cNvPicPr>
            <a:picLocks noChangeAspect="1"/>
          </p:cNvPicPr>
          <p:nvPr/>
        </p:nvPicPr>
        <p:blipFill>
          <a:blip r:embed="rId5"/>
          <a:stretch>
            <a:fillRect/>
          </a:stretch>
        </p:blipFill>
        <p:spPr>
          <a:xfrm>
            <a:off x="4665738" y="1808830"/>
            <a:ext cx="269016" cy="285058"/>
          </a:xfrm>
          <a:prstGeom prst="rect">
            <a:avLst/>
          </a:prstGeom>
        </p:spPr>
      </p:pic>
      <p:pic>
        <p:nvPicPr>
          <p:cNvPr id="12" name="Picture 11">
            <a:extLst>
              <a:ext uri="{FF2B5EF4-FFF2-40B4-BE49-F238E27FC236}">
                <a16:creationId xmlns:a16="http://schemas.microsoft.com/office/drawing/2014/main" id="{FAB03AF8-17B2-4D3E-AD7F-103ACDB7205A}"/>
              </a:ext>
            </a:extLst>
          </p:cNvPr>
          <p:cNvPicPr>
            <a:picLocks noChangeAspect="1"/>
          </p:cNvPicPr>
          <p:nvPr/>
        </p:nvPicPr>
        <p:blipFill>
          <a:blip r:embed="rId6"/>
          <a:stretch>
            <a:fillRect/>
          </a:stretch>
        </p:blipFill>
        <p:spPr>
          <a:xfrm>
            <a:off x="3666156" y="2093887"/>
            <a:ext cx="285059" cy="285059"/>
          </a:xfrm>
          <a:prstGeom prst="rect">
            <a:avLst/>
          </a:prstGeom>
        </p:spPr>
      </p:pic>
      <p:pic>
        <p:nvPicPr>
          <p:cNvPr id="1038" name="Picture 14" descr="Image result for json">
            <a:extLst>
              <a:ext uri="{FF2B5EF4-FFF2-40B4-BE49-F238E27FC236}">
                <a16:creationId xmlns:a16="http://schemas.microsoft.com/office/drawing/2014/main" id="{E034631A-428F-4C18-8B39-800BA7E8C56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5296" y="2117129"/>
            <a:ext cx="662899" cy="2618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hdfs hive">
            <a:extLst>
              <a:ext uri="{FF2B5EF4-FFF2-40B4-BE49-F238E27FC236}">
                <a16:creationId xmlns:a16="http://schemas.microsoft.com/office/drawing/2014/main" id="{6A3DBF63-5692-45D7-84A6-D5929F68906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32146" y="2150961"/>
            <a:ext cx="726065" cy="4559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8A98837-9F78-469A-89E2-387CEB7BD456}"/>
              </a:ext>
            </a:extLst>
          </p:cNvPr>
          <p:cNvPicPr>
            <a:picLocks noChangeAspect="1"/>
          </p:cNvPicPr>
          <p:nvPr/>
        </p:nvPicPr>
        <p:blipFill>
          <a:blip r:embed="rId9"/>
          <a:stretch>
            <a:fillRect/>
          </a:stretch>
        </p:blipFill>
        <p:spPr>
          <a:xfrm>
            <a:off x="6522578" y="2606930"/>
            <a:ext cx="662899" cy="331450"/>
          </a:xfrm>
          <a:prstGeom prst="rect">
            <a:avLst/>
          </a:prstGeom>
        </p:spPr>
      </p:pic>
    </p:spTree>
    <p:extLst>
      <p:ext uri="{BB962C8B-B14F-4D97-AF65-F5344CB8AC3E}">
        <p14:creationId xmlns:p14="http://schemas.microsoft.com/office/powerpoint/2010/main" val="81185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3BC3-05A5-46E4-9DF0-5A4C1AF75D0F}"/>
              </a:ext>
            </a:extLst>
          </p:cNvPr>
          <p:cNvSpPr>
            <a:spLocks noGrp="1"/>
          </p:cNvSpPr>
          <p:nvPr>
            <p:ph type="title" idx="4294967295"/>
          </p:nvPr>
        </p:nvSpPr>
        <p:spPr>
          <a:xfrm>
            <a:off x="370114" y="298224"/>
            <a:ext cx="10058400" cy="877887"/>
          </a:xfrm>
        </p:spPr>
        <p:txBody>
          <a:bodyPr/>
          <a:lstStyle/>
          <a:p>
            <a:r>
              <a:rPr lang="en-CA" dirty="0"/>
              <a:t>Files</a:t>
            </a:r>
          </a:p>
        </p:txBody>
      </p:sp>
      <p:sp>
        <p:nvSpPr>
          <p:cNvPr id="3" name="TextBox 2">
            <a:extLst>
              <a:ext uri="{FF2B5EF4-FFF2-40B4-BE49-F238E27FC236}">
                <a16:creationId xmlns:a16="http://schemas.microsoft.com/office/drawing/2014/main" id="{D960F68E-DC98-4953-9ED4-C1A79839E2DE}"/>
              </a:ext>
            </a:extLst>
          </p:cNvPr>
          <p:cNvSpPr txBox="1"/>
          <p:nvPr/>
        </p:nvSpPr>
        <p:spPr>
          <a:xfrm>
            <a:off x="511728" y="1493240"/>
            <a:ext cx="11241248" cy="2031325"/>
          </a:xfrm>
          <a:prstGeom prst="rect">
            <a:avLst/>
          </a:prstGeom>
          <a:noFill/>
        </p:spPr>
        <p:txBody>
          <a:bodyPr wrap="square" rtlCol="0">
            <a:spAutoFit/>
          </a:bodyPr>
          <a:lstStyle/>
          <a:p>
            <a:pPr marL="342900" indent="-342900">
              <a:buAutoNum type="arabicPeriod"/>
            </a:pPr>
            <a:r>
              <a:rPr lang="en-CA" dirty="0"/>
              <a:t>Text files</a:t>
            </a:r>
          </a:p>
          <a:p>
            <a:pPr marL="800100" lvl="1" indent="-342900">
              <a:buAutoNum type="arabicPeriod"/>
            </a:pPr>
            <a:r>
              <a:rPr lang="en-CA" dirty="0"/>
              <a:t>Location : C:\dump\shared_cloud\CloudStation\s_learn\Lecture-1\customers-100.txt</a:t>
            </a:r>
          </a:p>
          <a:p>
            <a:pPr marL="342900" indent="-342900">
              <a:buAutoNum type="arabicPeriod"/>
            </a:pPr>
            <a:r>
              <a:rPr lang="en-CA" dirty="0"/>
              <a:t>CSV File</a:t>
            </a:r>
          </a:p>
          <a:p>
            <a:pPr marL="800100" lvl="1" indent="-342900">
              <a:buAutoNum type="arabicPeriod"/>
            </a:pPr>
            <a:r>
              <a:rPr lang="en-CA" dirty="0"/>
              <a:t>Location : C:\dump\shared_cloud\CloudStation\s_learn\Lecture-1\sales_data.csv</a:t>
            </a:r>
          </a:p>
          <a:p>
            <a:pPr marL="342900" indent="-342900">
              <a:buAutoNum type="arabicPeriod"/>
            </a:pPr>
            <a:r>
              <a:rPr lang="en-CA" dirty="0"/>
              <a:t>Excel files</a:t>
            </a:r>
          </a:p>
          <a:p>
            <a:pPr marL="800100" lvl="1" indent="-342900">
              <a:buAutoNum type="arabicPeriod"/>
            </a:pPr>
            <a:r>
              <a:rPr lang="en-CA" dirty="0"/>
              <a:t>Location : C:\dump\shared_cloud\CloudStation\s_learn\Lecture-1\sample-file.csv</a:t>
            </a:r>
          </a:p>
          <a:p>
            <a:pPr marL="800100" lvl="1" indent="-342900">
              <a:buAutoNum type="arabicPeriod"/>
            </a:pPr>
            <a:endParaRPr lang="en-CA" dirty="0"/>
          </a:p>
        </p:txBody>
      </p:sp>
    </p:spTree>
    <p:extLst>
      <p:ext uri="{BB962C8B-B14F-4D97-AF65-F5344CB8AC3E}">
        <p14:creationId xmlns:p14="http://schemas.microsoft.com/office/powerpoint/2010/main" val="25068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3BC3-05A5-46E4-9DF0-5A4C1AF75D0F}"/>
              </a:ext>
            </a:extLst>
          </p:cNvPr>
          <p:cNvSpPr>
            <a:spLocks noGrp="1"/>
          </p:cNvSpPr>
          <p:nvPr>
            <p:ph type="title" idx="4294967295"/>
          </p:nvPr>
        </p:nvSpPr>
        <p:spPr>
          <a:xfrm>
            <a:off x="370114" y="298224"/>
            <a:ext cx="10058400" cy="877887"/>
          </a:xfrm>
        </p:spPr>
        <p:txBody>
          <a:bodyPr/>
          <a:lstStyle/>
          <a:p>
            <a:r>
              <a:rPr lang="en-CA" dirty="0"/>
              <a:t>Messages</a:t>
            </a:r>
          </a:p>
        </p:txBody>
      </p:sp>
      <p:sp>
        <p:nvSpPr>
          <p:cNvPr id="3" name="TextBox 2">
            <a:extLst>
              <a:ext uri="{FF2B5EF4-FFF2-40B4-BE49-F238E27FC236}">
                <a16:creationId xmlns:a16="http://schemas.microsoft.com/office/drawing/2014/main" id="{D960F68E-DC98-4953-9ED4-C1A79839E2DE}"/>
              </a:ext>
            </a:extLst>
          </p:cNvPr>
          <p:cNvSpPr txBox="1"/>
          <p:nvPr/>
        </p:nvSpPr>
        <p:spPr>
          <a:xfrm>
            <a:off x="511728" y="1493240"/>
            <a:ext cx="11241248" cy="2031325"/>
          </a:xfrm>
          <a:prstGeom prst="rect">
            <a:avLst/>
          </a:prstGeom>
          <a:noFill/>
        </p:spPr>
        <p:txBody>
          <a:bodyPr wrap="square" rtlCol="0">
            <a:spAutoFit/>
          </a:bodyPr>
          <a:lstStyle/>
          <a:p>
            <a:pPr marL="342900" indent="-342900">
              <a:buAutoNum type="arabicPeriod"/>
            </a:pPr>
            <a:r>
              <a:rPr lang="en-CA" dirty="0"/>
              <a:t>XML messages</a:t>
            </a:r>
          </a:p>
          <a:p>
            <a:pPr lvl="1"/>
            <a:r>
              <a:rPr lang="en-CA" dirty="0"/>
              <a:t>Location : C:\dump\shared_cloud\CloudStation\s_learn\Lecture-1\GetXMLData - test 1 - simple functionality test.xml</a:t>
            </a:r>
          </a:p>
          <a:p>
            <a:pPr marL="342900" indent="-342900">
              <a:buAutoNum type="arabicPeriod"/>
            </a:pPr>
            <a:r>
              <a:rPr lang="en-CA" dirty="0"/>
              <a:t>Sample </a:t>
            </a:r>
            <a:r>
              <a:rPr lang="en-CA" dirty="0" err="1"/>
              <a:t>Json</a:t>
            </a:r>
            <a:r>
              <a:rPr lang="en-CA" dirty="0"/>
              <a:t> Message</a:t>
            </a:r>
          </a:p>
          <a:p>
            <a:pPr marL="342900" indent="-342900">
              <a:buAutoNum type="arabicPeriod"/>
            </a:pPr>
            <a:endParaRPr lang="en-CA" dirty="0"/>
          </a:p>
          <a:p>
            <a:pPr marL="342900" indent="-342900">
              <a:buAutoNum type="arabicPeriod"/>
            </a:pPr>
            <a:endParaRPr lang="en-CA" dirty="0"/>
          </a:p>
          <a:p>
            <a:pPr marL="800100" lvl="1" indent="-342900">
              <a:buAutoNum type="arabicPeriod"/>
            </a:pPr>
            <a:endParaRPr lang="en-CA" dirty="0"/>
          </a:p>
        </p:txBody>
      </p:sp>
      <p:sp>
        <p:nvSpPr>
          <p:cNvPr id="5" name="Rectangle 2">
            <a:extLst>
              <a:ext uri="{FF2B5EF4-FFF2-40B4-BE49-F238E27FC236}">
                <a16:creationId xmlns:a16="http://schemas.microsoft.com/office/drawing/2014/main" id="{182E0401-6545-4DE1-AB86-63E940C8A3C8}"/>
              </a:ext>
            </a:extLst>
          </p:cNvPr>
          <p:cNvSpPr>
            <a:spLocks noChangeArrowheads="1"/>
          </p:cNvSpPr>
          <p:nvPr/>
        </p:nvSpPr>
        <p:spPr bwMode="auto">
          <a:xfrm>
            <a:off x="511728" y="2790366"/>
            <a:ext cx="12192000" cy="457200"/>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"id"</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1</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"name"</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"A green door"</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"price"</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12.50</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"tags"</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"home"</a:t>
            </a:r>
            <a:r>
              <a:rPr kumimoji="0" lang="en-US" altLang="en-US" sz="1100" b="0" i="0" u="none" strike="noStrike" cap="none" normalizeH="0" baseline="0" dirty="0">
                <a:ln>
                  <a:noFill/>
                </a:ln>
                <a:solidFill>
                  <a:srgbClr val="586E75"/>
                </a:solidFill>
                <a:effectLst/>
                <a:latin typeface="Arial Unicode MS"/>
              </a:rPr>
              <a:t>, </a:t>
            </a:r>
            <a:r>
              <a:rPr kumimoji="0" lang="en-US" altLang="en-US" sz="1100" b="0" i="0" u="none" strike="noStrike" cap="none" normalizeH="0" baseline="0" dirty="0">
                <a:ln>
                  <a:noFill/>
                </a:ln>
                <a:solidFill>
                  <a:srgbClr val="2AA198"/>
                </a:solidFill>
                <a:effectLst/>
                <a:latin typeface="Arial Unicode MS"/>
              </a:rPr>
              <a:t>"green"</a:t>
            </a:r>
            <a:r>
              <a:rPr kumimoji="0" lang="en-US" altLang="en-US" sz="1100" b="0" i="0" u="none" strike="noStrike" cap="none" normalizeH="0" baseline="0" dirty="0">
                <a:ln>
                  <a:noFill/>
                </a:ln>
                <a:solidFill>
                  <a:srgbClr val="586E75"/>
                </a:solidFill>
                <a:effectLst/>
                <a:latin typeface="Arial Unicode MS"/>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76777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518</TotalTime>
  <Words>564</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Unicode MS</vt:lpstr>
      <vt:lpstr>Calibri</vt:lpstr>
      <vt:lpstr>Calibri Light</vt:lpstr>
      <vt:lpstr>Retrospect</vt:lpstr>
      <vt:lpstr>BI – Overview  </vt:lpstr>
      <vt:lpstr>Growth in devices</vt:lpstr>
      <vt:lpstr>Growth rate of data</vt:lpstr>
      <vt:lpstr>PowerPoint Presentation</vt:lpstr>
      <vt:lpstr>What is BI ?</vt:lpstr>
      <vt:lpstr>BI Aspects</vt:lpstr>
      <vt:lpstr>Data Source types</vt:lpstr>
      <vt:lpstr>Files</vt:lpstr>
      <vt:lpstr>Messages</vt:lpstr>
      <vt:lpstr>Metadata</vt:lpstr>
      <vt:lpstr>Data Lineage Information</vt:lpstr>
      <vt:lpstr>Define data quality dimension (according to business priority)</vt:lpstr>
      <vt:lpstr>Data Quality</vt:lpstr>
      <vt:lpstr>DLM Data Life Cycle Management</vt:lpstr>
      <vt:lpstr>DG Data Governance</vt:lpstr>
      <vt:lpstr>DPM Data Protection Management</vt:lpstr>
      <vt:lpstr>Database / SQL Queries</vt:lpstr>
    </vt:vector>
  </TitlesOfParts>
  <Company>RBC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Datastage ETL</dc:title>
  <dc:creator>Tyagi, Ankur</dc:creator>
  <cp:lastModifiedBy>Ankur Tyagi</cp:lastModifiedBy>
  <cp:revision>102</cp:revision>
  <dcterms:created xsi:type="dcterms:W3CDTF">2017-10-01T03:02:59Z</dcterms:created>
  <dcterms:modified xsi:type="dcterms:W3CDTF">2018-09-23T13:58:43Z</dcterms:modified>
</cp:coreProperties>
</file>