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58" r:id="rId7"/>
    <p:sldId id="260" r:id="rId8"/>
    <p:sldId id="280" r:id="rId9"/>
    <p:sldId id="281" r:id="rId10"/>
    <p:sldId id="265" r:id="rId11"/>
    <p:sldId id="269" r:id="rId12"/>
    <p:sldId id="267" r:id="rId13"/>
    <p:sldId id="271" r:id="rId14"/>
    <p:sldId id="270" r:id="rId15"/>
    <p:sldId id="272" r:id="rId16"/>
    <p:sldId id="275" r:id="rId17"/>
    <p:sldId id="273" r:id="rId18"/>
    <p:sldId id="274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2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6EF5-9787-8343-8560-B70909CF1E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6FE2-901C-4843-B6FE-312E14DE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Reduce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72753"/>
            <a:ext cx="6400800" cy="1752600"/>
          </a:xfrm>
        </p:spPr>
        <p:txBody>
          <a:bodyPr/>
          <a:lstStyle/>
          <a:p>
            <a:r>
              <a:rPr lang="en-US" dirty="0" smtClean="0"/>
              <a:t>An Parallel </a:t>
            </a:r>
            <a:r>
              <a:rPr lang="en-US" smtClean="0"/>
              <a:t>Processing </a:t>
            </a:r>
            <a:r>
              <a:rPr lang="en-US" smtClean="0"/>
              <a:t>Pattern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0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8992" y="734216"/>
            <a:ext cx="5820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Inputs and Outputs (Java Perspective)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933" y="1868322"/>
            <a:ext cx="74881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The key and the value classes should be in serialized </a:t>
            </a:r>
            <a:r>
              <a:rPr lang="en-US" sz="2400" dirty="0" smtClean="0"/>
              <a:t>manner.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Need </a:t>
            </a:r>
            <a:r>
              <a:rPr lang="en-US" sz="2400" dirty="0"/>
              <a:t>to implement the Writable interface. 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key classes have to implement the Writable-Comparable interface to facilitate sorting by the framework.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6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78" y="702229"/>
            <a:ext cx="5711264" cy="5830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77" y="508000"/>
            <a:ext cx="227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 Hierarchy :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182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898"/>
            <a:ext cx="7454900" cy="208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998" y="64247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Map Reduce Job - Flow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029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6588" y="747059"/>
            <a:ext cx="660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InputFormat</a:t>
            </a:r>
            <a:endParaRPr lang="en-US" sz="2800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Used by the </a:t>
            </a:r>
            <a:r>
              <a:rPr lang="en-US" sz="2000" dirty="0" err="1"/>
              <a:t>JobTracker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Validates the specified HDFS input directory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Based on the input file(s) to be processed, returns a list of </a:t>
            </a:r>
            <a:r>
              <a:rPr lang="en-US" sz="2000" dirty="0" err="1"/>
              <a:t>org.apache.hadoop.mapreduce.InputSplit</a:t>
            </a:r>
            <a:r>
              <a:rPr lang="en-US" sz="2000" dirty="0"/>
              <a:t> objects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a factory for </a:t>
            </a:r>
            <a:r>
              <a:rPr lang="en-US" sz="2000" dirty="0" err="1"/>
              <a:t>org.apache.hadoop.mapreduce.RecordReader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InputFormat</a:t>
            </a:r>
            <a:r>
              <a:rPr lang="en-US" sz="2000" dirty="0"/>
              <a:t> is </a:t>
            </a:r>
            <a:r>
              <a:rPr lang="en-US" sz="2000" dirty="0" err="1"/>
              <a:t>org.apache.hadoop.mapreduce.lib.input.TextInputFormat</a:t>
            </a:r>
            <a:r>
              <a:rPr lang="en-US" sz="2000" dirty="0"/>
              <a:t>. </a:t>
            </a:r>
            <a:r>
              <a:rPr lang="en-US" sz="2000" dirty="0" err="1"/>
              <a:t>TextInputFormat</a:t>
            </a:r>
            <a:r>
              <a:rPr lang="en-US" sz="2000" dirty="0"/>
              <a:t> is used for processing text file(s)</a:t>
            </a:r>
          </a:p>
        </p:txBody>
      </p:sp>
    </p:spTree>
    <p:extLst>
      <p:ext uri="{BB962C8B-B14F-4D97-AF65-F5344CB8AC3E}">
        <p14:creationId xmlns:p14="http://schemas.microsoft.com/office/powerpoint/2010/main" val="94328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6941" y="597647"/>
            <a:ext cx="7410824" cy="455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err="1" smtClean="0"/>
              <a:t>InputSplit</a:t>
            </a:r>
            <a:endParaRPr lang="en-US" sz="2800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Used by the </a:t>
            </a:r>
            <a:r>
              <a:rPr lang="en-US" dirty="0" err="1"/>
              <a:t>JobTracker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Is typically a data block from the HDFS with a byte-oriented view of the data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Encapsulates the size of the input data block as well as the list of nodes in the cluster where the data block(s) reside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Used as the input for the Mapper task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default implementation for </a:t>
            </a:r>
            <a:r>
              <a:rPr lang="en-US" dirty="0" err="1"/>
              <a:t>InputSplit</a:t>
            </a:r>
            <a:r>
              <a:rPr lang="en-US" dirty="0"/>
              <a:t> is </a:t>
            </a:r>
            <a:r>
              <a:rPr lang="en-US" i="1" dirty="0" err="1"/>
              <a:t>org.apache.hadoop.mapreduce.lib.input.FileSplit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7043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2235" y="1028343"/>
            <a:ext cx="785905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RecordReader</a:t>
            </a:r>
            <a:endParaRPr lang="en-US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Used by the Mapper task in the </a:t>
            </a:r>
            <a:r>
              <a:rPr lang="en-US" sz="2000" dirty="0" err="1"/>
              <a:t>TaskTracker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 </a:t>
            </a:r>
            <a:r>
              <a:rPr lang="en-US" sz="2000" dirty="0" err="1"/>
              <a:t>InputSplit</a:t>
            </a:r>
            <a:r>
              <a:rPr lang="en-US" sz="2000" dirty="0"/>
              <a:t> provides a raw byte-oriented view of the input data block, while the </a:t>
            </a:r>
            <a:r>
              <a:rPr lang="en-US" sz="2000" dirty="0" err="1"/>
              <a:t>org.apache.hadoop.mapreduce.RecordReader</a:t>
            </a:r>
            <a:r>
              <a:rPr lang="en-US" sz="2000" dirty="0"/>
              <a:t> provides a record-oriented view of the input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Provides input value into the map() function of the Mapper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RecordReader</a:t>
            </a:r>
            <a:r>
              <a:rPr lang="en-US" sz="2000" dirty="0"/>
              <a:t> is </a:t>
            </a:r>
            <a:r>
              <a:rPr lang="en-US" sz="2000" i="1" dirty="0" err="1"/>
              <a:t>org.apache.hadoop.mapreduce.lib.input.LineRecordReader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3264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117" y="642471"/>
            <a:ext cx="776941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Partitioner</a:t>
            </a:r>
            <a:endParaRPr lang="en-US" sz="2800" b="1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Used in the </a:t>
            </a:r>
            <a:r>
              <a:rPr lang="en-US" sz="2400" dirty="0" err="1"/>
              <a:t>TaskTracker</a:t>
            </a:r>
            <a:r>
              <a:rPr lang="en-US" sz="2400" dirty="0"/>
              <a:t> after the Mapper task produces output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Helps in the distribution of output from the Mapper to the Reducer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default implementation for </a:t>
            </a:r>
            <a:r>
              <a:rPr lang="en-US" sz="2400" dirty="0" err="1"/>
              <a:t>Partitioner</a:t>
            </a:r>
            <a:r>
              <a:rPr lang="en-US" sz="2400" dirty="0"/>
              <a:t> used is </a:t>
            </a:r>
            <a:r>
              <a:rPr lang="en-US" sz="2400" dirty="0" err="1"/>
              <a:t>org.apache.hadoop.mapred.lib.HashPartitioner</a:t>
            </a:r>
            <a:r>
              <a:rPr lang="en-US" sz="2400" dirty="0"/>
              <a:t>. It uses the hash code on KEY to distribute the output</a:t>
            </a:r>
          </a:p>
        </p:txBody>
      </p:sp>
    </p:spTree>
    <p:extLst>
      <p:ext uri="{BB962C8B-B14F-4D97-AF65-F5344CB8AC3E}">
        <p14:creationId xmlns:p14="http://schemas.microsoft.com/office/powerpoint/2010/main" val="10877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176" y="1305342"/>
            <a:ext cx="794870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OutputFormat</a:t>
            </a:r>
            <a:endParaRPr lang="en-US" sz="2800" b="1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Used by the Reducer task in the </a:t>
            </a:r>
            <a:r>
              <a:rPr lang="en-US" sz="2000" dirty="0" err="1"/>
              <a:t>TaskTracker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Used for writing output to HDFS from the Reducer task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OutputFormat</a:t>
            </a:r>
            <a:r>
              <a:rPr lang="en-US" sz="2000" dirty="0"/>
              <a:t> is </a:t>
            </a:r>
            <a:r>
              <a:rPr lang="en-US" sz="2000" dirty="0" err="1"/>
              <a:t>org.apache.hadoop.mapreduce.lib.input.TextOutputFormat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Is a factory for </a:t>
            </a:r>
            <a:r>
              <a:rPr lang="en-US" sz="2000" dirty="0" err="1"/>
              <a:t>org.apache.hadoop.mapreduce.RecordWriter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72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926353"/>
            <a:ext cx="83820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RecordWriter</a:t>
            </a:r>
            <a:endParaRPr lang="en-US" sz="2800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Used by the Reducer task in the </a:t>
            </a:r>
            <a:r>
              <a:rPr lang="en-US" sz="2000" dirty="0" err="1"/>
              <a:t>TaskTracker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default implementation for </a:t>
            </a:r>
            <a:r>
              <a:rPr lang="en-US" sz="2000" dirty="0" err="1"/>
              <a:t>RecordWriter</a:t>
            </a:r>
            <a:r>
              <a:rPr lang="en-US" sz="2000" dirty="0"/>
              <a:t> is </a:t>
            </a:r>
            <a:r>
              <a:rPr lang="en-US" sz="2000" i="1" dirty="0"/>
              <a:t>org.apache.hadoop.mapreduce.lib.input.TextOutputFormat.LineRecordWriter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TextOutputFormat.LineRecordWriter</a:t>
            </a:r>
            <a:r>
              <a:rPr lang="en-US" sz="2000" dirty="0"/>
              <a:t> is what outputs each line of KEY-VALUE pairs (terminated by a newline) as a record from the Reducer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60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217702"/>
            <a:ext cx="8343900" cy="5067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15983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Shuffle And Sort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885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Block Size , Helpful</a:t>
            </a:r>
            <a:r>
              <a:rPr lang="en-US" b="1" dirty="0"/>
              <a:t> 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19" y="526508"/>
            <a:ext cx="2683275" cy="21104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199" y="138815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lock Size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 </a:t>
            </a:r>
            <a:r>
              <a:rPr lang="en-US" sz="2400" dirty="0"/>
              <a:t>the smallest unit of data that a </a:t>
            </a:r>
            <a:r>
              <a:rPr lang="en-US" sz="2400" dirty="0" smtClean="0"/>
              <a:t>HDFS can </a:t>
            </a:r>
            <a:r>
              <a:rPr lang="en-US" sz="2400" dirty="0"/>
              <a:t>store</a:t>
            </a:r>
            <a:r>
              <a:rPr lang="en-US" sz="2400" dirty="0" smtClean="0"/>
              <a:t>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                Default is 64 MB .</a:t>
            </a:r>
            <a:endParaRPr lang="en-US" sz="2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457199" y="2957811"/>
            <a:ext cx="80144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For Example : </a:t>
            </a:r>
            <a:r>
              <a:rPr lang="en-US" sz="2400" dirty="0" smtClean="0"/>
              <a:t>a </a:t>
            </a:r>
            <a:r>
              <a:rPr lang="en-US" sz="2400" dirty="0"/>
              <a:t>cluster of 1 </a:t>
            </a:r>
            <a:r>
              <a:rPr lang="en-US" sz="2400" dirty="0" err="1"/>
              <a:t>peta</a:t>
            </a:r>
            <a:r>
              <a:rPr lang="en-US" sz="2400" dirty="0"/>
              <a:t> bytes, 64 MB block size results into 15+ million blocks, which is difficult for </a:t>
            </a:r>
            <a:r>
              <a:rPr lang="en-US" sz="2400" dirty="0" err="1"/>
              <a:t>Namenode</a:t>
            </a:r>
            <a:r>
              <a:rPr lang="en-US" sz="2400" dirty="0"/>
              <a:t> to manage efficiently.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lot </a:t>
            </a:r>
            <a:r>
              <a:rPr lang="en-US" sz="2400" dirty="0"/>
              <a:t>of blocks </a:t>
            </a:r>
            <a:r>
              <a:rPr lang="en-US" sz="2400" dirty="0" smtClean="0"/>
              <a:t>sometimes result </a:t>
            </a:r>
            <a:r>
              <a:rPr lang="en-US" sz="2400" dirty="0"/>
              <a:t>in a lot of mappers during </a:t>
            </a:r>
            <a:r>
              <a:rPr lang="en-US" sz="2400" dirty="0" err="1"/>
              <a:t>MapReduce</a:t>
            </a:r>
            <a:r>
              <a:rPr lang="en-US" sz="2400" dirty="0"/>
              <a:t> execution.</a:t>
            </a:r>
          </a:p>
          <a:p>
            <a:endParaRPr lang="en-US" sz="2400" dirty="0"/>
          </a:p>
          <a:p>
            <a:r>
              <a:rPr lang="en-US" sz="2400" dirty="0"/>
              <a:t>Depending on your data requirement, you can fine </a:t>
            </a:r>
            <a:r>
              <a:rPr lang="en-US" sz="2400" dirty="0" smtClean="0"/>
              <a:t>tune  </a:t>
            </a:r>
            <a:r>
              <a:rPr lang="en-US" sz="2400" i="1" dirty="0" err="1" smtClean="0">
                <a:solidFill>
                  <a:srgbClr val="FF0000"/>
                </a:solidFill>
              </a:rPr>
              <a:t>dfs.blocksize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9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81100"/>
            <a:ext cx="8978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2711" y="599250"/>
            <a:ext cx="721712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Motivations for </a:t>
            </a:r>
            <a:r>
              <a:rPr lang="en-US" sz="3200" b="1" dirty="0" err="1" smtClean="0"/>
              <a:t>MapReduce</a:t>
            </a:r>
            <a:r>
              <a:rPr lang="en-US" sz="3200" b="1" dirty="0" smtClean="0"/>
              <a:t> :</a:t>
            </a:r>
          </a:p>
          <a:p>
            <a:endParaRPr lang="en-US" sz="3200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Data processing: &gt; 1 TB 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Massively parallel (hundreds or thousands of CPUs).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Must be easy to use.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1" y="3935669"/>
            <a:ext cx="7620000" cy="177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711" y="2971817"/>
            <a:ext cx="502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Map Reduce in Simple Diagram 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4000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134" b="-25739"/>
          <a:stretch/>
        </p:blipFill>
        <p:spPr>
          <a:xfrm>
            <a:off x="0" y="1755648"/>
            <a:ext cx="9144000" cy="5175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0824" y="702235"/>
            <a:ext cx="228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MR – Input Flow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51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110" y="993412"/>
            <a:ext cx="7870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Map </a:t>
            </a:r>
            <a:r>
              <a:rPr lang="en-US" sz="2400" b="1" dirty="0" smtClean="0">
                <a:sym typeface="Wingdings"/>
              </a:rPr>
              <a:t> </a:t>
            </a: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Records from the data source (lines out of  files, rows of a database, </a:t>
            </a:r>
            <a:r>
              <a:rPr lang="en-US" sz="2000" dirty="0" err="1" smtClean="0"/>
              <a:t>etc</a:t>
            </a:r>
            <a:r>
              <a:rPr lang="en-US" sz="2000" dirty="0" smtClean="0"/>
              <a:t>) are fed into  the map function as key*value pairs: e.g., (filename, line).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map() produces one or more intermediate values along with an output key from the input.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04110" y="3860474"/>
            <a:ext cx="760690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Reduce </a:t>
            </a:r>
            <a:r>
              <a:rPr lang="en-US" sz="2400" b="1" dirty="0" smtClean="0">
                <a:sym typeface="Wingdings"/>
              </a:rPr>
              <a:t> </a:t>
            </a:r>
          </a:p>
          <a:p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After the map phase is over, all the intermediate values for a given output key are combined together into a list.</a:t>
            </a:r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reduce() combines those intermediate values into one or more final values for that same output key (in practice, usually only one final value per key)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336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109" y="528144"/>
            <a:ext cx="75943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Programming Model</a:t>
            </a:r>
          </a:p>
          <a:p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Borrows from functional programming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Users implement interface of two</a:t>
            </a:r>
          </a:p>
          <a:p>
            <a:endParaRPr lang="en-US" dirty="0" smtClean="0"/>
          </a:p>
          <a:p>
            <a:r>
              <a:rPr lang="en-US" sz="2000" b="1" dirty="0" smtClean="0"/>
              <a:t>functions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b="1" i="1" dirty="0" smtClean="0"/>
              <a:t>map</a:t>
            </a:r>
            <a:r>
              <a:rPr lang="en-US" i="1" dirty="0" smtClean="0"/>
              <a:t> (</a:t>
            </a:r>
            <a:r>
              <a:rPr lang="en-US" i="1" dirty="0" err="1" smtClean="0"/>
              <a:t>in_key</a:t>
            </a:r>
            <a:r>
              <a:rPr lang="en-US" i="1" dirty="0" smtClean="0"/>
              <a:t>, </a:t>
            </a:r>
            <a:r>
              <a:rPr lang="en-US" i="1" dirty="0" err="1" smtClean="0"/>
              <a:t>in_value</a:t>
            </a:r>
            <a:r>
              <a:rPr lang="en-US" i="1" dirty="0" smtClean="0"/>
              <a:t>) 	-&gt;			(</a:t>
            </a:r>
            <a:r>
              <a:rPr lang="en-US" i="1" dirty="0" err="1" smtClean="0"/>
              <a:t>out_key</a:t>
            </a:r>
            <a:r>
              <a:rPr lang="en-US" i="1" dirty="0" smtClean="0"/>
              <a:t>, </a:t>
            </a:r>
            <a:r>
              <a:rPr lang="en-US" i="1" dirty="0" err="1" smtClean="0"/>
              <a:t>intermediate_value</a:t>
            </a:r>
            <a:r>
              <a:rPr lang="en-US" i="1" dirty="0" smtClean="0"/>
              <a:t>) list</a:t>
            </a:r>
          </a:p>
          <a:p>
            <a:r>
              <a:rPr lang="en-US" i="1" dirty="0" smtClean="0"/>
              <a:t> </a:t>
            </a:r>
            <a:r>
              <a:rPr lang="en-US" b="1" i="1" dirty="0" smtClean="0"/>
              <a:t>reduce</a:t>
            </a:r>
            <a:r>
              <a:rPr lang="en-US" i="1" dirty="0" smtClean="0"/>
              <a:t> (</a:t>
            </a:r>
            <a:r>
              <a:rPr lang="en-US" i="1" dirty="0" err="1" smtClean="0"/>
              <a:t>out_key</a:t>
            </a:r>
            <a:r>
              <a:rPr lang="en-US" i="1" dirty="0" smtClean="0"/>
              <a:t>, </a:t>
            </a:r>
            <a:r>
              <a:rPr lang="en-US" i="1" dirty="0" err="1" smtClean="0"/>
              <a:t>intermediate_value</a:t>
            </a:r>
            <a:r>
              <a:rPr lang="en-US" i="1" dirty="0" smtClean="0"/>
              <a:t> list)	-&gt;		</a:t>
            </a:r>
            <a:r>
              <a:rPr lang="en-US" i="1" dirty="0" err="1" smtClean="0"/>
              <a:t>out_value</a:t>
            </a:r>
            <a:r>
              <a:rPr lang="en-US" i="1" dirty="0" smtClean="0"/>
              <a:t> 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18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177" y="1582341"/>
            <a:ext cx="78740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map(String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input_key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, String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input_value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input_key</a:t>
            </a:r>
            <a:r>
              <a:rPr lang="en-US" dirty="0">
                <a:latin typeface="Courier"/>
                <a:cs typeface="Courier"/>
              </a:rPr>
              <a:t>: document name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input_value</a:t>
            </a:r>
            <a:r>
              <a:rPr lang="en-US" dirty="0">
                <a:latin typeface="Courier"/>
                <a:cs typeface="Courier"/>
              </a:rPr>
              <a:t>: document contents</a:t>
            </a:r>
          </a:p>
          <a:p>
            <a:r>
              <a:rPr lang="en-US" dirty="0">
                <a:latin typeface="Courier"/>
                <a:cs typeface="Courier"/>
              </a:rPr>
              <a:t>for each word w in </a:t>
            </a:r>
            <a:r>
              <a:rPr lang="en-US" dirty="0" err="1">
                <a:latin typeface="Courier"/>
                <a:cs typeface="Courier"/>
              </a:rPr>
              <a:t>input_value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EmitIntermediate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(w, "1")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…....................</a:t>
            </a:r>
          </a:p>
          <a:p>
            <a:r>
              <a:rPr lang="is-IS" dirty="0" smtClean="0">
                <a:latin typeface="Courier"/>
                <a:cs typeface="Courier"/>
              </a:rPr>
              <a:t>.............</a:t>
            </a:r>
          </a:p>
          <a:p>
            <a:r>
              <a:rPr lang="is-IS" dirty="0" smtClean="0">
                <a:latin typeface="Courier"/>
                <a:cs typeface="Courier"/>
              </a:rPr>
              <a:t>...................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reduce(String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output_key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Iterator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intermediate_values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output_key</a:t>
            </a:r>
            <a:r>
              <a:rPr lang="en-US" dirty="0">
                <a:latin typeface="Courier"/>
                <a:cs typeface="Courier"/>
              </a:rPr>
              <a:t>: a word</a:t>
            </a:r>
          </a:p>
          <a:p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err="1">
                <a:latin typeface="Courier"/>
                <a:cs typeface="Courier"/>
              </a:rPr>
              <a:t>output_values</a:t>
            </a:r>
            <a:r>
              <a:rPr lang="en-US" dirty="0">
                <a:latin typeface="Courier"/>
                <a:cs typeface="Courier"/>
              </a:rPr>
              <a:t>: a list of counts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result = 0;</a:t>
            </a:r>
          </a:p>
          <a:p>
            <a:r>
              <a:rPr lang="en-US" dirty="0">
                <a:latin typeface="Courier"/>
                <a:cs typeface="Courier"/>
              </a:rPr>
              <a:t>for each v in </a:t>
            </a:r>
            <a:r>
              <a:rPr lang="en-US" dirty="0" err="1">
                <a:latin typeface="Courier"/>
                <a:cs typeface="Courier"/>
              </a:rPr>
              <a:t>intermediate_values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result += </a:t>
            </a:r>
            <a:r>
              <a:rPr lang="en-US" dirty="0" err="1">
                <a:latin typeface="Courier"/>
                <a:cs typeface="Courier"/>
              </a:rPr>
              <a:t>ParseInt</a:t>
            </a:r>
            <a:r>
              <a:rPr lang="en-US" dirty="0">
                <a:latin typeface="Courier"/>
                <a:cs typeface="Courier"/>
              </a:rPr>
              <a:t>(v);</a:t>
            </a:r>
          </a:p>
          <a:p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3366FF"/>
                </a:solidFill>
                <a:latin typeface="Courier"/>
                <a:cs typeface="Courier"/>
              </a:rPr>
              <a:t>AsString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(result));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177" y="836706"/>
            <a:ext cx="225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Pseudo code 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095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8661"/>
            <a:ext cx="76200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588" y="896471"/>
            <a:ext cx="4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There is one more Phase . </a:t>
            </a:r>
            <a:r>
              <a:rPr lang="en-US" sz="2400" b="1" i="1" dirty="0" smtClean="0"/>
              <a:t>Combiner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13448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5" y="2510118"/>
            <a:ext cx="736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combiner does not have a predefined interface and it must implement the Reducer interface’s reduce() method.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combiner operates on each map output key. It must have the same output key-value types as the Reducer class.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combiner can produce summary information from a large dataset because it replaces the original Map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9765" y="1359647"/>
            <a:ext cx="2314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it does ???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694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823</Words>
  <Application>Microsoft Macintosh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Map Reduce </vt:lpstr>
      <vt:lpstr>Block Size , Helpful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Shuffle And Sort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</dc:title>
  <dc:creator>Govind rajan Narayanan</dc:creator>
  <cp:lastModifiedBy>Govind rajan Narayanan</cp:lastModifiedBy>
  <cp:revision>14</cp:revision>
  <dcterms:created xsi:type="dcterms:W3CDTF">2016-10-12T22:14:56Z</dcterms:created>
  <dcterms:modified xsi:type="dcterms:W3CDTF">2019-01-26T14:10:34Z</dcterms:modified>
</cp:coreProperties>
</file>