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952" y="-1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C489E3-B69E-4411-B9A2-B9F01BF36819}" type="datetimeFigureOut">
              <a:rPr lang="en-US" smtClean="0"/>
              <a:t>1/29/19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CED8D-40F4-4E94-9EA7-106FB729AD8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C489E3-B69E-4411-B9A2-B9F01BF36819}" type="datetimeFigureOut">
              <a:rPr lang="en-US" smtClean="0"/>
              <a:t>1/29/19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CED8D-40F4-4E94-9EA7-106FB729AD8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C489E3-B69E-4411-B9A2-B9F01BF36819}" type="datetimeFigureOut">
              <a:rPr lang="en-US" smtClean="0"/>
              <a:t>1/29/19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CED8D-40F4-4E94-9EA7-106FB729AD8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C489E3-B69E-4411-B9A2-B9F01BF36819}" type="datetimeFigureOut">
              <a:rPr lang="en-US" smtClean="0"/>
              <a:t>1/29/19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CED8D-40F4-4E94-9EA7-106FB729AD8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C489E3-B69E-4411-B9A2-B9F01BF36819}" type="datetimeFigureOut">
              <a:rPr lang="en-US" smtClean="0"/>
              <a:t>1/29/19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CED8D-40F4-4E94-9EA7-106FB729AD8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C489E3-B69E-4411-B9A2-B9F01BF36819}" type="datetimeFigureOut">
              <a:rPr lang="en-US" smtClean="0"/>
              <a:t>1/29/19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CED8D-40F4-4E94-9EA7-106FB729AD8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C489E3-B69E-4411-B9A2-B9F01BF36819}" type="datetimeFigureOut">
              <a:rPr lang="en-US" smtClean="0"/>
              <a:t>1/29/19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CCED8D-40F4-4E94-9EA7-106FB729AD8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C489E3-B69E-4411-B9A2-B9F01BF36819}" type="datetimeFigureOut">
              <a:rPr lang="en-US" smtClean="0"/>
              <a:t>1/29/19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CCED8D-40F4-4E94-9EA7-106FB729AD8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C489E3-B69E-4411-B9A2-B9F01BF36819}" type="datetimeFigureOut">
              <a:rPr lang="en-US" smtClean="0"/>
              <a:t>1/29/19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CCED8D-40F4-4E94-9EA7-106FB729AD8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C489E3-B69E-4411-B9A2-B9F01BF36819}" type="datetimeFigureOut">
              <a:rPr lang="en-US" smtClean="0"/>
              <a:t>1/29/19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CED8D-40F4-4E94-9EA7-106FB729AD8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C489E3-B69E-4411-B9A2-B9F01BF36819}" type="datetimeFigureOut">
              <a:rPr lang="en-US" smtClean="0"/>
              <a:t>1/29/19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CED8D-40F4-4E94-9EA7-106FB729AD8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C489E3-B69E-4411-B9A2-B9F01BF36819}" type="datetimeFigureOut">
              <a:rPr lang="en-US" smtClean="0"/>
              <a:t>1/29/19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CCED8D-40F4-4E94-9EA7-106FB729AD8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Hive</a:t>
            </a:r>
            <a:endParaRPr lang="en-US" dirty="0"/>
          </a:p>
        </p:txBody>
      </p:sp>
    </p:spTree>
    <p:extLst>
      <p:ext uri="{BB962C8B-B14F-4D97-AF65-F5344CB8AC3E}">
        <p14:creationId xmlns:p14="http://schemas.microsoft.com/office/powerpoint/2010/main" val="783562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Send Metadata - </a:t>
            </a:r>
            <a:r>
              <a:rPr lang="en-US" dirty="0" err="1" smtClean="0"/>
              <a:t>Metastore</a:t>
            </a:r>
            <a:r>
              <a:rPr lang="en-US" dirty="0" smtClean="0"/>
              <a:t> sends metadata as a response to the compiler</a:t>
            </a:r>
          </a:p>
          <a:p>
            <a:r>
              <a:rPr lang="en-US" dirty="0" smtClean="0"/>
              <a:t>Send Plan - The compiler checks the requirement and resends the plan to the driver. Up to here, the parsing and compiling of a query is complete.</a:t>
            </a:r>
          </a:p>
          <a:p>
            <a:r>
              <a:rPr lang="en-US" dirty="0" smtClean="0"/>
              <a:t>Execute Plan - The driver sends the execute plan to the execution engine.</a:t>
            </a:r>
          </a:p>
          <a:p>
            <a:r>
              <a:rPr lang="en-US" dirty="0" smtClean="0"/>
              <a:t>Execute Job - Internally, the process of execution job is a </a:t>
            </a:r>
            <a:r>
              <a:rPr lang="en-US" dirty="0" err="1" smtClean="0"/>
              <a:t>MapReduce</a:t>
            </a:r>
            <a:r>
              <a:rPr lang="en-US" dirty="0" smtClean="0"/>
              <a:t> job. The execution engine sends the job to </a:t>
            </a:r>
            <a:r>
              <a:rPr lang="en-US" dirty="0" err="1" smtClean="0"/>
              <a:t>JobTracker</a:t>
            </a:r>
            <a:r>
              <a:rPr lang="en-US" dirty="0" smtClean="0"/>
              <a:t>, which is in Name node and it assigns this job to </a:t>
            </a:r>
            <a:r>
              <a:rPr lang="en-US" dirty="0" err="1" smtClean="0"/>
              <a:t>TaskTracker</a:t>
            </a:r>
            <a:r>
              <a:rPr lang="en-US" dirty="0" smtClean="0"/>
              <a:t>, which is in Data node. Here, the query executes </a:t>
            </a:r>
            <a:r>
              <a:rPr lang="en-US" dirty="0" err="1" smtClean="0"/>
              <a:t>MapReduce</a:t>
            </a:r>
            <a:r>
              <a:rPr lang="en-US" dirty="0" smtClean="0"/>
              <a:t> job.</a:t>
            </a:r>
            <a:endParaRPr lang="en-US" dirty="0"/>
          </a:p>
        </p:txBody>
      </p:sp>
    </p:spTree>
    <p:extLst>
      <p:ext uri="{BB962C8B-B14F-4D97-AF65-F5344CB8AC3E}">
        <p14:creationId xmlns:p14="http://schemas.microsoft.com/office/powerpoint/2010/main" val="2197025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a:t>
            </a:r>
            <a:endParaRPr lang="en-US" dirty="0"/>
          </a:p>
        </p:txBody>
      </p:sp>
      <p:sp>
        <p:nvSpPr>
          <p:cNvPr id="3" name="Content Placeholder 2"/>
          <p:cNvSpPr>
            <a:spLocks noGrp="1"/>
          </p:cNvSpPr>
          <p:nvPr>
            <p:ph idx="1"/>
          </p:nvPr>
        </p:nvSpPr>
        <p:spPr/>
        <p:txBody>
          <a:bodyPr/>
          <a:lstStyle/>
          <a:p>
            <a:r>
              <a:rPr lang="en-US" dirty="0" smtClean="0"/>
              <a:t>Metadata Ops - Meanwhile in execution, the execution engine can execute metadata operations with </a:t>
            </a:r>
            <a:r>
              <a:rPr lang="en-US" dirty="0" err="1" smtClean="0"/>
              <a:t>Metastore</a:t>
            </a:r>
            <a:r>
              <a:rPr lang="en-US" dirty="0" smtClean="0"/>
              <a:t>. </a:t>
            </a:r>
          </a:p>
          <a:p>
            <a:r>
              <a:rPr lang="en-US" dirty="0" smtClean="0"/>
              <a:t>Fetch Result  - The execution engine receives the results from Data nodes.</a:t>
            </a:r>
          </a:p>
          <a:p>
            <a:r>
              <a:rPr lang="en-US" dirty="0" smtClean="0"/>
              <a:t>Send Results - The execution engine sends those resultant values to the driver</a:t>
            </a:r>
          </a:p>
          <a:p>
            <a:r>
              <a:rPr lang="en-US" dirty="0" smtClean="0"/>
              <a:t>The driver sends the results to Hive Interfaces.</a:t>
            </a:r>
            <a:endParaRPr lang="en-US" dirty="0"/>
          </a:p>
        </p:txBody>
      </p:sp>
    </p:spTree>
    <p:extLst>
      <p:ext uri="{BB962C8B-B14F-4D97-AF65-F5344CB8AC3E}">
        <p14:creationId xmlns:p14="http://schemas.microsoft.com/office/powerpoint/2010/main" val="2152846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a:t>
            </a:r>
            <a:endParaRPr lang="en-US" dirty="0"/>
          </a:p>
        </p:txBody>
      </p:sp>
      <p:sp>
        <p:nvSpPr>
          <p:cNvPr id="3" name="Content Placeholder 2"/>
          <p:cNvSpPr>
            <a:spLocks noGrp="1"/>
          </p:cNvSpPr>
          <p:nvPr>
            <p:ph idx="1"/>
          </p:nvPr>
        </p:nvSpPr>
        <p:spPr/>
        <p:txBody>
          <a:bodyPr/>
          <a:lstStyle/>
          <a:p>
            <a:r>
              <a:rPr lang="en-US" dirty="0" smtClean="0"/>
              <a:t>Syntax: CREATE DATABASE|SCHEMA [IF NOT EXISTS] ; </a:t>
            </a:r>
          </a:p>
          <a:p>
            <a:r>
              <a:rPr lang="en-US" dirty="0" smtClean="0"/>
              <a:t>Ex: CREATE DATABASE [IF NOT EXISTS] </a:t>
            </a:r>
            <a:r>
              <a:rPr lang="en-US" dirty="0" err="1" smtClean="0"/>
              <a:t>userdb</a:t>
            </a:r>
            <a:r>
              <a:rPr lang="en-US" dirty="0" smtClean="0"/>
              <a:t>;</a:t>
            </a:r>
            <a:endParaRPr lang="en-US" dirty="0"/>
          </a:p>
          <a:p>
            <a:r>
              <a:rPr lang="en-US" dirty="0" smtClean="0"/>
              <a:t>SHOW DATABASES; </a:t>
            </a:r>
          </a:p>
          <a:p>
            <a:r>
              <a:rPr lang="en-US" dirty="0" smtClean="0"/>
              <a:t>Syntax: DROP DATABASE </a:t>
            </a:r>
            <a:r>
              <a:rPr lang="en-US" dirty="0" err="1" smtClean="0"/>
              <a:t>StatementDROP</a:t>
            </a:r>
            <a:r>
              <a:rPr lang="en-US" dirty="0" smtClean="0"/>
              <a:t> (DATABASE|SCHEMA) [IF EXISTS] </a:t>
            </a:r>
            <a:r>
              <a:rPr lang="en-US" dirty="0" err="1" smtClean="0"/>
              <a:t>database_name</a:t>
            </a:r>
            <a:r>
              <a:rPr lang="en-US" dirty="0" smtClean="0"/>
              <a:t> [RESTRICT|CASCADE];</a:t>
            </a:r>
          </a:p>
          <a:p>
            <a:r>
              <a:rPr lang="en-US" dirty="0" smtClean="0"/>
              <a:t>DROP DATABASE IF EXISTS </a:t>
            </a:r>
            <a:r>
              <a:rPr lang="en-US" dirty="0" err="1" smtClean="0"/>
              <a:t>userdb</a:t>
            </a:r>
            <a:r>
              <a:rPr lang="en-US" dirty="0" smtClean="0"/>
              <a:t>;</a:t>
            </a:r>
          </a:p>
          <a:p>
            <a:endParaRPr lang="en-US" dirty="0"/>
          </a:p>
        </p:txBody>
      </p:sp>
    </p:spTree>
    <p:extLst>
      <p:ext uri="{BB962C8B-B14F-4D97-AF65-F5344CB8AC3E}">
        <p14:creationId xmlns:p14="http://schemas.microsoft.com/office/powerpoint/2010/main" val="1119775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normAutofit fontScale="40000" lnSpcReduction="20000"/>
          </a:bodyPr>
          <a:lstStyle/>
          <a:p>
            <a:r>
              <a:rPr lang="en-US" dirty="0"/>
              <a:t>Types are associated with the columns in the tables. The following Primitive types are supported:</a:t>
            </a:r>
          </a:p>
          <a:p>
            <a:r>
              <a:rPr lang="en-US" dirty="0"/>
              <a:t>Integers</a:t>
            </a:r>
          </a:p>
          <a:p>
            <a:pPr lvl="1"/>
            <a:r>
              <a:rPr lang="en-US" dirty="0"/>
              <a:t>TINYINT—1 byte integer</a:t>
            </a:r>
          </a:p>
          <a:p>
            <a:pPr lvl="1"/>
            <a:r>
              <a:rPr lang="en-US" dirty="0"/>
              <a:t>SMALLINT—2 byte integer</a:t>
            </a:r>
          </a:p>
          <a:p>
            <a:pPr lvl="1"/>
            <a:r>
              <a:rPr lang="en-US" dirty="0"/>
              <a:t>INT—4 byte integer</a:t>
            </a:r>
          </a:p>
          <a:p>
            <a:pPr lvl="1"/>
            <a:r>
              <a:rPr lang="en-US" dirty="0"/>
              <a:t>BIGINT—8 byte integer</a:t>
            </a:r>
          </a:p>
          <a:p>
            <a:r>
              <a:rPr lang="en-US" dirty="0"/>
              <a:t>Boolean type</a:t>
            </a:r>
          </a:p>
          <a:p>
            <a:pPr lvl="1"/>
            <a:r>
              <a:rPr lang="en-US" dirty="0"/>
              <a:t>BOOLEAN—TRUE/FALSE</a:t>
            </a:r>
          </a:p>
          <a:p>
            <a:r>
              <a:rPr lang="en-US" dirty="0"/>
              <a:t>Floating point numbers</a:t>
            </a:r>
          </a:p>
          <a:p>
            <a:pPr lvl="1"/>
            <a:r>
              <a:rPr lang="en-US" dirty="0"/>
              <a:t>FLOAT—single precision</a:t>
            </a:r>
          </a:p>
          <a:p>
            <a:pPr lvl="1"/>
            <a:r>
              <a:rPr lang="en-US" dirty="0"/>
              <a:t>DOUBLE—Double precision</a:t>
            </a:r>
          </a:p>
          <a:p>
            <a:r>
              <a:rPr lang="en-US" dirty="0"/>
              <a:t>Fixed point numbers</a:t>
            </a:r>
          </a:p>
          <a:p>
            <a:pPr lvl="1"/>
            <a:r>
              <a:rPr lang="en-US" dirty="0"/>
              <a:t>DECIMAL—a fixed point value of user defined scale and precision</a:t>
            </a:r>
          </a:p>
          <a:p>
            <a:r>
              <a:rPr lang="en-US" dirty="0"/>
              <a:t>String types</a:t>
            </a:r>
          </a:p>
          <a:p>
            <a:pPr lvl="1"/>
            <a:r>
              <a:rPr lang="en-US" dirty="0"/>
              <a:t>STRING—sequence of characters in a specified character set</a:t>
            </a:r>
          </a:p>
          <a:p>
            <a:pPr lvl="1"/>
            <a:r>
              <a:rPr lang="en-US" dirty="0"/>
              <a:t>VARCHAR—sequence of characters in a specified character set with a maximum length</a:t>
            </a:r>
          </a:p>
          <a:p>
            <a:pPr lvl="1"/>
            <a:r>
              <a:rPr lang="en-US" dirty="0"/>
              <a:t>CHAR—sequence of characters in a specified character set with a defined length</a:t>
            </a:r>
          </a:p>
          <a:p>
            <a:r>
              <a:rPr lang="en-US" dirty="0"/>
              <a:t>Date and time types</a:t>
            </a:r>
          </a:p>
          <a:p>
            <a:pPr lvl="1"/>
            <a:r>
              <a:rPr lang="en-US" dirty="0"/>
              <a:t>TIMESTAMP— a specific point in time, up to nanosecond precision</a:t>
            </a:r>
          </a:p>
          <a:p>
            <a:pPr lvl="1"/>
            <a:r>
              <a:rPr lang="en-US" dirty="0"/>
              <a:t>DATE—a date</a:t>
            </a:r>
          </a:p>
          <a:p>
            <a:r>
              <a:rPr lang="en-US" dirty="0"/>
              <a:t>Binary types</a:t>
            </a:r>
          </a:p>
          <a:p>
            <a:pPr lvl="1"/>
            <a:r>
              <a:rPr lang="en-US" dirty="0"/>
              <a:t>BINARY—a sequence of bytes</a:t>
            </a:r>
          </a:p>
          <a:p>
            <a:endParaRPr lang="en-US" dirty="0"/>
          </a:p>
        </p:txBody>
      </p:sp>
    </p:spTree>
    <p:extLst>
      <p:ext uri="{BB962C8B-B14F-4D97-AF65-F5344CB8AC3E}">
        <p14:creationId xmlns:p14="http://schemas.microsoft.com/office/powerpoint/2010/main" val="2473368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Table</a:t>
            </a:r>
            <a:endParaRPr lang="en-US" dirty="0"/>
          </a:p>
        </p:txBody>
      </p:sp>
      <p:sp>
        <p:nvSpPr>
          <p:cNvPr id="3" name="Content Placeholder 2"/>
          <p:cNvSpPr>
            <a:spLocks noGrp="1"/>
          </p:cNvSpPr>
          <p:nvPr>
            <p:ph idx="1"/>
          </p:nvPr>
        </p:nvSpPr>
        <p:spPr/>
        <p:txBody>
          <a:bodyPr>
            <a:normAutofit fontScale="55000" lnSpcReduction="20000"/>
          </a:bodyPr>
          <a:lstStyle/>
          <a:p>
            <a:pPr marL="0" indent="0" fontAlgn="base">
              <a:buNone/>
            </a:pPr>
            <a:r>
              <a:rPr lang="en-US" dirty="0"/>
              <a:t>CREATE </a:t>
            </a:r>
            <a:r>
              <a:rPr lang="en-US" dirty="0" smtClean="0"/>
              <a:t>[</a:t>
            </a:r>
            <a:r>
              <a:rPr lang="en-US" dirty="0"/>
              <a:t>EXTERNAL] TABLE [IF NOT EXISTS] [</a:t>
            </a:r>
            <a:r>
              <a:rPr lang="en-US" dirty="0" err="1"/>
              <a:t>db_name</a:t>
            </a:r>
            <a:r>
              <a:rPr lang="en-US" dirty="0"/>
              <a:t>.]</a:t>
            </a:r>
            <a:r>
              <a:rPr lang="en-US" dirty="0" err="1"/>
              <a:t>table_name</a:t>
            </a:r>
            <a:r>
              <a:rPr lang="en-US" dirty="0"/>
              <a:t>     [(</a:t>
            </a:r>
            <a:r>
              <a:rPr lang="en-US" dirty="0" err="1"/>
              <a:t>col_name</a:t>
            </a:r>
            <a:r>
              <a:rPr lang="en-US" dirty="0"/>
              <a:t> </a:t>
            </a:r>
            <a:r>
              <a:rPr lang="en-US" dirty="0" err="1"/>
              <a:t>data_type</a:t>
            </a:r>
            <a:r>
              <a:rPr lang="en-US" dirty="0"/>
              <a:t> [COMMENT </a:t>
            </a:r>
            <a:r>
              <a:rPr lang="en-US" dirty="0" err="1"/>
              <a:t>col_comment</a:t>
            </a:r>
            <a:r>
              <a:rPr lang="en-US" dirty="0"/>
              <a:t>], ...)]</a:t>
            </a:r>
          </a:p>
          <a:p>
            <a:pPr marL="0" indent="0" fontAlgn="base">
              <a:buNone/>
            </a:pPr>
            <a:r>
              <a:rPr lang="en-US" dirty="0"/>
              <a:t>  [COMMENT </a:t>
            </a:r>
            <a:r>
              <a:rPr lang="en-US" dirty="0" err="1"/>
              <a:t>table_comment</a:t>
            </a:r>
            <a:r>
              <a:rPr lang="en-US" dirty="0"/>
              <a:t>]</a:t>
            </a:r>
          </a:p>
          <a:p>
            <a:pPr marL="0" indent="0" fontAlgn="base">
              <a:buNone/>
            </a:pPr>
            <a:r>
              <a:rPr lang="en-US" dirty="0"/>
              <a:t>  [PARTITIONED BY (</a:t>
            </a:r>
            <a:r>
              <a:rPr lang="en-US" dirty="0" err="1"/>
              <a:t>col_name</a:t>
            </a:r>
            <a:r>
              <a:rPr lang="en-US" dirty="0"/>
              <a:t> </a:t>
            </a:r>
            <a:r>
              <a:rPr lang="en-US" dirty="0" err="1"/>
              <a:t>data_type</a:t>
            </a:r>
            <a:r>
              <a:rPr lang="en-US" dirty="0"/>
              <a:t> [COMMENT </a:t>
            </a:r>
            <a:r>
              <a:rPr lang="en-US" dirty="0" err="1"/>
              <a:t>col_comment</a:t>
            </a:r>
            <a:r>
              <a:rPr lang="en-US" dirty="0"/>
              <a:t>], ...)]</a:t>
            </a:r>
          </a:p>
          <a:p>
            <a:pPr marL="0" indent="0" fontAlgn="base">
              <a:buNone/>
            </a:pPr>
            <a:r>
              <a:rPr lang="en-US" dirty="0"/>
              <a:t>  [CLUSTERED BY (</a:t>
            </a:r>
            <a:r>
              <a:rPr lang="en-US" dirty="0" err="1"/>
              <a:t>col_name</a:t>
            </a:r>
            <a:r>
              <a:rPr lang="en-US" dirty="0"/>
              <a:t>, </a:t>
            </a:r>
            <a:r>
              <a:rPr lang="en-US" dirty="0" err="1"/>
              <a:t>col_name</a:t>
            </a:r>
            <a:r>
              <a:rPr lang="en-US" dirty="0"/>
              <a:t>, ...) [SORTED BY (</a:t>
            </a:r>
            <a:r>
              <a:rPr lang="en-US" dirty="0" err="1"/>
              <a:t>col_name</a:t>
            </a:r>
            <a:r>
              <a:rPr lang="en-US" dirty="0"/>
              <a:t> [ASC|DESC], ...)] INTO </a:t>
            </a:r>
            <a:r>
              <a:rPr lang="en-US" dirty="0" err="1"/>
              <a:t>num_buckets</a:t>
            </a:r>
            <a:r>
              <a:rPr lang="en-US" dirty="0"/>
              <a:t> BUCKETS]</a:t>
            </a:r>
          </a:p>
          <a:p>
            <a:pPr marL="0" indent="0" fontAlgn="base">
              <a:buNone/>
            </a:pPr>
            <a:r>
              <a:rPr lang="en-US" dirty="0"/>
              <a:t>    ON ((</a:t>
            </a:r>
            <a:r>
              <a:rPr lang="en-US" dirty="0" err="1"/>
              <a:t>col_value</a:t>
            </a:r>
            <a:r>
              <a:rPr lang="en-US" dirty="0"/>
              <a:t>, </a:t>
            </a:r>
            <a:r>
              <a:rPr lang="en-US" dirty="0" err="1"/>
              <a:t>col_value</a:t>
            </a:r>
            <a:r>
              <a:rPr lang="en-US" dirty="0"/>
              <a:t>, ...), (</a:t>
            </a:r>
            <a:r>
              <a:rPr lang="en-US" dirty="0" err="1"/>
              <a:t>col_value</a:t>
            </a:r>
            <a:r>
              <a:rPr lang="en-US" dirty="0"/>
              <a:t>, </a:t>
            </a:r>
            <a:r>
              <a:rPr lang="en-US" dirty="0" err="1"/>
              <a:t>col_value</a:t>
            </a:r>
            <a:r>
              <a:rPr lang="en-US" dirty="0"/>
              <a:t>, ...), ...)</a:t>
            </a:r>
          </a:p>
          <a:p>
            <a:pPr marL="0" indent="0" fontAlgn="base">
              <a:buNone/>
            </a:pPr>
            <a:r>
              <a:rPr lang="en-US" dirty="0"/>
              <a:t>     [STORED AS DIRECTORIES]</a:t>
            </a:r>
          </a:p>
          <a:p>
            <a:pPr marL="0" indent="0" fontAlgn="base">
              <a:buNone/>
            </a:pPr>
            <a:r>
              <a:rPr lang="en-US" dirty="0"/>
              <a:t>  [</a:t>
            </a:r>
          </a:p>
          <a:p>
            <a:pPr marL="0" indent="0" fontAlgn="base">
              <a:buNone/>
            </a:pPr>
            <a:r>
              <a:rPr lang="en-US" dirty="0"/>
              <a:t>   [ROW FORMAT </a:t>
            </a:r>
            <a:r>
              <a:rPr lang="en-US" dirty="0" err="1"/>
              <a:t>row_format</a:t>
            </a:r>
            <a:r>
              <a:rPr lang="en-US" dirty="0"/>
              <a:t>] </a:t>
            </a:r>
          </a:p>
          <a:p>
            <a:pPr marL="0" indent="0" fontAlgn="base">
              <a:buNone/>
            </a:pPr>
            <a:r>
              <a:rPr lang="en-US" dirty="0"/>
              <a:t>   [STORED AS </a:t>
            </a:r>
            <a:r>
              <a:rPr lang="en-US" dirty="0" err="1"/>
              <a:t>file_format</a:t>
            </a:r>
            <a:r>
              <a:rPr lang="en-US" dirty="0"/>
              <a:t>]</a:t>
            </a:r>
          </a:p>
          <a:p>
            <a:pPr marL="0" indent="0" fontAlgn="base">
              <a:buNone/>
            </a:pPr>
            <a:r>
              <a:rPr lang="en-US" dirty="0"/>
              <a:t>     | STORED BY 'storage.handler.class.name' [WITH SERDEPROPERTIES (...)] </a:t>
            </a:r>
          </a:p>
          <a:p>
            <a:pPr marL="0" indent="0" fontAlgn="base">
              <a:buNone/>
            </a:pPr>
            <a:r>
              <a:rPr lang="en-US" dirty="0"/>
              <a:t>  ]</a:t>
            </a:r>
          </a:p>
          <a:p>
            <a:pPr marL="0" indent="0" fontAlgn="base">
              <a:buNone/>
            </a:pPr>
            <a:r>
              <a:rPr lang="en-US" dirty="0"/>
              <a:t>  [LOCATION </a:t>
            </a:r>
            <a:r>
              <a:rPr lang="en-US" dirty="0" err="1"/>
              <a:t>hdfs_path</a:t>
            </a:r>
            <a:r>
              <a:rPr lang="en-US" dirty="0"/>
              <a:t>]</a:t>
            </a:r>
          </a:p>
          <a:p>
            <a:pPr marL="0" indent="0" fontAlgn="base">
              <a:buNone/>
            </a:pPr>
            <a:r>
              <a:rPr lang="en-US" dirty="0"/>
              <a:t>  [TBLPROPERTIES (</a:t>
            </a:r>
            <a:r>
              <a:rPr lang="en-US" dirty="0" err="1"/>
              <a:t>property_name</a:t>
            </a:r>
            <a:r>
              <a:rPr lang="en-US" dirty="0"/>
              <a:t>=</a:t>
            </a:r>
            <a:r>
              <a:rPr lang="en-US" dirty="0" err="1"/>
              <a:t>property_value</a:t>
            </a:r>
            <a:r>
              <a:rPr lang="en-US" dirty="0"/>
              <a:t>, ...)]   [AS </a:t>
            </a:r>
            <a:r>
              <a:rPr lang="en-US" dirty="0" err="1"/>
              <a:t>select_statement</a:t>
            </a:r>
            <a:r>
              <a:rPr lang="en-US" dirty="0"/>
              <a:t>]; </a:t>
            </a:r>
          </a:p>
          <a:p>
            <a:endParaRPr lang="en-US" dirty="0"/>
          </a:p>
        </p:txBody>
      </p:sp>
    </p:spTree>
    <p:extLst>
      <p:ext uri="{BB962C8B-B14F-4D97-AF65-F5344CB8AC3E}">
        <p14:creationId xmlns:p14="http://schemas.microsoft.com/office/powerpoint/2010/main" val="777295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50005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 table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ALTER TABLE name RENAME TO </a:t>
            </a:r>
            <a:r>
              <a:rPr lang="en-US" dirty="0" err="1" smtClean="0"/>
              <a:t>new_name</a:t>
            </a:r>
            <a:r>
              <a:rPr lang="en-US" dirty="0" smtClean="0"/>
              <a:t> </a:t>
            </a:r>
          </a:p>
          <a:p>
            <a:r>
              <a:rPr lang="en-US" dirty="0" smtClean="0"/>
              <a:t>ALTER TABLE name ADD COLUMNS (</a:t>
            </a:r>
            <a:r>
              <a:rPr lang="en-US" dirty="0" err="1" smtClean="0"/>
              <a:t>col_spec</a:t>
            </a:r>
            <a:r>
              <a:rPr lang="en-US" dirty="0" smtClean="0"/>
              <a:t>[, </a:t>
            </a:r>
            <a:r>
              <a:rPr lang="en-US" dirty="0" err="1" smtClean="0"/>
              <a:t>col_spec</a:t>
            </a:r>
            <a:r>
              <a:rPr lang="en-US" dirty="0" smtClean="0"/>
              <a:t> ...]) </a:t>
            </a:r>
          </a:p>
          <a:p>
            <a:r>
              <a:rPr lang="en-US" dirty="0" smtClean="0"/>
              <a:t>ALTER TABLE name DROP [COLUMN] </a:t>
            </a:r>
            <a:r>
              <a:rPr lang="en-US" dirty="0" err="1" smtClean="0"/>
              <a:t>column_name</a:t>
            </a:r>
            <a:r>
              <a:rPr lang="en-US" dirty="0" smtClean="0"/>
              <a:t> </a:t>
            </a:r>
          </a:p>
          <a:p>
            <a:r>
              <a:rPr lang="en-US" dirty="0" smtClean="0"/>
              <a:t>ALTER TABLE name CHANGE </a:t>
            </a:r>
            <a:r>
              <a:rPr lang="en-US" dirty="0" err="1" smtClean="0"/>
              <a:t>column_name</a:t>
            </a:r>
            <a:r>
              <a:rPr lang="en-US" dirty="0" smtClean="0"/>
              <a:t> </a:t>
            </a:r>
            <a:r>
              <a:rPr lang="en-US" dirty="0" err="1" smtClean="0"/>
              <a:t>new_name</a:t>
            </a:r>
            <a:r>
              <a:rPr lang="en-US" dirty="0" smtClean="0"/>
              <a:t> </a:t>
            </a:r>
            <a:r>
              <a:rPr lang="en-US" dirty="0" err="1" smtClean="0"/>
              <a:t>new_type</a:t>
            </a:r>
            <a:r>
              <a:rPr lang="en-US" dirty="0" smtClean="0"/>
              <a:t> </a:t>
            </a:r>
          </a:p>
          <a:p>
            <a:r>
              <a:rPr lang="en-US" dirty="0" smtClean="0"/>
              <a:t>ALTER TABLE name REPLACE COLUMNS (</a:t>
            </a:r>
            <a:r>
              <a:rPr lang="en-US" dirty="0" err="1" smtClean="0"/>
              <a:t>col_spec</a:t>
            </a:r>
            <a:r>
              <a:rPr lang="en-US" dirty="0" smtClean="0"/>
              <a:t>[, </a:t>
            </a:r>
            <a:r>
              <a:rPr lang="en-US" dirty="0" err="1" smtClean="0"/>
              <a:t>col_spec</a:t>
            </a:r>
            <a:r>
              <a:rPr lang="en-US" dirty="0" smtClean="0"/>
              <a:t> ...]) </a:t>
            </a:r>
          </a:p>
          <a:p>
            <a:r>
              <a:rPr lang="en-US" dirty="0" smtClean="0"/>
              <a:t>ALTER TABLE employee RENAME TO </a:t>
            </a:r>
            <a:r>
              <a:rPr lang="en-US" dirty="0" err="1" smtClean="0"/>
              <a:t>emp</a:t>
            </a:r>
            <a:r>
              <a:rPr lang="en-US" dirty="0" smtClean="0"/>
              <a:t>; </a:t>
            </a:r>
            <a:endParaRPr lang="en-US" dirty="0"/>
          </a:p>
        </p:txBody>
      </p:sp>
    </p:spTree>
    <p:extLst>
      <p:ext uri="{BB962C8B-B14F-4D97-AF65-F5344CB8AC3E}">
        <p14:creationId xmlns:p14="http://schemas.microsoft.com/office/powerpoint/2010/main" val="330981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35634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Partitions &amp; Buckets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Hive organizes tables into partitions. It is a way of dividing a table into related parts based on the values of partitioned columns such as date, city, and department. Using partition, it is easy to query a portion of the data</a:t>
            </a:r>
          </a:p>
          <a:p>
            <a:r>
              <a:rPr lang="en-US" dirty="0" smtClean="0"/>
              <a:t>Tables or partitions are sub-divided into buckets, to provide extra structure to the data that may be used for more efficient querying. Bucketing works based on the value of hash function of some column of a table.</a:t>
            </a:r>
            <a:endParaRPr lang="en-US" dirty="0"/>
          </a:p>
        </p:txBody>
      </p:sp>
    </p:spTree>
    <p:extLst>
      <p:ext uri="{BB962C8B-B14F-4D97-AF65-F5344CB8AC3E}">
        <p14:creationId xmlns:p14="http://schemas.microsoft.com/office/powerpoint/2010/main" val="2276598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Operators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143000"/>
            <a:ext cx="5791200" cy="5216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3755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Hive?</a:t>
            </a:r>
            <a:endParaRPr lang="en-US" dirty="0"/>
          </a:p>
        </p:txBody>
      </p:sp>
      <p:sp>
        <p:nvSpPr>
          <p:cNvPr id="3" name="Content Placeholder 2"/>
          <p:cNvSpPr>
            <a:spLocks noGrp="1"/>
          </p:cNvSpPr>
          <p:nvPr>
            <p:ph idx="1"/>
          </p:nvPr>
        </p:nvSpPr>
        <p:spPr/>
        <p:txBody>
          <a:bodyPr/>
          <a:lstStyle/>
          <a:p>
            <a:r>
              <a:rPr lang="en-US" dirty="0" smtClean="0"/>
              <a:t>Hive is a data warehouse infrastructure tool to process structured data in Hadoop. It resides on top of Hadoop to summarize Big Data, and makes querying and analyzing easy. </a:t>
            </a:r>
          </a:p>
          <a:p>
            <a:r>
              <a:rPr lang="en-US" dirty="0" smtClean="0"/>
              <a:t>Hive was developed by Facebook, later the Apache Software Foundation took it up and developed it further as an open source under the name Apache Hive.</a:t>
            </a:r>
            <a:endParaRPr lang="en-US" dirty="0"/>
          </a:p>
        </p:txBody>
      </p:sp>
    </p:spTree>
    <p:extLst>
      <p:ext uri="{BB962C8B-B14F-4D97-AF65-F5344CB8AC3E}">
        <p14:creationId xmlns:p14="http://schemas.microsoft.com/office/powerpoint/2010/main" val="2332542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Operators</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10889" b="10889"/>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0504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Operators</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752600"/>
            <a:ext cx="7218889" cy="4202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865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Select</a:t>
            </a:r>
          </a:p>
          <a:p>
            <a:r>
              <a:rPr lang="en-US" dirty="0" smtClean="0"/>
              <a:t>Limit</a:t>
            </a:r>
          </a:p>
          <a:p>
            <a:r>
              <a:rPr lang="en-US" dirty="0" smtClean="0"/>
              <a:t>Functions</a:t>
            </a:r>
          </a:p>
          <a:p>
            <a:r>
              <a:rPr lang="en-US" dirty="0" smtClean="0"/>
              <a:t>Where clause</a:t>
            </a:r>
          </a:p>
          <a:p>
            <a:r>
              <a:rPr lang="en-US" dirty="0" smtClean="0"/>
              <a:t>Group By and having clause</a:t>
            </a:r>
          </a:p>
          <a:p>
            <a:r>
              <a:rPr lang="en-US" dirty="0" smtClean="0"/>
              <a:t>Join Statements</a:t>
            </a:r>
          </a:p>
          <a:p>
            <a:r>
              <a:rPr lang="en-US" dirty="0" smtClean="0"/>
              <a:t>Order by and Sort By</a:t>
            </a:r>
          </a:p>
          <a:p>
            <a:r>
              <a:rPr lang="en-US" dirty="0" smtClean="0"/>
              <a:t>Distribute by and Sort by</a:t>
            </a:r>
          </a:p>
          <a:p>
            <a:r>
              <a:rPr lang="en-US" dirty="0" smtClean="0"/>
              <a:t>Cluster by</a:t>
            </a:r>
          </a:p>
          <a:p>
            <a:r>
              <a:rPr lang="en-US" dirty="0" smtClean="0"/>
              <a:t>Union all</a:t>
            </a:r>
          </a:p>
          <a:p>
            <a:endParaRPr lang="en-US" dirty="0"/>
          </a:p>
        </p:txBody>
      </p:sp>
    </p:spTree>
    <p:extLst>
      <p:ext uri="{BB962C8B-B14F-4D97-AF65-F5344CB8AC3E}">
        <p14:creationId xmlns:p14="http://schemas.microsoft.com/office/powerpoint/2010/main" val="273405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Tuning Parameters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671456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is not </a:t>
            </a:r>
            <a:endParaRPr lang="en-US" dirty="0"/>
          </a:p>
        </p:txBody>
      </p:sp>
      <p:sp>
        <p:nvSpPr>
          <p:cNvPr id="3" name="Content Placeholder 2"/>
          <p:cNvSpPr>
            <a:spLocks noGrp="1"/>
          </p:cNvSpPr>
          <p:nvPr>
            <p:ph idx="1"/>
          </p:nvPr>
        </p:nvSpPr>
        <p:spPr/>
        <p:txBody>
          <a:bodyPr/>
          <a:lstStyle/>
          <a:p>
            <a:r>
              <a:rPr lang="en-US" dirty="0" smtClean="0"/>
              <a:t>A relational database </a:t>
            </a:r>
          </a:p>
          <a:p>
            <a:r>
              <a:rPr lang="en-US" dirty="0" smtClean="0"/>
              <a:t>A design for </a:t>
            </a:r>
            <a:r>
              <a:rPr lang="en-US" dirty="0" err="1" smtClean="0"/>
              <a:t>OnLine</a:t>
            </a:r>
            <a:r>
              <a:rPr lang="en-US" dirty="0" smtClean="0"/>
              <a:t> Transaction Processing (OLTP) </a:t>
            </a:r>
          </a:p>
          <a:p>
            <a:r>
              <a:rPr lang="en-US" dirty="0" smtClean="0"/>
              <a:t>A language for real-time queries and row-level updates</a:t>
            </a:r>
            <a:endParaRPr lang="en-US" dirty="0"/>
          </a:p>
        </p:txBody>
      </p:sp>
    </p:spTree>
    <p:extLst>
      <p:ext uri="{BB962C8B-B14F-4D97-AF65-F5344CB8AC3E}">
        <p14:creationId xmlns:p14="http://schemas.microsoft.com/office/powerpoint/2010/main" val="280315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Hive</a:t>
            </a:r>
            <a:endParaRPr lang="en-US" dirty="0"/>
          </a:p>
        </p:txBody>
      </p:sp>
      <p:sp>
        <p:nvSpPr>
          <p:cNvPr id="3" name="Content Placeholder 2"/>
          <p:cNvSpPr>
            <a:spLocks noGrp="1"/>
          </p:cNvSpPr>
          <p:nvPr>
            <p:ph idx="1"/>
          </p:nvPr>
        </p:nvSpPr>
        <p:spPr/>
        <p:txBody>
          <a:bodyPr/>
          <a:lstStyle/>
          <a:p>
            <a:r>
              <a:rPr lang="en-US" dirty="0" smtClean="0"/>
              <a:t>It stores schema in a database and processed data into HDFS. </a:t>
            </a:r>
          </a:p>
          <a:p>
            <a:r>
              <a:rPr lang="en-US" dirty="0" smtClean="0"/>
              <a:t> It is designed for OLAP. </a:t>
            </a:r>
          </a:p>
          <a:p>
            <a:r>
              <a:rPr lang="en-US" dirty="0" smtClean="0"/>
              <a:t>It provides SQL type language for querying called </a:t>
            </a:r>
            <a:r>
              <a:rPr lang="en-US" dirty="0" err="1" smtClean="0"/>
              <a:t>HiveQL</a:t>
            </a:r>
            <a:r>
              <a:rPr lang="en-US" dirty="0" smtClean="0"/>
              <a:t> or HQL.  </a:t>
            </a:r>
          </a:p>
          <a:p>
            <a:r>
              <a:rPr lang="en-US" dirty="0" smtClean="0"/>
              <a:t>It is familiar, fast, scalable, and extensible. </a:t>
            </a:r>
            <a:endParaRPr lang="en-US" dirty="0"/>
          </a:p>
        </p:txBody>
      </p:sp>
    </p:spTree>
    <p:extLst>
      <p:ext uri="{BB962C8B-B14F-4D97-AF65-F5344CB8AC3E}">
        <p14:creationId xmlns:p14="http://schemas.microsoft.com/office/powerpoint/2010/main" val="79833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Hive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1524000"/>
            <a:ext cx="7458075" cy="398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3094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User Interface - Hive is a data warehouse infrastructure software that can create interaction between user and HDFS. The user interfaces that Hive supports are Hive Web UI, Hive command line, and Hive HD Insight (In Windows server).</a:t>
            </a:r>
          </a:p>
          <a:p>
            <a:r>
              <a:rPr lang="en-US" dirty="0" smtClean="0"/>
              <a:t>Meta Store - Hive chooses respective database servers to store the schema or Metadata of tables, databases, columns in a table, their data types, and HDFS mapping.</a:t>
            </a:r>
            <a:endParaRPr lang="en-US" dirty="0"/>
          </a:p>
        </p:txBody>
      </p:sp>
    </p:spTree>
    <p:extLst>
      <p:ext uri="{BB962C8B-B14F-4D97-AF65-F5344CB8AC3E}">
        <p14:creationId xmlns:p14="http://schemas.microsoft.com/office/powerpoint/2010/main" val="204253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HiveQL</a:t>
            </a:r>
            <a:r>
              <a:rPr lang="en-US" dirty="0" smtClean="0"/>
              <a:t> Process Engine - </a:t>
            </a:r>
            <a:r>
              <a:rPr lang="en-US" dirty="0" err="1" smtClean="0"/>
              <a:t>HiveQL</a:t>
            </a:r>
            <a:r>
              <a:rPr lang="en-US" dirty="0" smtClean="0"/>
              <a:t> is similar to SQL for querying on schema info on the </a:t>
            </a:r>
            <a:r>
              <a:rPr lang="en-US" dirty="0" err="1" smtClean="0"/>
              <a:t>Metastore</a:t>
            </a:r>
            <a:r>
              <a:rPr lang="en-US" dirty="0" smtClean="0"/>
              <a:t>. It is one of the replacements of traditional approach for </a:t>
            </a:r>
            <a:r>
              <a:rPr lang="en-US" dirty="0" err="1" smtClean="0"/>
              <a:t>MapReduce</a:t>
            </a:r>
            <a:r>
              <a:rPr lang="en-US" dirty="0" smtClean="0"/>
              <a:t> program. Instead of writing </a:t>
            </a:r>
            <a:r>
              <a:rPr lang="en-US" dirty="0" err="1" smtClean="0"/>
              <a:t>MapReduce</a:t>
            </a:r>
            <a:r>
              <a:rPr lang="en-US" dirty="0" smtClean="0"/>
              <a:t> program in Java, we can write a query for </a:t>
            </a:r>
            <a:r>
              <a:rPr lang="en-US" dirty="0" err="1" smtClean="0"/>
              <a:t>MapReduce</a:t>
            </a:r>
            <a:r>
              <a:rPr lang="en-US" dirty="0" smtClean="0"/>
              <a:t> job and process it.</a:t>
            </a:r>
          </a:p>
          <a:p>
            <a:r>
              <a:rPr lang="en-US" dirty="0" smtClean="0"/>
              <a:t>Execution Engine - The conjunction part of </a:t>
            </a:r>
            <a:r>
              <a:rPr lang="en-US" dirty="0" err="1" smtClean="0"/>
              <a:t>HiveQL</a:t>
            </a:r>
            <a:r>
              <a:rPr lang="en-US" dirty="0" smtClean="0"/>
              <a:t> process Engine and </a:t>
            </a:r>
            <a:r>
              <a:rPr lang="en-US" dirty="0" err="1" smtClean="0"/>
              <a:t>MapReduce</a:t>
            </a:r>
            <a:r>
              <a:rPr lang="en-US" dirty="0" smtClean="0"/>
              <a:t> is Hive Execution Engine.</a:t>
            </a:r>
          </a:p>
          <a:p>
            <a:r>
              <a:rPr lang="en-US" dirty="0" smtClean="0"/>
              <a:t>HDFS -  HBASE Hadoop distributed file system for storage</a:t>
            </a:r>
            <a:endParaRPr lang="en-US" dirty="0"/>
          </a:p>
        </p:txBody>
      </p:sp>
    </p:spTree>
    <p:extLst>
      <p:ext uri="{BB962C8B-B14F-4D97-AF65-F5344CB8AC3E}">
        <p14:creationId xmlns:p14="http://schemas.microsoft.com/office/powerpoint/2010/main" val="2350698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Hive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371600"/>
            <a:ext cx="6705600" cy="4342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7970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Execute Query - The Hive interface such as Command Line or Web UI sends query to Driver (any database driver such as JDBC, ODBC, etc.) to execute.</a:t>
            </a:r>
          </a:p>
          <a:p>
            <a:r>
              <a:rPr lang="en-US" dirty="0" smtClean="0"/>
              <a:t>Get Plan - The driver takes the help of query compiler that parses the query to check the syntax and query plan or the requirement of query. </a:t>
            </a:r>
          </a:p>
          <a:p>
            <a:r>
              <a:rPr lang="en-US" dirty="0" smtClean="0"/>
              <a:t>Get Metadata - The compiler sends metadata request to </a:t>
            </a:r>
            <a:r>
              <a:rPr lang="en-US" dirty="0" err="1" smtClean="0"/>
              <a:t>Metastore</a:t>
            </a:r>
            <a:r>
              <a:rPr lang="en-US" dirty="0" smtClean="0"/>
              <a:t> (any database). </a:t>
            </a:r>
            <a:endParaRPr lang="en-US" dirty="0"/>
          </a:p>
        </p:txBody>
      </p:sp>
    </p:spTree>
    <p:extLst>
      <p:ext uri="{BB962C8B-B14F-4D97-AF65-F5344CB8AC3E}">
        <p14:creationId xmlns:p14="http://schemas.microsoft.com/office/powerpoint/2010/main" val="152415405"/>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181</TotalTime>
  <Words>914</Words>
  <Application>Microsoft Macintosh PowerPoint</Application>
  <PresentationFormat>On-screen Show (4:3)</PresentationFormat>
  <Paragraphs>106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Black</vt:lpstr>
      <vt:lpstr>Hive</vt:lpstr>
      <vt:lpstr>What is Hive?</vt:lpstr>
      <vt:lpstr>Hive is not </vt:lpstr>
      <vt:lpstr>Features of Hive</vt:lpstr>
      <vt:lpstr>Architecture of Hive</vt:lpstr>
      <vt:lpstr>Architecture</vt:lpstr>
      <vt:lpstr>Architecture</vt:lpstr>
      <vt:lpstr>Working of Hive</vt:lpstr>
      <vt:lpstr>Operations</vt:lpstr>
      <vt:lpstr>Operations</vt:lpstr>
      <vt:lpstr>Operations</vt:lpstr>
      <vt:lpstr>Database</vt:lpstr>
      <vt:lpstr>Data Types</vt:lpstr>
      <vt:lpstr>Create Table</vt:lpstr>
      <vt:lpstr>Demo</vt:lpstr>
      <vt:lpstr>Alter table</vt:lpstr>
      <vt:lpstr>Demo</vt:lpstr>
      <vt:lpstr>Partitions &amp; Buckets</vt:lpstr>
      <vt:lpstr>Relational Operators</vt:lpstr>
      <vt:lpstr>Arithmetic Operators</vt:lpstr>
      <vt:lpstr>Logical Operators</vt:lpstr>
      <vt:lpstr>Queries</vt:lpstr>
      <vt:lpstr>Tuning Parameters</vt:lpstr>
    </vt:vector>
  </TitlesOfParts>
  <Company>FINRA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Hive</dc:title>
  <dc:creator>Elango, Vikram</dc:creator>
  <cp:lastModifiedBy>Govind rajan Narayanan</cp:lastModifiedBy>
  <cp:revision>31</cp:revision>
  <dcterms:created xsi:type="dcterms:W3CDTF">2016-11-03T17:48:39Z</dcterms:created>
  <dcterms:modified xsi:type="dcterms:W3CDTF">2019-01-30T00:05:13Z</dcterms:modified>
</cp:coreProperties>
</file>