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79"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1" r:id="rId23"/>
    <p:sldId id="276" r:id="rId24"/>
    <p:sldId id="277" r:id="rId25"/>
    <p:sldId id="278" r:id="rId26"/>
    <p:sldId id="28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643E6DD-CC8E-43EE-B85A-9901346C91B5}" type="datetimeFigureOut">
              <a:rPr lang="zh-CN" altLang="en-US" smtClean="0"/>
              <a:t>2017/4/25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5B0ED-C432-4B21-9F90-BB479660D6C2}" type="slidenum">
              <a:rPr lang="zh-CN" altLang="en-US" smtClean="0"/>
              <a:t>‹#›</a:t>
            </a:fld>
            <a:endParaRPr lang="zh-CN" altLang="en-US"/>
          </a:p>
        </p:txBody>
      </p:sp>
    </p:spTree>
    <p:extLst>
      <p:ext uri="{BB962C8B-B14F-4D97-AF65-F5344CB8AC3E}">
        <p14:creationId xmlns:p14="http://schemas.microsoft.com/office/powerpoint/2010/main" val="254928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43E6DD-CC8E-43EE-B85A-9901346C91B5}" type="datetimeFigureOut">
              <a:rPr lang="zh-CN" altLang="en-US" smtClean="0"/>
              <a:t>2017/4/25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5B0ED-C432-4B21-9F90-BB479660D6C2}" type="slidenum">
              <a:rPr lang="zh-CN" altLang="en-US" smtClean="0"/>
              <a:t>‹#›</a:t>
            </a:fld>
            <a:endParaRPr lang="zh-CN" altLang="en-US"/>
          </a:p>
        </p:txBody>
      </p:sp>
    </p:spTree>
    <p:extLst>
      <p:ext uri="{BB962C8B-B14F-4D97-AF65-F5344CB8AC3E}">
        <p14:creationId xmlns:p14="http://schemas.microsoft.com/office/powerpoint/2010/main" val="872119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43E6DD-CC8E-43EE-B85A-9901346C91B5}" type="datetimeFigureOut">
              <a:rPr lang="zh-CN" altLang="en-US" smtClean="0"/>
              <a:t>2017/4/25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5B0ED-C432-4B21-9F90-BB479660D6C2}" type="slidenum">
              <a:rPr lang="zh-CN" altLang="en-US" smtClean="0"/>
              <a:t>‹#›</a:t>
            </a:fld>
            <a:endParaRPr lang="zh-CN" altLang="en-US"/>
          </a:p>
        </p:txBody>
      </p:sp>
    </p:spTree>
    <p:extLst>
      <p:ext uri="{BB962C8B-B14F-4D97-AF65-F5344CB8AC3E}">
        <p14:creationId xmlns:p14="http://schemas.microsoft.com/office/powerpoint/2010/main" val="98528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43E6DD-CC8E-43EE-B85A-9901346C91B5}" type="datetimeFigureOut">
              <a:rPr lang="zh-CN" altLang="en-US" smtClean="0"/>
              <a:t>2017/4/25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5B0ED-C432-4B21-9F90-BB479660D6C2}" type="slidenum">
              <a:rPr lang="zh-CN" altLang="en-US" smtClean="0"/>
              <a:t>‹#›</a:t>
            </a:fld>
            <a:endParaRPr lang="zh-CN" altLang="en-US"/>
          </a:p>
        </p:txBody>
      </p:sp>
    </p:spTree>
    <p:extLst>
      <p:ext uri="{BB962C8B-B14F-4D97-AF65-F5344CB8AC3E}">
        <p14:creationId xmlns:p14="http://schemas.microsoft.com/office/powerpoint/2010/main" val="32571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643E6DD-CC8E-43EE-B85A-9901346C91B5}" type="datetimeFigureOut">
              <a:rPr lang="zh-CN" altLang="en-US" smtClean="0"/>
              <a:t>2017/4/25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5B0ED-C432-4B21-9F90-BB479660D6C2}" type="slidenum">
              <a:rPr lang="zh-CN" altLang="en-US" smtClean="0"/>
              <a:t>‹#›</a:t>
            </a:fld>
            <a:endParaRPr lang="zh-CN" altLang="en-US"/>
          </a:p>
        </p:txBody>
      </p:sp>
    </p:spTree>
    <p:extLst>
      <p:ext uri="{BB962C8B-B14F-4D97-AF65-F5344CB8AC3E}">
        <p14:creationId xmlns:p14="http://schemas.microsoft.com/office/powerpoint/2010/main" val="228525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43E6DD-CC8E-43EE-B85A-9901346C91B5}" type="datetimeFigureOut">
              <a:rPr lang="zh-CN" altLang="en-US" smtClean="0"/>
              <a:t>2017/4/25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35B0ED-C432-4B21-9F90-BB479660D6C2}" type="slidenum">
              <a:rPr lang="zh-CN" altLang="en-US" smtClean="0"/>
              <a:t>‹#›</a:t>
            </a:fld>
            <a:endParaRPr lang="zh-CN" altLang="en-US"/>
          </a:p>
        </p:txBody>
      </p:sp>
    </p:spTree>
    <p:extLst>
      <p:ext uri="{BB962C8B-B14F-4D97-AF65-F5344CB8AC3E}">
        <p14:creationId xmlns:p14="http://schemas.microsoft.com/office/powerpoint/2010/main" val="424909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643E6DD-CC8E-43EE-B85A-9901346C91B5}" type="datetimeFigureOut">
              <a:rPr lang="zh-CN" altLang="en-US" smtClean="0"/>
              <a:t>2017/4/25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35B0ED-C432-4B21-9F90-BB479660D6C2}" type="slidenum">
              <a:rPr lang="zh-CN" altLang="en-US" smtClean="0"/>
              <a:t>‹#›</a:t>
            </a:fld>
            <a:endParaRPr lang="zh-CN" altLang="en-US"/>
          </a:p>
        </p:txBody>
      </p:sp>
    </p:spTree>
    <p:extLst>
      <p:ext uri="{BB962C8B-B14F-4D97-AF65-F5344CB8AC3E}">
        <p14:creationId xmlns:p14="http://schemas.microsoft.com/office/powerpoint/2010/main" val="115918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643E6DD-CC8E-43EE-B85A-9901346C91B5}" type="datetimeFigureOut">
              <a:rPr lang="zh-CN" altLang="en-US" smtClean="0"/>
              <a:t>2017/4/25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35B0ED-C432-4B21-9F90-BB479660D6C2}" type="slidenum">
              <a:rPr lang="zh-CN" altLang="en-US" smtClean="0"/>
              <a:t>‹#›</a:t>
            </a:fld>
            <a:endParaRPr lang="zh-CN" altLang="en-US"/>
          </a:p>
        </p:txBody>
      </p:sp>
    </p:spTree>
    <p:extLst>
      <p:ext uri="{BB962C8B-B14F-4D97-AF65-F5344CB8AC3E}">
        <p14:creationId xmlns:p14="http://schemas.microsoft.com/office/powerpoint/2010/main" val="206076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43E6DD-CC8E-43EE-B85A-9901346C91B5}" type="datetimeFigureOut">
              <a:rPr lang="zh-CN" altLang="en-US" smtClean="0"/>
              <a:t>2017/4/25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35B0ED-C432-4B21-9F90-BB479660D6C2}" type="slidenum">
              <a:rPr lang="zh-CN" altLang="en-US" smtClean="0"/>
              <a:t>‹#›</a:t>
            </a:fld>
            <a:endParaRPr lang="zh-CN" altLang="en-US"/>
          </a:p>
        </p:txBody>
      </p:sp>
    </p:spTree>
    <p:extLst>
      <p:ext uri="{BB962C8B-B14F-4D97-AF65-F5344CB8AC3E}">
        <p14:creationId xmlns:p14="http://schemas.microsoft.com/office/powerpoint/2010/main" val="86966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643E6DD-CC8E-43EE-B85A-9901346C91B5}" type="datetimeFigureOut">
              <a:rPr lang="zh-CN" altLang="en-US" smtClean="0"/>
              <a:t>2017/4/25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35B0ED-C432-4B21-9F90-BB479660D6C2}" type="slidenum">
              <a:rPr lang="zh-CN" altLang="en-US" smtClean="0"/>
              <a:t>‹#›</a:t>
            </a:fld>
            <a:endParaRPr lang="zh-CN" altLang="en-US"/>
          </a:p>
        </p:txBody>
      </p:sp>
    </p:spTree>
    <p:extLst>
      <p:ext uri="{BB962C8B-B14F-4D97-AF65-F5344CB8AC3E}">
        <p14:creationId xmlns:p14="http://schemas.microsoft.com/office/powerpoint/2010/main" val="4244692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643E6DD-CC8E-43EE-B85A-9901346C91B5}" type="datetimeFigureOut">
              <a:rPr lang="zh-CN" altLang="en-US" smtClean="0"/>
              <a:t>2017/4/25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35B0ED-C432-4B21-9F90-BB479660D6C2}" type="slidenum">
              <a:rPr lang="zh-CN" altLang="en-US" smtClean="0"/>
              <a:t>‹#›</a:t>
            </a:fld>
            <a:endParaRPr lang="zh-CN" altLang="en-US"/>
          </a:p>
        </p:txBody>
      </p:sp>
    </p:spTree>
    <p:extLst>
      <p:ext uri="{BB962C8B-B14F-4D97-AF65-F5344CB8AC3E}">
        <p14:creationId xmlns:p14="http://schemas.microsoft.com/office/powerpoint/2010/main" val="83479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3E6DD-CC8E-43EE-B85A-9901346C91B5}" type="datetimeFigureOut">
              <a:rPr lang="zh-CN" altLang="en-US" smtClean="0"/>
              <a:t>2017/4/25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5B0ED-C432-4B21-9F90-BB479660D6C2}" type="slidenum">
              <a:rPr lang="zh-CN" altLang="en-US" smtClean="0"/>
              <a:t>‹#›</a:t>
            </a:fld>
            <a:endParaRPr lang="zh-CN" altLang="en-US"/>
          </a:p>
        </p:txBody>
      </p:sp>
    </p:spTree>
    <p:extLst>
      <p:ext uri="{BB962C8B-B14F-4D97-AF65-F5344CB8AC3E}">
        <p14:creationId xmlns:p14="http://schemas.microsoft.com/office/powerpoint/2010/main" val="391402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log.csdn.net/luo123n/article/details/4823996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梯度下降及</a:t>
            </a:r>
            <a:r>
              <a:rPr lang="en-US" altLang="zh-CN" dirty="0"/>
              <a:t>PCA</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007261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a:t>
            </a:r>
            <a:r>
              <a:rPr lang="zh-CN" altLang="en-US" dirty="0"/>
              <a:t>梯度下降算法</a:t>
            </a:r>
            <a:endParaRPr lang="en-US" altLang="zh-CN" dirty="0"/>
          </a:p>
          <a:p>
            <a:r>
              <a:rPr lang="en-US" altLang="zh-CN" dirty="0">
                <a:solidFill>
                  <a:srgbClr val="FF0000"/>
                </a:solidFill>
              </a:rPr>
              <a:t>2.PCA</a:t>
            </a:r>
            <a:endParaRPr lang="zh-CN" altLang="en-US" dirty="0">
              <a:solidFill>
                <a:srgbClr val="FF0000"/>
              </a:solidFill>
            </a:endParaRPr>
          </a:p>
        </p:txBody>
      </p:sp>
    </p:spTree>
    <p:extLst>
      <p:ext uri="{BB962C8B-B14F-4D97-AF65-F5344CB8AC3E}">
        <p14:creationId xmlns:p14="http://schemas.microsoft.com/office/powerpoint/2010/main" val="3032839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主成分分析</a:t>
            </a:r>
          </a:p>
        </p:txBody>
      </p:sp>
      <p:pic>
        <p:nvPicPr>
          <p:cNvPr id="4" name="内容占位符 3"/>
          <p:cNvPicPr>
            <a:picLocks noGrp="1" noChangeAspect="1"/>
          </p:cNvPicPr>
          <p:nvPr>
            <p:ph idx="1"/>
          </p:nvPr>
        </p:nvPicPr>
        <p:blipFill rotWithShape="1">
          <a:blip r:embed="rId2"/>
          <a:srcRect t="5468"/>
          <a:stretch/>
        </p:blipFill>
        <p:spPr>
          <a:xfrm>
            <a:off x="750651" y="1527243"/>
            <a:ext cx="10515600" cy="2402213"/>
          </a:xfrm>
          <a:prstGeom prst="rect">
            <a:avLst/>
          </a:prstGeom>
        </p:spPr>
      </p:pic>
      <p:pic>
        <p:nvPicPr>
          <p:cNvPr id="5" name="图片 4"/>
          <p:cNvPicPr>
            <a:picLocks noChangeAspect="1"/>
          </p:cNvPicPr>
          <p:nvPr/>
        </p:nvPicPr>
        <p:blipFill>
          <a:blip r:embed="rId3"/>
          <a:stretch>
            <a:fillRect/>
          </a:stretch>
        </p:blipFill>
        <p:spPr>
          <a:xfrm>
            <a:off x="4469362" y="3845246"/>
            <a:ext cx="3497590" cy="2710746"/>
          </a:xfrm>
          <a:prstGeom prst="rect">
            <a:avLst/>
          </a:prstGeom>
        </p:spPr>
      </p:pic>
    </p:spTree>
    <p:extLst>
      <p:ext uri="{BB962C8B-B14F-4D97-AF65-F5344CB8AC3E}">
        <p14:creationId xmlns:p14="http://schemas.microsoft.com/office/powerpoint/2010/main" val="396793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970334" y="1931278"/>
            <a:ext cx="10251332" cy="3435842"/>
          </a:xfrm>
          <a:prstGeom prst="rect">
            <a:avLst/>
          </a:prstGeom>
        </p:spPr>
      </p:pic>
    </p:spTree>
    <p:extLst>
      <p:ext uri="{BB962C8B-B14F-4D97-AF65-F5344CB8AC3E}">
        <p14:creationId xmlns:p14="http://schemas.microsoft.com/office/powerpoint/2010/main" val="3152663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步骤</a:t>
            </a:r>
          </a:p>
        </p:txBody>
      </p:sp>
      <p:pic>
        <p:nvPicPr>
          <p:cNvPr id="4" name="内容占位符 3"/>
          <p:cNvPicPr>
            <a:picLocks noGrp="1" noChangeAspect="1"/>
          </p:cNvPicPr>
          <p:nvPr>
            <p:ph idx="1"/>
          </p:nvPr>
        </p:nvPicPr>
        <p:blipFill>
          <a:blip r:embed="rId2"/>
          <a:stretch>
            <a:fillRect/>
          </a:stretch>
        </p:blipFill>
        <p:spPr>
          <a:xfrm>
            <a:off x="916877" y="1690688"/>
            <a:ext cx="7069532" cy="3670040"/>
          </a:xfrm>
          <a:prstGeom prst="rect">
            <a:avLst/>
          </a:prstGeom>
        </p:spPr>
      </p:pic>
    </p:spTree>
    <p:extLst>
      <p:ext uri="{BB962C8B-B14F-4D97-AF65-F5344CB8AC3E}">
        <p14:creationId xmlns:p14="http://schemas.microsoft.com/office/powerpoint/2010/main" val="2940070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a:t>
            </a:r>
          </a:p>
        </p:txBody>
      </p:sp>
      <p:sp>
        <p:nvSpPr>
          <p:cNvPr id="3" name="内容占位符 2"/>
          <p:cNvSpPr>
            <a:spLocks noGrp="1"/>
          </p:cNvSpPr>
          <p:nvPr>
            <p:ph idx="1"/>
          </p:nvPr>
        </p:nvSpPr>
        <p:spPr/>
        <p:txBody>
          <a:bodyPr/>
          <a:lstStyle/>
          <a:p>
            <a:r>
              <a:rPr lang="zh-CN" altLang="en-US" dirty="0"/>
              <a:t>为什么是协方差矩阵？</a:t>
            </a:r>
            <a:endParaRPr lang="en-US" altLang="zh-CN" dirty="0"/>
          </a:p>
          <a:p>
            <a:r>
              <a:rPr lang="zh-CN" altLang="en-US" dirty="0"/>
              <a:t>为什么</a:t>
            </a:r>
            <a:r>
              <a:rPr lang="zh-CN" altLang="en-US"/>
              <a:t>要求解特征值</a:t>
            </a:r>
            <a:r>
              <a:rPr lang="zh-CN" altLang="en-US" dirty="0"/>
              <a:t>和特征向量？</a:t>
            </a:r>
          </a:p>
        </p:txBody>
      </p:sp>
    </p:spTree>
    <p:extLst>
      <p:ext uri="{BB962C8B-B14F-4D97-AF65-F5344CB8AC3E}">
        <p14:creationId xmlns:p14="http://schemas.microsoft.com/office/powerpoint/2010/main" val="165128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优化目标</a:t>
            </a:r>
          </a:p>
        </p:txBody>
      </p:sp>
      <p:sp>
        <p:nvSpPr>
          <p:cNvPr id="3" name="内容占位符 2"/>
          <p:cNvSpPr>
            <a:spLocks noGrp="1"/>
          </p:cNvSpPr>
          <p:nvPr>
            <p:ph idx="1"/>
          </p:nvPr>
        </p:nvSpPr>
        <p:spPr/>
        <p:txBody>
          <a:bodyPr/>
          <a:lstStyle/>
          <a:p>
            <a:r>
              <a:rPr lang="zh-CN" altLang="en-US" b="1" dirty="0">
                <a:solidFill>
                  <a:srgbClr val="FF0000"/>
                </a:solidFill>
              </a:rPr>
              <a:t>方差最大</a:t>
            </a:r>
            <a:endParaRPr lang="en-US" altLang="zh-CN" b="1" dirty="0">
              <a:solidFill>
                <a:srgbClr val="FF0000"/>
              </a:solidFill>
            </a:endParaRPr>
          </a:p>
          <a:p>
            <a:pPr marL="514350" indent="-514350">
              <a:buFont typeface="+mj-lt"/>
              <a:buAutoNum type="alphaLcParenR"/>
            </a:pPr>
            <a:r>
              <a:rPr lang="zh-CN" altLang="en-US" dirty="0"/>
              <a:t>我们希望投影后投影值尽可能分散，而这种分散程度，可以用数学上的方差来表述。此处，一个字段的方差可以看做是每个元素与字段均值的差的平方和的均值，即：</a:t>
            </a:r>
            <a:endParaRPr lang="en-US" altLang="zh-CN" dirty="0"/>
          </a:p>
          <a:p>
            <a:endParaRPr lang="en-US" altLang="zh-CN" dirty="0"/>
          </a:p>
          <a:p>
            <a:endParaRPr lang="en-US" altLang="zh-CN" dirty="0"/>
          </a:p>
          <a:p>
            <a:pPr marL="514350" indent="-514350">
              <a:buFont typeface="+mj-lt"/>
              <a:buAutoNum type="alphaLcParenR"/>
            </a:pPr>
            <a:r>
              <a:rPr lang="zh-CN" altLang="en-US" dirty="0"/>
              <a:t>由于上面我们已经将每个字段的均值都化为</a:t>
            </a:r>
            <a:r>
              <a:rPr lang="en-US" altLang="zh-CN" dirty="0"/>
              <a:t>0</a:t>
            </a:r>
            <a:r>
              <a:rPr lang="zh-CN" altLang="en-US" dirty="0"/>
              <a:t>了，因此方差可以直接用每个元素的平方和除以元素个数表示：</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4785512" y="3704088"/>
            <a:ext cx="2648389" cy="751180"/>
          </a:xfrm>
          <a:prstGeom prst="rect">
            <a:avLst/>
          </a:prstGeom>
        </p:spPr>
      </p:pic>
      <p:pic>
        <p:nvPicPr>
          <p:cNvPr id="5" name="图片 4"/>
          <p:cNvPicPr>
            <a:picLocks noChangeAspect="1"/>
          </p:cNvPicPr>
          <p:nvPr/>
        </p:nvPicPr>
        <p:blipFill>
          <a:blip r:embed="rId3"/>
          <a:stretch>
            <a:fillRect/>
          </a:stretch>
        </p:blipFill>
        <p:spPr>
          <a:xfrm>
            <a:off x="4909551" y="5602945"/>
            <a:ext cx="2171174" cy="708955"/>
          </a:xfrm>
          <a:prstGeom prst="rect">
            <a:avLst/>
          </a:prstGeom>
        </p:spPr>
      </p:pic>
    </p:spTree>
    <p:extLst>
      <p:ext uri="{BB962C8B-B14F-4D97-AF65-F5344CB8AC3E}">
        <p14:creationId xmlns:p14="http://schemas.microsoft.com/office/powerpoint/2010/main" val="1259781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优化目标</a:t>
            </a:r>
          </a:p>
        </p:txBody>
      </p:sp>
      <p:sp>
        <p:nvSpPr>
          <p:cNvPr id="3" name="内容占位符 2"/>
          <p:cNvSpPr>
            <a:spLocks noGrp="1"/>
          </p:cNvSpPr>
          <p:nvPr>
            <p:ph idx="1"/>
          </p:nvPr>
        </p:nvSpPr>
        <p:spPr/>
        <p:txBody>
          <a:bodyPr>
            <a:normAutofit lnSpcReduction="10000"/>
          </a:bodyPr>
          <a:lstStyle/>
          <a:p>
            <a:r>
              <a:rPr lang="zh-CN" altLang="en-US" b="1" dirty="0">
                <a:solidFill>
                  <a:srgbClr val="FF0000"/>
                </a:solidFill>
              </a:rPr>
              <a:t>协方差为</a:t>
            </a:r>
            <a:r>
              <a:rPr lang="en-US" altLang="zh-CN" b="1" dirty="0">
                <a:solidFill>
                  <a:srgbClr val="FF0000"/>
                </a:solidFill>
              </a:rPr>
              <a:t>0</a:t>
            </a:r>
          </a:p>
          <a:p>
            <a:pPr marL="514350" indent="-514350">
              <a:buFont typeface="+mj-lt"/>
              <a:buAutoNum type="alphaLcParenR"/>
            </a:pPr>
            <a:r>
              <a:rPr lang="zh-CN" altLang="en-US" dirty="0"/>
              <a:t>首先我们希望找到一个方向使得投影后方差最大，这样就完成了第一个方向的选择，继而我们选择第二个投影方向。如果我们还是单纯只选择方差最大的方向，很明显，这个方向与第一个方向应该是“几乎重合在一起”，显然这样的维度是没有用的，因此，应该有其他约束条件。从直观上说，让两个字段尽可能表示更多的原始信息，我们是不希望它们之间存在（线性）相关性的，因为相关性意味着两个字段不是完全独立，必然存在重复表示的信息。</a:t>
            </a:r>
            <a:endParaRPr lang="en-US" altLang="zh-CN" dirty="0"/>
          </a:p>
          <a:p>
            <a:pPr marL="514350" indent="-514350">
              <a:buFont typeface="+mj-lt"/>
              <a:buAutoNum type="alphaLcParenR"/>
            </a:pPr>
            <a:r>
              <a:rPr lang="zh-CN" altLang="en-US" dirty="0"/>
              <a:t>数学上可以用两个字段的协方差表示其相关性，由于已经让每个字段均值为</a:t>
            </a:r>
            <a:r>
              <a:rPr lang="en-US" altLang="zh-CN" dirty="0"/>
              <a:t>0</a:t>
            </a:r>
            <a:r>
              <a:rPr lang="zh-CN" altLang="en-US" dirty="0"/>
              <a:t>，则：</a:t>
            </a:r>
          </a:p>
        </p:txBody>
      </p:sp>
      <p:pic>
        <p:nvPicPr>
          <p:cNvPr id="4" name="图片 3"/>
          <p:cNvPicPr>
            <a:picLocks noChangeAspect="1"/>
          </p:cNvPicPr>
          <p:nvPr/>
        </p:nvPicPr>
        <p:blipFill>
          <a:blip r:embed="rId2"/>
          <a:stretch>
            <a:fillRect/>
          </a:stretch>
        </p:blipFill>
        <p:spPr>
          <a:xfrm>
            <a:off x="4777577" y="5770833"/>
            <a:ext cx="2550474" cy="727244"/>
          </a:xfrm>
          <a:prstGeom prst="rect">
            <a:avLst/>
          </a:prstGeom>
        </p:spPr>
      </p:pic>
    </p:spTree>
    <p:extLst>
      <p:ext uri="{BB962C8B-B14F-4D97-AF65-F5344CB8AC3E}">
        <p14:creationId xmlns:p14="http://schemas.microsoft.com/office/powerpoint/2010/main" val="183923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优化目标</a:t>
            </a:r>
          </a:p>
        </p:txBody>
      </p:sp>
      <p:sp>
        <p:nvSpPr>
          <p:cNvPr id="3" name="内容占位符 2"/>
          <p:cNvSpPr>
            <a:spLocks noGrp="1"/>
          </p:cNvSpPr>
          <p:nvPr>
            <p:ph idx="1"/>
          </p:nvPr>
        </p:nvSpPr>
        <p:spPr/>
        <p:txBody>
          <a:bodyPr/>
          <a:lstStyle/>
          <a:p>
            <a:r>
              <a:rPr lang="zh-CN" altLang="en-US" dirty="0"/>
              <a:t>当协方差为</a:t>
            </a:r>
            <a:r>
              <a:rPr lang="en-US" altLang="zh-CN" dirty="0"/>
              <a:t>0</a:t>
            </a:r>
            <a:r>
              <a:rPr lang="zh-CN" altLang="en-US" dirty="0"/>
              <a:t>时，表示两个字段完全独立。为了让协方差为</a:t>
            </a:r>
            <a:r>
              <a:rPr lang="en-US" altLang="zh-CN" dirty="0"/>
              <a:t>0</a:t>
            </a:r>
            <a:r>
              <a:rPr lang="zh-CN" altLang="en-US" dirty="0"/>
              <a:t>，我们选择第二个基时只能在与第一个基正交的方向上选择。因此最终选择的两个方向一定是正交的。</a:t>
            </a:r>
            <a:endParaRPr lang="en-US" altLang="zh-CN" dirty="0"/>
          </a:p>
          <a:p>
            <a:r>
              <a:rPr lang="zh-CN" altLang="en-US" dirty="0"/>
              <a:t>至此，我们得到了</a:t>
            </a:r>
            <a:r>
              <a:rPr lang="zh-CN" altLang="en-US" b="1" dirty="0">
                <a:solidFill>
                  <a:srgbClr val="FF0000"/>
                </a:solidFill>
              </a:rPr>
              <a:t>降维问题的优化目标</a:t>
            </a:r>
            <a:r>
              <a:rPr lang="zh-CN" altLang="en-US" dirty="0"/>
              <a:t>：将一组</a:t>
            </a:r>
            <a:r>
              <a:rPr lang="en-US" altLang="zh-CN" dirty="0"/>
              <a:t>N</a:t>
            </a:r>
            <a:r>
              <a:rPr lang="zh-CN" altLang="en-US" dirty="0"/>
              <a:t>维向量降为</a:t>
            </a:r>
            <a:r>
              <a:rPr lang="en-US" altLang="zh-CN" dirty="0"/>
              <a:t>K</a:t>
            </a:r>
            <a:r>
              <a:rPr lang="zh-CN" altLang="en-US" dirty="0"/>
              <a:t>维（</a:t>
            </a:r>
            <a:r>
              <a:rPr lang="en-US" altLang="zh-CN" dirty="0"/>
              <a:t>K</a:t>
            </a:r>
            <a:r>
              <a:rPr lang="zh-CN" altLang="en-US" dirty="0"/>
              <a:t>大于</a:t>
            </a:r>
            <a:r>
              <a:rPr lang="en-US" altLang="zh-CN" dirty="0"/>
              <a:t>0</a:t>
            </a:r>
            <a:r>
              <a:rPr lang="zh-CN" altLang="en-US" dirty="0"/>
              <a:t>，小于</a:t>
            </a:r>
            <a:r>
              <a:rPr lang="en-US" altLang="zh-CN" dirty="0"/>
              <a:t>N</a:t>
            </a:r>
            <a:r>
              <a:rPr lang="zh-CN" altLang="en-US" dirty="0"/>
              <a:t>），其目标是选择</a:t>
            </a:r>
            <a:r>
              <a:rPr lang="en-US" altLang="zh-CN" dirty="0"/>
              <a:t>K</a:t>
            </a:r>
            <a:r>
              <a:rPr lang="zh-CN" altLang="en-US" dirty="0"/>
              <a:t>个单位（模为</a:t>
            </a:r>
            <a:r>
              <a:rPr lang="en-US" altLang="zh-CN" dirty="0"/>
              <a:t>1</a:t>
            </a:r>
            <a:r>
              <a:rPr lang="zh-CN" altLang="en-US" dirty="0"/>
              <a:t>）正交基，使得原始数据变换到这组基上后，各字段两两间协方差为</a:t>
            </a:r>
            <a:r>
              <a:rPr lang="en-US" altLang="zh-CN" dirty="0"/>
              <a:t>0</a:t>
            </a:r>
            <a:r>
              <a:rPr lang="zh-CN" altLang="en-US" dirty="0"/>
              <a:t>，而字段的方差则尽可能大（在正交的约束下，取最大的</a:t>
            </a:r>
            <a:r>
              <a:rPr lang="en-US" altLang="zh-CN" dirty="0"/>
              <a:t>K</a:t>
            </a:r>
            <a:r>
              <a:rPr lang="zh-CN" altLang="en-US" dirty="0"/>
              <a:t>个方差）。</a:t>
            </a:r>
          </a:p>
        </p:txBody>
      </p:sp>
    </p:spTree>
    <p:extLst>
      <p:ext uri="{BB962C8B-B14F-4D97-AF65-F5344CB8AC3E}">
        <p14:creationId xmlns:p14="http://schemas.microsoft.com/office/powerpoint/2010/main" val="1369648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协方差矩阵对角化</a:t>
            </a:r>
          </a:p>
        </p:txBody>
      </p:sp>
      <p:sp>
        <p:nvSpPr>
          <p:cNvPr id="3" name="内容占位符 2"/>
          <p:cNvSpPr>
            <a:spLocks noGrp="1"/>
          </p:cNvSpPr>
          <p:nvPr>
            <p:ph idx="1"/>
          </p:nvPr>
        </p:nvSpPr>
        <p:spPr/>
        <p:txBody>
          <a:bodyPr/>
          <a:lstStyle/>
          <a:p>
            <a:r>
              <a:rPr lang="zh-CN" altLang="en-US" b="1" dirty="0">
                <a:solidFill>
                  <a:srgbClr val="FF0000"/>
                </a:solidFill>
              </a:rPr>
              <a:t>优化目标等价于：</a:t>
            </a:r>
            <a:endParaRPr lang="en-US" altLang="zh-CN" b="1" dirty="0">
              <a:solidFill>
                <a:srgbClr val="FF0000"/>
              </a:solidFill>
            </a:endParaRPr>
          </a:p>
          <a:p>
            <a:pPr marL="514350" indent="-514350">
              <a:buFont typeface="+mj-lt"/>
              <a:buAutoNum type="alphaLcParenR"/>
            </a:pPr>
            <a:r>
              <a:rPr lang="zh-CN" altLang="en-US" dirty="0"/>
              <a:t>将协方差矩阵对角化：即</a:t>
            </a:r>
            <a:r>
              <a:rPr lang="zh-CN" altLang="en-US" dirty="0">
                <a:solidFill>
                  <a:srgbClr val="FF0000"/>
                </a:solidFill>
              </a:rPr>
              <a:t>除对角线外的其它元素化为</a:t>
            </a:r>
            <a:r>
              <a:rPr lang="en-US" altLang="zh-CN" dirty="0">
                <a:solidFill>
                  <a:srgbClr val="FF0000"/>
                </a:solidFill>
              </a:rPr>
              <a:t>0</a:t>
            </a:r>
            <a:r>
              <a:rPr lang="zh-CN" altLang="en-US" dirty="0"/>
              <a:t>，并且在</a:t>
            </a:r>
            <a:r>
              <a:rPr lang="zh-CN" altLang="en-US" dirty="0">
                <a:solidFill>
                  <a:srgbClr val="FF0000"/>
                </a:solidFill>
              </a:rPr>
              <a:t>对角线上将元素按大小从上到下排列</a:t>
            </a:r>
            <a:r>
              <a:rPr lang="zh-CN" altLang="en-US" dirty="0"/>
              <a:t>，这样我们就达到了优化目的。这样说可能还不是很明晰，我们进一步看下原矩阵与基变换后矩阵协方差矩阵的关系：</a:t>
            </a:r>
            <a:endParaRPr lang="en-US" altLang="zh-CN" dirty="0"/>
          </a:p>
          <a:p>
            <a:pPr marL="514350" indent="-514350">
              <a:buFont typeface="+mj-lt"/>
              <a:buAutoNum type="alphaLcParenR"/>
            </a:pPr>
            <a:r>
              <a:rPr lang="zh-CN" altLang="en-US" dirty="0"/>
              <a:t>设原始数据矩阵</a:t>
            </a:r>
            <a:r>
              <a:rPr lang="en-US" altLang="zh-CN" dirty="0"/>
              <a:t>X</a:t>
            </a:r>
            <a:r>
              <a:rPr lang="zh-CN" altLang="en-US" dirty="0"/>
              <a:t>对应的协方差矩阵为</a:t>
            </a:r>
            <a:r>
              <a:rPr lang="en-US" altLang="zh-CN" dirty="0"/>
              <a:t>C</a:t>
            </a:r>
            <a:r>
              <a:rPr lang="zh-CN" altLang="en-US" dirty="0"/>
              <a:t>，而</a:t>
            </a:r>
            <a:r>
              <a:rPr lang="en-US" altLang="zh-CN" dirty="0"/>
              <a:t>P</a:t>
            </a:r>
            <a:r>
              <a:rPr lang="zh-CN" altLang="en-US" dirty="0"/>
              <a:t>是一组基按行组成的矩阵，设</a:t>
            </a:r>
            <a:r>
              <a:rPr lang="en-US" altLang="zh-CN" dirty="0"/>
              <a:t>Y=PX</a:t>
            </a:r>
            <a:r>
              <a:rPr lang="zh-CN" altLang="en-US" dirty="0"/>
              <a:t>，则</a:t>
            </a:r>
            <a:r>
              <a:rPr lang="en-US" altLang="zh-CN" dirty="0"/>
              <a:t>Y</a:t>
            </a:r>
            <a:r>
              <a:rPr lang="zh-CN" altLang="en-US" dirty="0"/>
              <a:t>为</a:t>
            </a:r>
            <a:r>
              <a:rPr lang="en-US" altLang="zh-CN" dirty="0"/>
              <a:t>X</a:t>
            </a:r>
            <a:r>
              <a:rPr lang="zh-CN" altLang="en-US" dirty="0"/>
              <a:t>对</a:t>
            </a:r>
            <a:r>
              <a:rPr lang="en-US" altLang="zh-CN" dirty="0"/>
              <a:t>P</a:t>
            </a:r>
            <a:r>
              <a:rPr lang="zh-CN" altLang="en-US" dirty="0"/>
              <a:t>做基变换后的数据。设</a:t>
            </a:r>
            <a:r>
              <a:rPr lang="en-US" altLang="zh-CN" dirty="0"/>
              <a:t>Y</a:t>
            </a:r>
            <a:r>
              <a:rPr lang="zh-CN" altLang="en-US" dirty="0"/>
              <a:t>的协方差矩阵为</a:t>
            </a:r>
            <a:r>
              <a:rPr lang="en-US" altLang="zh-CN" dirty="0"/>
              <a:t>D</a:t>
            </a:r>
            <a:r>
              <a:rPr lang="zh-CN" altLang="en-US" dirty="0"/>
              <a:t>，我们推导一下</a:t>
            </a:r>
            <a:r>
              <a:rPr lang="en-US" altLang="zh-CN" dirty="0"/>
              <a:t>D</a:t>
            </a:r>
            <a:r>
              <a:rPr lang="zh-CN" altLang="en-US" dirty="0"/>
              <a:t>与</a:t>
            </a:r>
            <a:r>
              <a:rPr lang="en-US" altLang="zh-CN" dirty="0"/>
              <a:t>C</a:t>
            </a:r>
            <a:r>
              <a:rPr lang="zh-CN" altLang="en-US" dirty="0"/>
              <a:t>的关系：</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5078642" y="5208856"/>
            <a:ext cx="2034716" cy="1440305"/>
          </a:xfrm>
          <a:prstGeom prst="rect">
            <a:avLst/>
          </a:prstGeom>
        </p:spPr>
      </p:pic>
    </p:spTree>
    <p:extLst>
      <p:ext uri="{BB962C8B-B14F-4D97-AF65-F5344CB8AC3E}">
        <p14:creationId xmlns:p14="http://schemas.microsoft.com/office/powerpoint/2010/main" val="3226860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协方差矩阵对角化</a:t>
            </a:r>
          </a:p>
        </p:txBody>
      </p:sp>
      <p:sp>
        <p:nvSpPr>
          <p:cNvPr id="3" name="内容占位符 2"/>
          <p:cNvSpPr>
            <a:spLocks noGrp="1"/>
          </p:cNvSpPr>
          <p:nvPr>
            <p:ph idx="1"/>
          </p:nvPr>
        </p:nvSpPr>
        <p:spPr>
          <a:xfrm>
            <a:off x="838200" y="1815898"/>
            <a:ext cx="10515600" cy="4351338"/>
          </a:xfrm>
        </p:spPr>
        <p:txBody>
          <a:bodyPr/>
          <a:lstStyle/>
          <a:p>
            <a:r>
              <a:rPr lang="zh-CN" altLang="en-US" dirty="0"/>
              <a:t>我们要找的</a:t>
            </a:r>
            <a:r>
              <a:rPr lang="en-US" altLang="zh-CN" dirty="0"/>
              <a:t>P</a:t>
            </a:r>
            <a:r>
              <a:rPr lang="zh-CN" altLang="en-US" dirty="0"/>
              <a:t>不是别的，而是能让原始协方差矩阵对角化的</a:t>
            </a:r>
            <a:r>
              <a:rPr lang="en-US" altLang="zh-CN" dirty="0"/>
              <a:t>P</a:t>
            </a:r>
            <a:r>
              <a:rPr lang="zh-CN" altLang="en-US" dirty="0"/>
              <a:t>。换句话说，优化目标变成了寻找一个矩阵</a:t>
            </a:r>
            <a:r>
              <a:rPr lang="en-US" altLang="zh-CN" dirty="0"/>
              <a:t>P</a:t>
            </a:r>
            <a:r>
              <a:rPr lang="zh-CN" altLang="en-US" dirty="0"/>
              <a:t>，满足       是一个对角矩阵，并且对角元素按从大到小依次排列，那么</a:t>
            </a:r>
            <a:r>
              <a:rPr lang="en-US" altLang="zh-CN" dirty="0"/>
              <a:t>P</a:t>
            </a:r>
            <a:r>
              <a:rPr lang="zh-CN" altLang="en-US" dirty="0"/>
              <a:t>的前</a:t>
            </a:r>
            <a:r>
              <a:rPr lang="en-US" altLang="zh-CN" dirty="0"/>
              <a:t>K</a:t>
            </a:r>
            <a:r>
              <a:rPr lang="zh-CN" altLang="en-US" dirty="0"/>
              <a:t>行就是要寻找的基，用</a:t>
            </a:r>
            <a:r>
              <a:rPr lang="en-US" altLang="zh-CN" dirty="0"/>
              <a:t>P</a:t>
            </a:r>
            <a:r>
              <a:rPr lang="zh-CN" altLang="en-US" dirty="0"/>
              <a:t>的前</a:t>
            </a:r>
            <a:r>
              <a:rPr lang="en-US" altLang="zh-CN" dirty="0"/>
              <a:t>K</a:t>
            </a:r>
            <a:r>
              <a:rPr lang="zh-CN" altLang="en-US" dirty="0"/>
              <a:t>行组成的矩阵乘以</a:t>
            </a:r>
            <a:r>
              <a:rPr lang="en-US" altLang="zh-CN" dirty="0"/>
              <a:t>X</a:t>
            </a:r>
            <a:r>
              <a:rPr lang="zh-CN" altLang="en-US" dirty="0"/>
              <a:t>就使得</a:t>
            </a:r>
            <a:r>
              <a:rPr lang="en-US" altLang="zh-CN" dirty="0"/>
              <a:t>X</a:t>
            </a:r>
            <a:r>
              <a:rPr lang="zh-CN" altLang="en-US" dirty="0"/>
              <a:t>从</a:t>
            </a:r>
            <a:r>
              <a:rPr lang="en-US" altLang="zh-CN" dirty="0"/>
              <a:t>N</a:t>
            </a:r>
            <a:r>
              <a:rPr lang="zh-CN" altLang="en-US" dirty="0"/>
              <a:t>维降到了</a:t>
            </a:r>
            <a:r>
              <a:rPr lang="en-US" altLang="zh-CN" dirty="0"/>
              <a:t>K</a:t>
            </a:r>
            <a:r>
              <a:rPr lang="zh-CN" altLang="en-US" dirty="0"/>
              <a:t>维并满足上述优化条件。</a:t>
            </a:r>
            <a:endParaRPr lang="en-US" altLang="zh-CN" dirty="0"/>
          </a:p>
          <a:p>
            <a:r>
              <a:rPr lang="zh-CN" altLang="en-US" b="1" dirty="0">
                <a:solidFill>
                  <a:srgbClr val="FF0000"/>
                </a:solidFill>
              </a:rPr>
              <a:t>而，矩阵对角化在线性代数领域已经非常成熟。</a:t>
            </a:r>
            <a:endParaRPr lang="en-US" altLang="zh-CN" b="1" dirty="0">
              <a:solidFill>
                <a:srgbClr val="FF0000"/>
              </a:solidFill>
            </a:endParaRPr>
          </a:p>
          <a:p>
            <a:pPr marL="514350" indent="-514350">
              <a:buFont typeface="+mj-ea"/>
              <a:buAutoNum type="circleNumDbPlain"/>
            </a:pPr>
            <a:r>
              <a:rPr lang="zh-CN" altLang="en-US" dirty="0"/>
              <a:t>协方差矩阵</a:t>
            </a:r>
            <a:r>
              <a:rPr lang="en-US" altLang="zh-CN" dirty="0"/>
              <a:t>C</a:t>
            </a:r>
            <a:r>
              <a:rPr lang="zh-CN" altLang="en-US" dirty="0"/>
              <a:t>为对称矩阵，根据定理</a:t>
            </a:r>
            <a:r>
              <a:rPr lang="en-US" altLang="zh-CN" dirty="0"/>
              <a:t>6</a:t>
            </a:r>
            <a:r>
              <a:rPr lang="zh-CN" altLang="en-US" dirty="0"/>
              <a:t>可知求解过程。</a:t>
            </a:r>
          </a:p>
        </p:txBody>
      </p:sp>
      <p:pic>
        <p:nvPicPr>
          <p:cNvPr id="4" name="图片 3"/>
          <p:cNvPicPr>
            <a:picLocks noChangeAspect="1"/>
          </p:cNvPicPr>
          <p:nvPr/>
        </p:nvPicPr>
        <p:blipFill>
          <a:blip r:embed="rId2"/>
          <a:stretch>
            <a:fillRect/>
          </a:stretch>
        </p:blipFill>
        <p:spPr>
          <a:xfrm>
            <a:off x="8581397" y="2243752"/>
            <a:ext cx="457240" cy="327688"/>
          </a:xfrm>
          <a:prstGeom prst="rect">
            <a:avLst/>
          </a:prstGeom>
        </p:spPr>
      </p:pic>
      <p:pic>
        <p:nvPicPr>
          <p:cNvPr id="5" name="图片 4"/>
          <p:cNvPicPr>
            <a:picLocks noChangeAspect="1"/>
          </p:cNvPicPr>
          <p:nvPr/>
        </p:nvPicPr>
        <p:blipFill>
          <a:blip r:embed="rId3"/>
          <a:stretch>
            <a:fillRect/>
          </a:stretch>
        </p:blipFill>
        <p:spPr>
          <a:xfrm>
            <a:off x="3320199" y="5075672"/>
            <a:ext cx="5921253" cy="1356478"/>
          </a:xfrm>
          <a:prstGeom prst="rect">
            <a:avLst/>
          </a:prstGeom>
        </p:spPr>
      </p:pic>
    </p:spTree>
    <p:extLst>
      <p:ext uri="{BB962C8B-B14F-4D97-AF65-F5344CB8AC3E}">
        <p14:creationId xmlns:p14="http://schemas.microsoft.com/office/powerpoint/2010/main" val="30130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solidFill>
                  <a:srgbClr val="FF0000"/>
                </a:solidFill>
              </a:rPr>
              <a:t>1.</a:t>
            </a:r>
            <a:r>
              <a:rPr lang="zh-CN" altLang="en-US" dirty="0">
                <a:solidFill>
                  <a:srgbClr val="FF0000"/>
                </a:solidFill>
              </a:rPr>
              <a:t>梯度下降算法</a:t>
            </a:r>
            <a:endParaRPr lang="en-US" altLang="zh-CN" dirty="0">
              <a:solidFill>
                <a:srgbClr val="FF0000"/>
              </a:solidFill>
            </a:endParaRPr>
          </a:p>
          <a:p>
            <a:r>
              <a:rPr lang="en-US" altLang="zh-CN" dirty="0"/>
              <a:t>2.PCA</a:t>
            </a:r>
            <a:endParaRPr lang="zh-CN" altLang="en-US" dirty="0"/>
          </a:p>
        </p:txBody>
      </p:sp>
    </p:spTree>
    <p:extLst>
      <p:ext uri="{BB962C8B-B14F-4D97-AF65-F5344CB8AC3E}">
        <p14:creationId xmlns:p14="http://schemas.microsoft.com/office/powerpoint/2010/main" val="1020643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t>
            </a:r>
            <a:r>
              <a:rPr lang="zh-CN" altLang="en-US" dirty="0"/>
              <a:t>中进行主成分分析</a:t>
            </a:r>
          </a:p>
        </p:txBody>
      </p:sp>
      <p:pic>
        <p:nvPicPr>
          <p:cNvPr id="4" name="内容占位符 3"/>
          <p:cNvPicPr>
            <a:picLocks noGrp="1" noChangeAspect="1"/>
          </p:cNvPicPr>
          <p:nvPr>
            <p:ph idx="1"/>
          </p:nvPr>
        </p:nvPicPr>
        <p:blipFill>
          <a:blip r:embed="rId2"/>
          <a:stretch>
            <a:fillRect/>
          </a:stretch>
        </p:blipFill>
        <p:spPr>
          <a:xfrm>
            <a:off x="838200" y="1525820"/>
            <a:ext cx="3398815" cy="2499577"/>
          </a:xfrm>
          <a:prstGeom prst="rect">
            <a:avLst/>
          </a:prstGeom>
        </p:spPr>
      </p:pic>
      <p:pic>
        <p:nvPicPr>
          <p:cNvPr id="5" name="图片 4"/>
          <p:cNvPicPr>
            <a:picLocks noChangeAspect="1"/>
          </p:cNvPicPr>
          <p:nvPr/>
        </p:nvPicPr>
        <p:blipFill>
          <a:blip r:embed="rId3"/>
          <a:stretch>
            <a:fillRect/>
          </a:stretch>
        </p:blipFill>
        <p:spPr>
          <a:xfrm>
            <a:off x="4164163" y="1242462"/>
            <a:ext cx="7262489" cy="1615580"/>
          </a:xfrm>
          <a:prstGeom prst="rect">
            <a:avLst/>
          </a:prstGeom>
        </p:spPr>
      </p:pic>
      <p:pic>
        <p:nvPicPr>
          <p:cNvPr id="6" name="图片 5"/>
          <p:cNvPicPr>
            <a:picLocks noChangeAspect="1"/>
          </p:cNvPicPr>
          <p:nvPr/>
        </p:nvPicPr>
        <p:blipFill>
          <a:blip r:embed="rId4"/>
          <a:stretch>
            <a:fillRect/>
          </a:stretch>
        </p:blipFill>
        <p:spPr>
          <a:xfrm>
            <a:off x="4574319" y="2858042"/>
            <a:ext cx="6515028" cy="619240"/>
          </a:xfrm>
          <a:prstGeom prst="rect">
            <a:avLst/>
          </a:prstGeom>
        </p:spPr>
      </p:pic>
      <p:pic>
        <p:nvPicPr>
          <p:cNvPr id="7" name="图片 6"/>
          <p:cNvPicPr>
            <a:picLocks noChangeAspect="1"/>
          </p:cNvPicPr>
          <p:nvPr/>
        </p:nvPicPr>
        <p:blipFill>
          <a:blip r:embed="rId5"/>
          <a:stretch>
            <a:fillRect/>
          </a:stretch>
        </p:blipFill>
        <p:spPr>
          <a:xfrm>
            <a:off x="5162484" y="3376518"/>
            <a:ext cx="5790344" cy="855014"/>
          </a:xfrm>
          <a:prstGeom prst="rect">
            <a:avLst/>
          </a:prstGeom>
        </p:spPr>
      </p:pic>
      <p:pic>
        <p:nvPicPr>
          <p:cNvPr id="8" name="图片 7"/>
          <p:cNvPicPr>
            <a:picLocks noChangeAspect="1"/>
          </p:cNvPicPr>
          <p:nvPr/>
        </p:nvPicPr>
        <p:blipFill>
          <a:blip r:embed="rId6"/>
          <a:stretch>
            <a:fillRect/>
          </a:stretch>
        </p:blipFill>
        <p:spPr>
          <a:xfrm>
            <a:off x="1009209" y="4446515"/>
            <a:ext cx="10173582" cy="1836579"/>
          </a:xfrm>
          <a:prstGeom prst="rect">
            <a:avLst/>
          </a:prstGeom>
        </p:spPr>
      </p:pic>
    </p:spTree>
    <p:extLst>
      <p:ext uri="{BB962C8B-B14F-4D97-AF65-F5344CB8AC3E}">
        <p14:creationId xmlns:p14="http://schemas.microsoft.com/office/powerpoint/2010/main" val="4075586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508063"/>
            <a:ext cx="6965284" cy="1036410"/>
          </a:xfrm>
          <a:prstGeom prst="rect">
            <a:avLst/>
          </a:prstGeom>
        </p:spPr>
      </p:pic>
      <p:pic>
        <p:nvPicPr>
          <p:cNvPr id="5" name="图片 4"/>
          <p:cNvPicPr>
            <a:picLocks noChangeAspect="1"/>
          </p:cNvPicPr>
          <p:nvPr/>
        </p:nvPicPr>
        <p:blipFill>
          <a:blip r:embed="rId3"/>
          <a:stretch>
            <a:fillRect/>
          </a:stretch>
        </p:blipFill>
        <p:spPr>
          <a:xfrm>
            <a:off x="2232502" y="2033081"/>
            <a:ext cx="6249928" cy="4396902"/>
          </a:xfrm>
          <a:prstGeom prst="rect">
            <a:avLst/>
          </a:prstGeom>
        </p:spPr>
      </p:pic>
    </p:spTree>
    <p:extLst>
      <p:ext uri="{BB962C8B-B14F-4D97-AF65-F5344CB8AC3E}">
        <p14:creationId xmlns:p14="http://schemas.microsoft.com/office/powerpoint/2010/main" val="1108816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PCA</a:t>
            </a:r>
            <a:r>
              <a:rPr lang="zh-CN" altLang="en-US" dirty="0"/>
              <a:t>的作用：降维</a:t>
            </a:r>
          </a:p>
        </p:txBody>
      </p:sp>
      <p:sp>
        <p:nvSpPr>
          <p:cNvPr id="3" name="内容占位符 2"/>
          <p:cNvSpPr>
            <a:spLocks noGrp="1"/>
          </p:cNvSpPr>
          <p:nvPr>
            <p:ph idx="1"/>
          </p:nvPr>
        </p:nvSpPr>
        <p:spPr/>
        <p:txBody>
          <a:bodyPr/>
          <a:lstStyle/>
          <a:p>
            <a:r>
              <a:rPr lang="zh-CN" altLang="en-US" dirty="0"/>
              <a:t>为什么要降维？</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2403041" y="2347046"/>
            <a:ext cx="7319619" cy="4306673"/>
          </a:xfrm>
          <a:prstGeom prst="rect">
            <a:avLst/>
          </a:prstGeom>
        </p:spPr>
      </p:pic>
    </p:spTree>
    <p:extLst>
      <p:ext uri="{BB962C8B-B14F-4D97-AF65-F5344CB8AC3E}">
        <p14:creationId xmlns:p14="http://schemas.microsoft.com/office/powerpoint/2010/main" val="378373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主成分回归</a:t>
            </a:r>
          </a:p>
        </p:txBody>
      </p:sp>
      <p:sp>
        <p:nvSpPr>
          <p:cNvPr id="3" name="内容占位符 2"/>
          <p:cNvSpPr>
            <a:spLocks noGrp="1"/>
          </p:cNvSpPr>
          <p:nvPr>
            <p:ph idx="1"/>
          </p:nvPr>
        </p:nvSpPr>
        <p:spPr/>
        <p:txBody>
          <a:bodyPr/>
          <a:lstStyle/>
          <a:p>
            <a:r>
              <a:rPr lang="zh-CN" altLang="en-US" dirty="0"/>
              <a:t>当自变量出现多重共线性时，经典回归方法做回归系数的最小二乘估计，一般效果较差，而采用主成分回归能够克服直接回归的不足。</a:t>
            </a:r>
          </a:p>
        </p:txBody>
      </p:sp>
      <p:pic>
        <p:nvPicPr>
          <p:cNvPr id="4" name="图片 3"/>
          <p:cNvPicPr>
            <a:picLocks noChangeAspect="1"/>
          </p:cNvPicPr>
          <p:nvPr/>
        </p:nvPicPr>
        <p:blipFill>
          <a:blip r:embed="rId2"/>
          <a:stretch>
            <a:fillRect/>
          </a:stretch>
        </p:blipFill>
        <p:spPr>
          <a:xfrm>
            <a:off x="2333379" y="2674009"/>
            <a:ext cx="9106349" cy="4096571"/>
          </a:xfrm>
          <a:prstGeom prst="rect">
            <a:avLst/>
          </a:prstGeom>
        </p:spPr>
      </p:pic>
    </p:spTree>
    <p:extLst>
      <p:ext uri="{BB962C8B-B14F-4D97-AF65-F5344CB8AC3E}">
        <p14:creationId xmlns:p14="http://schemas.microsoft.com/office/powerpoint/2010/main" val="4140325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8744" y="277576"/>
            <a:ext cx="10515600" cy="1325563"/>
          </a:xfrm>
        </p:spPr>
        <p:txBody>
          <a:bodyPr/>
          <a:lstStyle/>
          <a:p>
            <a:r>
              <a:rPr lang="zh-CN" altLang="en-US" dirty="0"/>
              <a:t>经典回归分析</a:t>
            </a:r>
          </a:p>
        </p:txBody>
      </p:sp>
      <p:pic>
        <p:nvPicPr>
          <p:cNvPr id="4" name="内容占位符 3"/>
          <p:cNvPicPr>
            <a:picLocks noGrp="1" noChangeAspect="1"/>
          </p:cNvPicPr>
          <p:nvPr>
            <p:ph idx="1"/>
          </p:nvPr>
        </p:nvPicPr>
        <p:blipFill>
          <a:blip r:embed="rId2"/>
          <a:stretch>
            <a:fillRect/>
          </a:stretch>
        </p:blipFill>
        <p:spPr>
          <a:xfrm>
            <a:off x="4174974" y="1504613"/>
            <a:ext cx="7702498" cy="5059686"/>
          </a:xfrm>
          <a:prstGeom prst="rect">
            <a:avLst/>
          </a:prstGeom>
        </p:spPr>
      </p:pic>
      <p:sp>
        <p:nvSpPr>
          <p:cNvPr id="5" name="矩形 4"/>
          <p:cNvSpPr/>
          <p:nvPr/>
        </p:nvSpPr>
        <p:spPr>
          <a:xfrm>
            <a:off x="509080" y="2135207"/>
            <a:ext cx="3411166" cy="923330"/>
          </a:xfrm>
          <a:prstGeom prst="rect">
            <a:avLst/>
          </a:prstGeom>
        </p:spPr>
        <p:txBody>
          <a:bodyPr wrap="square">
            <a:spAutoFit/>
          </a:bodyPr>
          <a:lstStyle/>
          <a:p>
            <a:r>
              <a:rPr lang="zh-CN" altLang="en-US" dirty="0"/>
              <a:t>发现 </a:t>
            </a:r>
            <a:r>
              <a:rPr lang="en-US" altLang="zh-CN" dirty="0"/>
              <a:t>x1 </a:t>
            </a:r>
            <a:r>
              <a:rPr lang="zh-CN" altLang="en-US" dirty="0"/>
              <a:t>国内生产总值与进口总额</a:t>
            </a:r>
            <a:r>
              <a:rPr lang="en-US" altLang="zh-CN" dirty="0"/>
              <a:t>Y</a:t>
            </a:r>
            <a:r>
              <a:rPr lang="zh-CN" altLang="en-US" dirty="0"/>
              <a:t>的系数为负，不符合常理，因而可能存在多重共线性问题。</a:t>
            </a:r>
          </a:p>
        </p:txBody>
      </p:sp>
    </p:spTree>
    <p:extLst>
      <p:ext uri="{BB962C8B-B14F-4D97-AF65-F5344CB8AC3E}">
        <p14:creationId xmlns:p14="http://schemas.microsoft.com/office/powerpoint/2010/main" val="3024345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主成分回归</a:t>
            </a:r>
          </a:p>
        </p:txBody>
      </p:sp>
      <p:pic>
        <p:nvPicPr>
          <p:cNvPr id="6" name="内容占位符 5"/>
          <p:cNvPicPr>
            <a:picLocks noGrp="1" noChangeAspect="1"/>
          </p:cNvPicPr>
          <p:nvPr>
            <p:ph idx="1"/>
          </p:nvPr>
        </p:nvPicPr>
        <p:blipFill>
          <a:blip r:embed="rId2"/>
          <a:stretch>
            <a:fillRect/>
          </a:stretch>
        </p:blipFill>
        <p:spPr>
          <a:xfrm>
            <a:off x="4103197" y="3357348"/>
            <a:ext cx="3985605" cy="1287892"/>
          </a:xfrm>
          <a:prstGeom prst="rect">
            <a:avLst/>
          </a:prstGeom>
        </p:spPr>
      </p:pic>
      <p:pic>
        <p:nvPicPr>
          <p:cNvPr id="4" name="图片 3"/>
          <p:cNvPicPr>
            <a:picLocks noChangeAspect="1"/>
          </p:cNvPicPr>
          <p:nvPr/>
        </p:nvPicPr>
        <p:blipFill>
          <a:blip r:embed="rId3"/>
          <a:stretch>
            <a:fillRect/>
          </a:stretch>
        </p:blipFill>
        <p:spPr>
          <a:xfrm>
            <a:off x="125282" y="1397608"/>
            <a:ext cx="6236607" cy="3483510"/>
          </a:xfrm>
          <a:prstGeom prst="rect">
            <a:avLst/>
          </a:prstGeom>
        </p:spPr>
      </p:pic>
      <p:pic>
        <p:nvPicPr>
          <p:cNvPr id="5" name="图片 4"/>
          <p:cNvPicPr>
            <a:picLocks noChangeAspect="1"/>
          </p:cNvPicPr>
          <p:nvPr/>
        </p:nvPicPr>
        <p:blipFill>
          <a:blip r:embed="rId4"/>
          <a:stretch>
            <a:fillRect/>
          </a:stretch>
        </p:blipFill>
        <p:spPr>
          <a:xfrm>
            <a:off x="5880292" y="-21622"/>
            <a:ext cx="6186426" cy="5113463"/>
          </a:xfrm>
          <a:prstGeom prst="rect">
            <a:avLst/>
          </a:prstGeom>
        </p:spPr>
      </p:pic>
      <p:pic>
        <p:nvPicPr>
          <p:cNvPr id="7" name="图片 6"/>
          <p:cNvPicPr>
            <a:picLocks noChangeAspect="1"/>
          </p:cNvPicPr>
          <p:nvPr/>
        </p:nvPicPr>
        <p:blipFill>
          <a:blip r:embed="rId2"/>
          <a:stretch>
            <a:fillRect/>
          </a:stretch>
        </p:blipFill>
        <p:spPr>
          <a:xfrm>
            <a:off x="6052304" y="5255534"/>
            <a:ext cx="2036498" cy="1292243"/>
          </a:xfrm>
          <a:prstGeom prst="rect">
            <a:avLst/>
          </a:prstGeom>
        </p:spPr>
      </p:pic>
      <p:pic>
        <p:nvPicPr>
          <p:cNvPr id="8" name="图片 7"/>
          <p:cNvPicPr>
            <a:picLocks noChangeAspect="1"/>
          </p:cNvPicPr>
          <p:nvPr/>
        </p:nvPicPr>
        <p:blipFill>
          <a:blip r:embed="rId5"/>
          <a:stretch>
            <a:fillRect/>
          </a:stretch>
        </p:blipFill>
        <p:spPr>
          <a:xfrm>
            <a:off x="7944860" y="5143699"/>
            <a:ext cx="4365049" cy="1648718"/>
          </a:xfrm>
          <a:prstGeom prst="rect">
            <a:avLst/>
          </a:prstGeom>
        </p:spPr>
      </p:pic>
    </p:spTree>
    <p:extLst>
      <p:ext uri="{BB962C8B-B14F-4D97-AF65-F5344CB8AC3E}">
        <p14:creationId xmlns:p14="http://schemas.microsoft.com/office/powerpoint/2010/main" val="1800967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324119" y="730587"/>
            <a:ext cx="6889077" cy="4038950"/>
          </a:xfrm>
          <a:prstGeom prst="rect">
            <a:avLst/>
          </a:prstGeom>
        </p:spPr>
      </p:pic>
      <p:pic>
        <p:nvPicPr>
          <p:cNvPr id="5" name="图片 4"/>
          <p:cNvPicPr>
            <a:picLocks noChangeAspect="1"/>
          </p:cNvPicPr>
          <p:nvPr/>
        </p:nvPicPr>
        <p:blipFill rotWithShape="1">
          <a:blip r:embed="rId3"/>
          <a:srcRect l="16963" r="13406"/>
          <a:stretch/>
        </p:blipFill>
        <p:spPr>
          <a:xfrm>
            <a:off x="6911639" y="535021"/>
            <a:ext cx="5029200" cy="4105074"/>
          </a:xfrm>
          <a:prstGeom prst="rect">
            <a:avLst/>
          </a:prstGeom>
        </p:spPr>
      </p:pic>
      <p:sp>
        <p:nvSpPr>
          <p:cNvPr id="6" name="内容占位符 2"/>
          <p:cNvSpPr txBox="1">
            <a:spLocks/>
          </p:cNvSpPr>
          <p:nvPr/>
        </p:nvSpPr>
        <p:spPr>
          <a:xfrm>
            <a:off x="838200" y="4835661"/>
            <a:ext cx="10515600" cy="13413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可以发现</a:t>
            </a:r>
            <a:r>
              <a:rPr lang="en-US" altLang="zh-CN" dirty="0"/>
              <a:t>x1</a:t>
            </a:r>
            <a:r>
              <a:rPr lang="zh-CN" altLang="en-US" dirty="0"/>
              <a:t>与</a:t>
            </a:r>
            <a:r>
              <a:rPr lang="en-US" altLang="zh-CN" dirty="0"/>
              <a:t>x3</a:t>
            </a:r>
            <a:r>
              <a:rPr lang="zh-CN" altLang="en-US" dirty="0"/>
              <a:t>存在强相关性（</a:t>
            </a:r>
            <a:r>
              <a:rPr lang="en-US" altLang="zh-CN" dirty="0" err="1"/>
              <a:t>pearson</a:t>
            </a:r>
            <a:r>
              <a:rPr lang="zh-CN" altLang="en-US" dirty="0"/>
              <a:t>相关系数为</a:t>
            </a:r>
            <a:r>
              <a:rPr lang="en-US" altLang="zh-CN" dirty="0"/>
              <a:t>0.99726069</a:t>
            </a:r>
            <a:r>
              <a:rPr lang="zh-CN" altLang="en-US" dirty="0"/>
              <a:t>）</a:t>
            </a:r>
          </a:p>
        </p:txBody>
      </p:sp>
    </p:spTree>
    <p:extLst>
      <p:ext uri="{BB962C8B-B14F-4D97-AF65-F5344CB8AC3E}">
        <p14:creationId xmlns:p14="http://schemas.microsoft.com/office/powerpoint/2010/main" val="198893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什么是梯度下降法（</a:t>
            </a:r>
            <a:r>
              <a:rPr lang="en-US" altLang="zh-CN" dirty="0"/>
              <a:t>gradient descent</a:t>
            </a:r>
            <a:r>
              <a:rPr lang="zh-CN" altLang="en-US" dirty="0"/>
              <a:t>）</a:t>
            </a:r>
          </a:p>
        </p:txBody>
      </p:sp>
      <p:sp>
        <p:nvSpPr>
          <p:cNvPr id="3" name="内容占位符 2"/>
          <p:cNvSpPr>
            <a:spLocks noGrp="1"/>
          </p:cNvSpPr>
          <p:nvPr>
            <p:ph idx="1"/>
          </p:nvPr>
        </p:nvSpPr>
        <p:spPr/>
        <p:txBody>
          <a:bodyPr/>
          <a:lstStyle/>
          <a:p>
            <a:r>
              <a:rPr lang="zh-CN" altLang="en-US" dirty="0"/>
              <a:t>梯度下降法</a:t>
            </a:r>
            <a:r>
              <a:rPr lang="en-US" altLang="zh-CN" dirty="0"/>
              <a:t>(gradient descent)</a:t>
            </a:r>
            <a:r>
              <a:rPr lang="zh-CN" altLang="en-US" dirty="0"/>
              <a:t>是一个最优化算法，通常也称为最速下降法。</a:t>
            </a:r>
            <a:endParaRPr lang="en-US" altLang="zh-CN" dirty="0"/>
          </a:p>
          <a:p>
            <a:r>
              <a:rPr lang="zh-CN" altLang="en-US" dirty="0"/>
              <a:t>常用于机器学习和人工智能当中用来递归性地逼近最小偏差模型。</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8535617" y="3376613"/>
            <a:ext cx="2552700" cy="2800350"/>
          </a:xfrm>
          <a:prstGeom prst="rect">
            <a:avLst/>
          </a:prstGeom>
        </p:spPr>
      </p:pic>
      <p:pic>
        <p:nvPicPr>
          <p:cNvPr id="5" name="图片 4"/>
          <p:cNvPicPr>
            <a:picLocks noChangeAspect="1"/>
          </p:cNvPicPr>
          <p:nvPr/>
        </p:nvPicPr>
        <p:blipFill rotWithShape="1">
          <a:blip r:embed="rId3"/>
          <a:srcRect l="1366" t="5503" r="74500" b="-12813"/>
          <a:stretch/>
        </p:blipFill>
        <p:spPr>
          <a:xfrm>
            <a:off x="2140833" y="3850983"/>
            <a:ext cx="3170470" cy="802910"/>
          </a:xfrm>
          <a:prstGeom prst="rect">
            <a:avLst/>
          </a:prstGeom>
        </p:spPr>
      </p:pic>
      <p:pic>
        <p:nvPicPr>
          <p:cNvPr id="6" name="图片 5"/>
          <p:cNvPicPr>
            <a:picLocks noChangeAspect="1"/>
          </p:cNvPicPr>
          <p:nvPr/>
        </p:nvPicPr>
        <p:blipFill>
          <a:blip r:embed="rId4"/>
          <a:stretch>
            <a:fillRect/>
          </a:stretch>
        </p:blipFill>
        <p:spPr>
          <a:xfrm>
            <a:off x="3064213" y="4991205"/>
            <a:ext cx="4845380" cy="446991"/>
          </a:xfrm>
          <a:prstGeom prst="rect">
            <a:avLst/>
          </a:prstGeom>
        </p:spPr>
      </p:pic>
    </p:spTree>
    <p:extLst>
      <p:ext uri="{BB962C8B-B14F-4D97-AF65-F5344CB8AC3E}">
        <p14:creationId xmlns:p14="http://schemas.microsoft.com/office/powerpoint/2010/main" val="379802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最简单的梯度下降算法由两个函数，三个变量组成：</a:t>
            </a:r>
          </a:p>
        </p:txBody>
      </p:sp>
      <p:sp>
        <p:nvSpPr>
          <p:cNvPr id="3" name="内容占位符 2"/>
          <p:cNvSpPr>
            <a:spLocks noGrp="1"/>
          </p:cNvSpPr>
          <p:nvPr>
            <p:ph idx="1"/>
          </p:nvPr>
        </p:nvSpPr>
        <p:spPr/>
        <p:txBody>
          <a:bodyPr/>
          <a:lstStyle/>
          <a:p>
            <a:r>
              <a:rPr lang="zh-CN" altLang="en-US" b="1" dirty="0"/>
              <a:t>函数</a:t>
            </a:r>
            <a:r>
              <a:rPr lang="zh-CN" altLang="en-US" dirty="0"/>
              <a:t>：</a:t>
            </a:r>
            <a:endParaRPr lang="en-US" altLang="zh-CN" dirty="0"/>
          </a:p>
          <a:p>
            <a:pPr marL="514350" indent="-514350">
              <a:buFont typeface="+mj-ea"/>
              <a:buAutoNum type="circleNumDbPlain"/>
            </a:pPr>
            <a:r>
              <a:rPr lang="zh-CN" altLang="en-US" dirty="0"/>
              <a:t>待求解的函数；</a:t>
            </a:r>
            <a:endParaRPr lang="en-US" altLang="zh-CN" dirty="0"/>
          </a:p>
          <a:p>
            <a:pPr marL="514350" indent="-514350">
              <a:buFont typeface="+mj-ea"/>
              <a:buAutoNum type="circleNumDbPlain"/>
            </a:pPr>
            <a:r>
              <a:rPr lang="zh-CN" altLang="en-US" dirty="0"/>
              <a:t>待求解函数的导数</a:t>
            </a:r>
            <a:endParaRPr lang="en-US" altLang="zh-CN" dirty="0"/>
          </a:p>
          <a:p>
            <a:r>
              <a:rPr lang="zh-CN" altLang="en-US" b="1" dirty="0"/>
              <a:t>变量：</a:t>
            </a:r>
            <a:endParaRPr lang="en-US" altLang="zh-CN" b="1" dirty="0"/>
          </a:p>
          <a:p>
            <a:pPr marL="514350" indent="-514350">
              <a:buFont typeface="+mj-ea"/>
              <a:buAutoNum type="circleNumDbPlain"/>
            </a:pPr>
            <a:r>
              <a:rPr lang="zh-CN" altLang="en-US" dirty="0"/>
              <a:t>当前找到的变量，这个变量是“我们认为”当前找到的最好的变量，可以是函数达到最优值（这里是最小值）</a:t>
            </a:r>
            <a:endParaRPr lang="en-US" altLang="zh-CN" dirty="0"/>
          </a:p>
          <a:p>
            <a:pPr marL="514350" indent="-514350">
              <a:buFont typeface="+mj-ea"/>
              <a:buAutoNum type="circleNumDbPlain"/>
            </a:pPr>
            <a:r>
              <a:rPr lang="zh-CN" altLang="en-US" dirty="0"/>
              <a:t>梯度，对于绝大多数的函数来说，这个就是函数的负导数</a:t>
            </a:r>
            <a:endParaRPr lang="en-US" altLang="zh-CN" dirty="0"/>
          </a:p>
          <a:p>
            <a:pPr marL="514350" indent="-514350">
              <a:buFont typeface="+mj-ea"/>
              <a:buAutoNum type="circleNumDbPlain"/>
            </a:pPr>
            <a:r>
              <a:rPr lang="zh-CN" altLang="en-US" dirty="0"/>
              <a:t>步长，也就是沿着梯度下降方向行进的步长</a:t>
            </a:r>
            <a:endParaRPr lang="en-US" altLang="zh-CN" dirty="0"/>
          </a:p>
          <a:p>
            <a:endParaRPr lang="zh-CN" altLang="en-US" dirty="0"/>
          </a:p>
        </p:txBody>
      </p:sp>
    </p:spTree>
    <p:extLst>
      <p:ext uri="{BB962C8B-B14F-4D97-AF65-F5344CB8AC3E}">
        <p14:creationId xmlns:p14="http://schemas.microsoft.com/office/powerpoint/2010/main" val="20063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pic>
        <p:nvPicPr>
          <p:cNvPr id="4" name="内容占位符 3"/>
          <p:cNvPicPr>
            <a:picLocks noGrp="1" noChangeAspect="1"/>
          </p:cNvPicPr>
          <p:nvPr>
            <p:ph idx="1"/>
          </p:nvPr>
        </p:nvPicPr>
        <p:blipFill>
          <a:blip r:embed="rId2"/>
          <a:stretch>
            <a:fillRect/>
          </a:stretch>
        </p:blipFill>
        <p:spPr>
          <a:xfrm>
            <a:off x="3739060" y="1903219"/>
            <a:ext cx="3955123" cy="1394581"/>
          </a:xfrm>
          <a:prstGeom prst="rect">
            <a:avLst/>
          </a:prstGeom>
        </p:spPr>
      </p:pic>
      <p:sp>
        <p:nvSpPr>
          <p:cNvPr id="5" name="矩形: 圆角 4"/>
          <p:cNvSpPr/>
          <p:nvPr/>
        </p:nvSpPr>
        <p:spPr>
          <a:xfrm>
            <a:off x="1215957" y="2225143"/>
            <a:ext cx="1575881" cy="75073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两个函数</a:t>
            </a:r>
          </a:p>
        </p:txBody>
      </p:sp>
      <p:pic>
        <p:nvPicPr>
          <p:cNvPr id="6" name="图片 5"/>
          <p:cNvPicPr>
            <a:picLocks noChangeAspect="1"/>
          </p:cNvPicPr>
          <p:nvPr/>
        </p:nvPicPr>
        <p:blipFill>
          <a:blip r:embed="rId3"/>
          <a:stretch>
            <a:fillRect/>
          </a:stretch>
        </p:blipFill>
        <p:spPr>
          <a:xfrm>
            <a:off x="3739060" y="3751281"/>
            <a:ext cx="6508044" cy="2507197"/>
          </a:xfrm>
          <a:prstGeom prst="rect">
            <a:avLst/>
          </a:prstGeom>
        </p:spPr>
      </p:pic>
      <p:sp>
        <p:nvSpPr>
          <p:cNvPr id="7" name="矩形: 圆角 6"/>
          <p:cNvSpPr/>
          <p:nvPr/>
        </p:nvSpPr>
        <p:spPr>
          <a:xfrm>
            <a:off x="1215957" y="4507901"/>
            <a:ext cx="1575881" cy="75073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三个变量</a:t>
            </a:r>
          </a:p>
        </p:txBody>
      </p:sp>
    </p:spTree>
    <p:extLst>
      <p:ext uri="{BB962C8B-B14F-4D97-AF65-F5344CB8AC3E}">
        <p14:creationId xmlns:p14="http://schemas.microsoft.com/office/powerpoint/2010/main" val="39167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如何设置步长？</a:t>
            </a:r>
          </a:p>
        </p:txBody>
      </p:sp>
      <p:pic>
        <p:nvPicPr>
          <p:cNvPr id="4" name="内容占位符 3"/>
          <p:cNvPicPr>
            <a:picLocks noGrp="1" noChangeAspect="1"/>
          </p:cNvPicPr>
          <p:nvPr>
            <p:ph idx="1"/>
          </p:nvPr>
        </p:nvPicPr>
        <p:blipFill>
          <a:blip r:embed="rId2"/>
          <a:stretch>
            <a:fillRect/>
          </a:stretch>
        </p:blipFill>
        <p:spPr>
          <a:xfrm>
            <a:off x="1085815" y="1690688"/>
            <a:ext cx="4061812" cy="243861"/>
          </a:xfrm>
          <a:prstGeom prst="rect">
            <a:avLst/>
          </a:prstGeom>
        </p:spPr>
      </p:pic>
      <p:pic>
        <p:nvPicPr>
          <p:cNvPr id="5" name="图片 4"/>
          <p:cNvPicPr>
            <a:picLocks noChangeAspect="1"/>
          </p:cNvPicPr>
          <p:nvPr/>
        </p:nvPicPr>
        <p:blipFill>
          <a:blip r:embed="rId3"/>
          <a:stretch>
            <a:fillRect/>
          </a:stretch>
        </p:blipFill>
        <p:spPr>
          <a:xfrm>
            <a:off x="5395242" y="1027906"/>
            <a:ext cx="6576630" cy="5532599"/>
          </a:xfrm>
          <a:prstGeom prst="rect">
            <a:avLst/>
          </a:prstGeom>
        </p:spPr>
      </p:pic>
      <p:sp>
        <p:nvSpPr>
          <p:cNvPr id="6" name="矩形 5"/>
          <p:cNvSpPr/>
          <p:nvPr/>
        </p:nvSpPr>
        <p:spPr>
          <a:xfrm>
            <a:off x="838200" y="2593876"/>
            <a:ext cx="4165133" cy="1200329"/>
          </a:xfrm>
          <a:prstGeom prst="rect">
            <a:avLst/>
          </a:prstGeom>
        </p:spPr>
        <p:txBody>
          <a:bodyPr wrap="square">
            <a:spAutoFit/>
          </a:bodyPr>
          <a:lstStyle/>
          <a:p>
            <a:r>
              <a:rPr lang="zh-CN" altLang="en-US" dirty="0"/>
              <a:t>可以看到，经过</a:t>
            </a:r>
            <a:r>
              <a:rPr lang="en-US" altLang="zh-CN" dirty="0"/>
              <a:t>20</a:t>
            </a:r>
            <a:r>
              <a:rPr lang="zh-CN" altLang="en-US" dirty="0"/>
              <a:t>轮迭代，我们从初始值</a:t>
            </a:r>
            <a:r>
              <a:rPr lang="en-US" altLang="zh-CN" dirty="0"/>
              <a:t>x=5</a:t>
            </a:r>
            <a:r>
              <a:rPr lang="zh-CN" altLang="en-US" dirty="0"/>
              <a:t>不断地逼近</a:t>
            </a:r>
            <a:r>
              <a:rPr lang="en-US" altLang="zh-CN" dirty="0"/>
              <a:t>x=1</a:t>
            </a:r>
            <a:r>
              <a:rPr lang="zh-CN" altLang="en-US" dirty="0"/>
              <a:t>，虽然没有完全等于，但是在后面的迭代中它会不断地逼近的。</a:t>
            </a:r>
          </a:p>
        </p:txBody>
      </p:sp>
      <p:pic>
        <p:nvPicPr>
          <p:cNvPr id="3" name="图片 2"/>
          <p:cNvPicPr>
            <a:picLocks noChangeAspect="1"/>
          </p:cNvPicPr>
          <p:nvPr/>
        </p:nvPicPr>
        <p:blipFill>
          <a:blip r:embed="rId4"/>
          <a:stretch>
            <a:fillRect/>
          </a:stretch>
        </p:blipFill>
        <p:spPr>
          <a:xfrm>
            <a:off x="838200" y="4280171"/>
            <a:ext cx="3951148" cy="2134616"/>
          </a:xfrm>
          <a:prstGeom prst="rect">
            <a:avLst/>
          </a:prstGeom>
        </p:spPr>
      </p:pic>
    </p:spTree>
    <p:extLst>
      <p:ext uri="{BB962C8B-B14F-4D97-AF65-F5344CB8AC3E}">
        <p14:creationId xmlns:p14="http://schemas.microsoft.com/office/powerpoint/2010/main" val="1110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a:t>
            </a:r>
            <a:r>
              <a:rPr lang="en-US" altLang="zh-CN" dirty="0"/>
              <a:t>20</a:t>
            </a:r>
            <a:r>
              <a:rPr lang="zh-CN" altLang="en-US" dirty="0"/>
              <a:t>次还没收敛，是否太保守？</a:t>
            </a:r>
          </a:p>
        </p:txBody>
      </p:sp>
      <p:pic>
        <p:nvPicPr>
          <p:cNvPr id="4" name="内容占位符 3"/>
          <p:cNvPicPr>
            <a:picLocks noGrp="1" noChangeAspect="1"/>
          </p:cNvPicPr>
          <p:nvPr>
            <p:ph idx="1"/>
          </p:nvPr>
        </p:nvPicPr>
        <p:blipFill>
          <a:blip r:embed="rId2"/>
          <a:stretch>
            <a:fillRect/>
          </a:stretch>
        </p:blipFill>
        <p:spPr>
          <a:xfrm>
            <a:off x="961517" y="1837362"/>
            <a:ext cx="3284505" cy="320068"/>
          </a:xfrm>
          <a:prstGeom prst="rect">
            <a:avLst/>
          </a:prstGeom>
        </p:spPr>
      </p:pic>
      <p:pic>
        <p:nvPicPr>
          <p:cNvPr id="5" name="图片 4"/>
          <p:cNvPicPr>
            <a:picLocks noChangeAspect="1"/>
          </p:cNvPicPr>
          <p:nvPr/>
        </p:nvPicPr>
        <p:blipFill>
          <a:blip r:embed="rId3"/>
          <a:stretch>
            <a:fillRect/>
          </a:stretch>
        </p:blipFill>
        <p:spPr>
          <a:xfrm>
            <a:off x="5875974" y="1340129"/>
            <a:ext cx="5126009" cy="5449213"/>
          </a:xfrm>
          <a:prstGeom prst="rect">
            <a:avLst/>
          </a:prstGeom>
        </p:spPr>
      </p:pic>
      <p:sp>
        <p:nvSpPr>
          <p:cNvPr id="6" name="矩形 5"/>
          <p:cNvSpPr/>
          <p:nvPr/>
        </p:nvSpPr>
        <p:spPr>
          <a:xfrm>
            <a:off x="664724" y="2665692"/>
            <a:ext cx="4189378" cy="2308324"/>
          </a:xfrm>
          <a:prstGeom prst="rect">
            <a:avLst/>
          </a:prstGeom>
        </p:spPr>
        <p:txBody>
          <a:bodyPr wrap="square">
            <a:spAutoFit/>
          </a:bodyPr>
          <a:lstStyle/>
          <a:p>
            <a:r>
              <a:rPr lang="zh-CN" altLang="en-US" dirty="0"/>
              <a:t>实际上梯度指的是在当前变量处的梯度，对于这一点来说，它的梯度方向是这个方向，我们也可以利用泰勒公式证明在一定的范围内，沿着这个梯度方向走函数值是会下降的。但是，从函数中也可以看出，</a:t>
            </a:r>
            <a:r>
              <a:rPr lang="zh-CN" altLang="en-US" dirty="0">
                <a:solidFill>
                  <a:srgbClr val="FF0000"/>
                </a:solidFill>
              </a:rPr>
              <a:t>如果一步迈得太大，会跳出函数值下降的范围，反而会使函数值越变越大，</a:t>
            </a:r>
            <a:r>
              <a:rPr lang="zh-CN" altLang="en-US" dirty="0"/>
              <a:t>造成悲剧。</a:t>
            </a:r>
          </a:p>
        </p:txBody>
      </p:sp>
    </p:spTree>
    <p:extLst>
      <p:ext uri="{BB962C8B-B14F-4D97-AF65-F5344CB8AC3E}">
        <p14:creationId xmlns:p14="http://schemas.microsoft.com/office/powerpoint/2010/main" val="390047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安全阈值？</a:t>
            </a:r>
          </a:p>
        </p:txBody>
      </p:sp>
      <p:pic>
        <p:nvPicPr>
          <p:cNvPr id="4" name="内容占位符 3"/>
          <p:cNvPicPr>
            <a:picLocks noGrp="1" noChangeAspect="1"/>
          </p:cNvPicPr>
          <p:nvPr>
            <p:ph idx="1"/>
          </p:nvPr>
        </p:nvPicPr>
        <p:blipFill>
          <a:blip r:embed="rId2"/>
          <a:stretch>
            <a:fillRect/>
          </a:stretch>
        </p:blipFill>
        <p:spPr>
          <a:xfrm>
            <a:off x="1012588" y="4482736"/>
            <a:ext cx="5166808" cy="845893"/>
          </a:xfrm>
          <a:prstGeom prst="rect">
            <a:avLst/>
          </a:prstGeom>
        </p:spPr>
      </p:pic>
      <p:sp>
        <p:nvSpPr>
          <p:cNvPr id="5" name="矩形 4"/>
          <p:cNvSpPr/>
          <p:nvPr/>
        </p:nvSpPr>
        <p:spPr>
          <a:xfrm>
            <a:off x="547992" y="2060832"/>
            <a:ext cx="10950102" cy="646331"/>
          </a:xfrm>
          <a:prstGeom prst="rect">
            <a:avLst/>
          </a:prstGeom>
        </p:spPr>
        <p:txBody>
          <a:bodyPr wrap="square">
            <a:spAutoFit/>
          </a:bodyPr>
          <a:lstStyle/>
          <a:p>
            <a:pPr marL="285750" indent="-285750">
              <a:buFont typeface="Arial" panose="020B0604020202020204" pitchFamily="34" charset="0"/>
              <a:buChar char="•"/>
            </a:pPr>
            <a:r>
              <a:rPr lang="zh-CN" altLang="en-US" dirty="0"/>
              <a:t>既然小步长会让优化问题收敛，大步长会让优化问题发散，那么有没有一个步长会让优化问题原地打转呢？</a:t>
            </a:r>
          </a:p>
        </p:txBody>
      </p:sp>
      <p:sp>
        <p:nvSpPr>
          <p:cNvPr id="6" name="矩形 5"/>
          <p:cNvSpPr/>
          <p:nvPr/>
        </p:nvSpPr>
        <p:spPr>
          <a:xfrm>
            <a:off x="616086" y="3102489"/>
            <a:ext cx="6096000" cy="923330"/>
          </a:xfrm>
          <a:prstGeom prst="rect">
            <a:avLst/>
          </a:prstGeom>
        </p:spPr>
        <p:txBody>
          <a:bodyPr>
            <a:spAutoFit/>
          </a:bodyPr>
          <a:lstStyle/>
          <a:p>
            <a:r>
              <a:rPr lang="zh-CN" altLang="en-US" dirty="0"/>
              <a:t>我们还是从</a:t>
            </a:r>
            <a:r>
              <a:rPr lang="en-US" altLang="zh-CN" dirty="0"/>
              <a:t>x=5</a:t>
            </a:r>
            <a:r>
              <a:rPr lang="zh-CN" altLang="en-US" dirty="0"/>
              <a:t>出发，假设经过一轮迭代，我们求出了另一个</a:t>
            </a:r>
            <a:r>
              <a:rPr lang="en-US" altLang="zh-CN" dirty="0"/>
              <a:t>x</a:t>
            </a:r>
            <a:r>
              <a:rPr lang="zh-CN" altLang="en-US" dirty="0"/>
              <a:t>值，再用这个值迭代，</a:t>
            </a:r>
            <a:r>
              <a:rPr lang="en-US" altLang="zh-CN" dirty="0"/>
              <a:t>x</a:t>
            </a:r>
            <a:r>
              <a:rPr lang="zh-CN" altLang="en-US" dirty="0"/>
              <a:t>值又回到了</a:t>
            </a:r>
            <a:r>
              <a:rPr lang="en-US" altLang="zh-CN" dirty="0"/>
              <a:t>5</a:t>
            </a:r>
            <a:r>
              <a:rPr lang="zh-CN" altLang="en-US" dirty="0"/>
              <a:t>。我们用中学的数学能力建一个方程出来：</a:t>
            </a:r>
          </a:p>
        </p:txBody>
      </p:sp>
      <p:pic>
        <p:nvPicPr>
          <p:cNvPr id="7" name="图片 6"/>
          <p:cNvPicPr>
            <a:picLocks noChangeAspect="1"/>
          </p:cNvPicPr>
          <p:nvPr/>
        </p:nvPicPr>
        <p:blipFill>
          <a:blip r:embed="rId3"/>
          <a:stretch>
            <a:fillRect/>
          </a:stretch>
        </p:blipFill>
        <p:spPr>
          <a:xfrm>
            <a:off x="6935295" y="2502552"/>
            <a:ext cx="4008322" cy="4355448"/>
          </a:xfrm>
          <a:prstGeom prst="rect">
            <a:avLst/>
          </a:prstGeom>
        </p:spPr>
      </p:pic>
    </p:spTree>
    <p:extLst>
      <p:ext uri="{BB962C8B-B14F-4D97-AF65-F5344CB8AC3E}">
        <p14:creationId xmlns:p14="http://schemas.microsoft.com/office/powerpoint/2010/main" val="35849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扩充</a:t>
            </a:r>
          </a:p>
        </p:txBody>
      </p:sp>
      <p:sp>
        <p:nvSpPr>
          <p:cNvPr id="3" name="内容占位符 2"/>
          <p:cNvSpPr>
            <a:spLocks noGrp="1"/>
          </p:cNvSpPr>
          <p:nvPr>
            <p:ph idx="1"/>
          </p:nvPr>
        </p:nvSpPr>
        <p:spPr/>
        <p:txBody>
          <a:bodyPr/>
          <a:lstStyle/>
          <a:p>
            <a:r>
              <a:rPr lang="zh-CN" altLang="en-US" dirty="0"/>
              <a:t>各种优化方法总结比较（</a:t>
            </a:r>
            <a:r>
              <a:rPr lang="en-US" altLang="zh-CN" dirty="0"/>
              <a:t>SGD/Momentum/</a:t>
            </a:r>
            <a:r>
              <a:rPr lang="en-US" altLang="zh-CN" dirty="0" err="1"/>
              <a:t>Nesterov</a:t>
            </a:r>
            <a:r>
              <a:rPr lang="en-US" altLang="zh-CN" dirty="0"/>
              <a:t>/</a:t>
            </a:r>
            <a:r>
              <a:rPr lang="en-US" altLang="zh-CN" dirty="0" err="1"/>
              <a:t>Adagrad</a:t>
            </a:r>
            <a:r>
              <a:rPr lang="en-US" altLang="zh-CN" dirty="0"/>
              <a:t>/</a:t>
            </a:r>
            <a:r>
              <a:rPr lang="en-US" altLang="zh-CN" dirty="0" err="1"/>
              <a:t>Adadelta</a:t>
            </a:r>
            <a:r>
              <a:rPr lang="zh-CN" altLang="en-US" dirty="0"/>
              <a:t>）</a:t>
            </a:r>
            <a:endParaRPr lang="en-US" altLang="zh-CN" dirty="0"/>
          </a:p>
          <a:p>
            <a:pPr marL="342900" indent="-342900">
              <a:buFont typeface="+mj-ea"/>
              <a:buAutoNum type="circleNumDbPlain"/>
            </a:pPr>
            <a:r>
              <a:rPr lang="en-US" altLang="zh-CN" sz="1800" dirty="0">
                <a:hlinkClick r:id="rId2"/>
              </a:rPr>
              <a:t>http://blog.csdn.net/luo123n/article/details/48239963</a:t>
            </a:r>
            <a:endParaRPr lang="en-US" altLang="zh-CN" sz="1800" dirty="0"/>
          </a:p>
          <a:p>
            <a:pPr marL="342900" indent="-342900">
              <a:buFont typeface="+mj-ea"/>
              <a:buAutoNum type="circleNumDbPlain"/>
            </a:pPr>
            <a:r>
              <a:rPr lang="en-US" altLang="zh-CN" sz="1800" dirty="0"/>
              <a:t>http://mp.weixin.qq.com/s?__biz=MjM5NDE4MTc2OA==&amp;mid=2447696446&amp;idx=1&amp;sn=f4c6979ecd4c6ccdfc13ee9027fd214d&amp;chksm=b29be5d985ec6ccfe59ff8779ac858049d46b927c364a9637784211cc2040e0c2744f3ec11cb&amp;mpshare=1&amp;scene=1&amp;srcid=1010bx4iHGi4p2NG8D5pvKsw#rd&amp;appinstall=0</a:t>
            </a:r>
          </a:p>
          <a:p>
            <a:r>
              <a:rPr lang="zh-CN" altLang="en-US" dirty="0"/>
              <a:t>为什么梯度反方向是函数值下降最快的方向？</a:t>
            </a:r>
            <a:endParaRPr lang="en-US" altLang="zh-CN" dirty="0"/>
          </a:p>
          <a:p>
            <a:pPr marL="514350" indent="-514350">
              <a:buFont typeface="+mj-ea"/>
              <a:buAutoNum type="circleNumDbPlain"/>
            </a:pPr>
            <a:r>
              <a:rPr lang="en-US" altLang="zh-CN" sz="1800" dirty="0"/>
              <a:t>http://blog.csdn.net/yizhen_acmer/article/details/54670733</a:t>
            </a:r>
          </a:p>
          <a:p>
            <a:endParaRPr lang="zh-CN" altLang="en-US" dirty="0"/>
          </a:p>
        </p:txBody>
      </p:sp>
    </p:spTree>
    <p:extLst>
      <p:ext uri="{BB962C8B-B14F-4D97-AF65-F5344CB8AC3E}">
        <p14:creationId xmlns:p14="http://schemas.microsoft.com/office/powerpoint/2010/main" val="28113456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1081</Words>
  <Application>Microsoft Office PowerPoint</Application>
  <PresentationFormat>宽屏</PresentationFormat>
  <Paragraphs>67</Paragraphs>
  <Slides>26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等线</vt:lpstr>
      <vt:lpstr>等线 Light</vt:lpstr>
      <vt:lpstr>Arial</vt:lpstr>
      <vt:lpstr>Office 主题​​</vt:lpstr>
      <vt:lpstr>梯度下降及PCA</vt:lpstr>
      <vt:lpstr>PowerPoint 演示文稿</vt:lpstr>
      <vt:lpstr>什么是梯度下降法（gradient descent）</vt:lpstr>
      <vt:lpstr>最简单的梯度下降算法由两个函数，三个变量组成：</vt:lpstr>
      <vt:lpstr>举例</vt:lpstr>
      <vt:lpstr>如何设置步长？</vt:lpstr>
      <vt:lpstr>迭代20次还没收敛，是否太保守？</vt:lpstr>
      <vt:lpstr>安全阈值？</vt:lpstr>
      <vt:lpstr>扩充</vt:lpstr>
      <vt:lpstr>PowerPoint 演示文稿</vt:lpstr>
      <vt:lpstr>主成分分析</vt:lpstr>
      <vt:lpstr>PowerPoint 演示文稿</vt:lpstr>
      <vt:lpstr>步骤</vt:lpstr>
      <vt:lpstr>为什么？</vt:lpstr>
      <vt:lpstr>优化目标</vt:lpstr>
      <vt:lpstr>优化目标</vt:lpstr>
      <vt:lpstr>优化目标</vt:lpstr>
      <vt:lpstr>协方差矩阵对角化</vt:lpstr>
      <vt:lpstr>协方差矩阵对角化</vt:lpstr>
      <vt:lpstr>R中进行主成分分析</vt:lpstr>
      <vt:lpstr>PowerPoint 演示文稿</vt:lpstr>
      <vt:lpstr>PCA的作用：降维</vt:lpstr>
      <vt:lpstr>主成分回归</vt:lpstr>
      <vt:lpstr>经典回归分析</vt:lpstr>
      <vt:lpstr>主成分回归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梯度下降及PCA</dc:title>
  <dc:creator>chao li</dc:creator>
  <cp:lastModifiedBy>chao li</cp:lastModifiedBy>
  <cp:revision>90</cp:revision>
  <dcterms:created xsi:type="dcterms:W3CDTF">2017-04-24T06:39:48Z</dcterms:created>
  <dcterms:modified xsi:type="dcterms:W3CDTF">2017-04-25T05:26:33Z</dcterms:modified>
</cp:coreProperties>
</file>