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90F599-831B-4D3B-8D15-D0A70A897A0F}">
  <a:tblStyle styleId="{6E90F599-831B-4D3B-8D15-D0A70A897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9f1354a3_0_1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b9f1354a3_0_1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a7d0ab7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a7d0ab7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7d0ab7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a7d0ab7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a7d0ab7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a7d0ab7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a7d0ab7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a7d0ab7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PIB par habitant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a804f44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a804f44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taux de scolarisation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a804f44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a804f44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Population d'âge officiel pour l'enseignement supérieur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a804f447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a804f447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c776d4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c776d4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c776d4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c776d4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c776d4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c776d4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9f1354a3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9f1354a3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cab482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cab48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f1354a3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f1354a3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9f1354a3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9f1354a3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b9f1354a3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b9f1354a3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9f1354a3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9f1354a3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catalog.worldbank.org/dataset/education-statisti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991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 OC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66"/>
              <a:t>Analysez des données de systèmes éducatifs</a:t>
            </a:r>
            <a:endParaRPr sz="3166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929475"/>
            <a:ext cx="76881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575"/>
            <a:ext cx="8839197" cy="293458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type="ctrTitle"/>
          </p:nvPr>
        </p:nvSpPr>
        <p:spPr>
          <a:xfrm>
            <a:off x="1680600" y="591975"/>
            <a:ext cx="5782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Statistiques sur les indicateurs sélectionnés 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746375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2512" l="22825" r="20336" t="25509"/>
          <a:stretch/>
        </p:blipFill>
        <p:spPr>
          <a:xfrm>
            <a:off x="0" y="854775"/>
            <a:ext cx="5678950" cy="390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175" y="1663525"/>
            <a:ext cx="3319149" cy="228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580725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7608" l="23555" r="27482" t="23225"/>
          <a:stretch/>
        </p:blipFill>
        <p:spPr>
          <a:xfrm>
            <a:off x="0" y="941325"/>
            <a:ext cx="5478272" cy="42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752" y="1910788"/>
            <a:ext cx="3342372" cy="226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ctrTitle"/>
          </p:nvPr>
        </p:nvSpPr>
        <p:spPr>
          <a:xfrm>
            <a:off x="414200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1918" l="23360" r="27366" t="28073"/>
          <a:stretch/>
        </p:blipFill>
        <p:spPr>
          <a:xfrm>
            <a:off x="0" y="730325"/>
            <a:ext cx="5408174" cy="417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625" y="1657650"/>
            <a:ext cx="3445974" cy="23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ctrTitle"/>
          </p:nvPr>
        </p:nvSpPr>
        <p:spPr>
          <a:xfrm>
            <a:off x="458850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8406" l="25065" r="27924" t="25713"/>
          <a:stretch/>
        </p:blipFill>
        <p:spPr>
          <a:xfrm>
            <a:off x="0" y="813875"/>
            <a:ext cx="5313674" cy="404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8525" y="1427825"/>
            <a:ext cx="3580424" cy="22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ctrTitle"/>
          </p:nvPr>
        </p:nvSpPr>
        <p:spPr>
          <a:xfrm>
            <a:off x="309600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9589" l="25171" r="30301" t="24729"/>
          <a:stretch/>
        </p:blipFill>
        <p:spPr>
          <a:xfrm>
            <a:off x="0" y="790725"/>
            <a:ext cx="5434476" cy="43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75" y="1850362"/>
            <a:ext cx="3283751" cy="223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ctrTitle"/>
          </p:nvPr>
        </p:nvSpPr>
        <p:spPr>
          <a:xfrm>
            <a:off x="580700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50" y="1428912"/>
            <a:ext cx="3337800" cy="22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23724" r="28597" t="29243"/>
          <a:stretch/>
        </p:blipFill>
        <p:spPr>
          <a:xfrm>
            <a:off x="0" y="670250"/>
            <a:ext cx="5550149" cy="4461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1649275" y="1942925"/>
            <a:ext cx="62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Lato"/>
                <a:ea typeface="Lato"/>
                <a:cs typeface="Lato"/>
                <a:sym typeface="Lato"/>
              </a:rPr>
              <a:t>IND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383975" y="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                               Heatmap et tendance sur 6 ans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12148" l="25602" r="26880" t="23745"/>
          <a:stretch/>
        </p:blipFill>
        <p:spPr>
          <a:xfrm>
            <a:off x="0" y="835900"/>
            <a:ext cx="5818301" cy="42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600" y="1881100"/>
            <a:ext cx="3143776" cy="21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2 OC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66"/>
              <a:t>Analysez des données de systèmes éducatifs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 / Réponses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485725"/>
            <a:ext cx="474345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0" y="3803025"/>
            <a:ext cx="76881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Start-up de la EdTech</a:t>
            </a:r>
            <a:r>
              <a:rPr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nommée </a:t>
            </a: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Academy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Contenus de formation en ligne pour un public de niveau lycée et universit</a:t>
            </a: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b="1" lang="f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but est de s’implanter à l’international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991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66"/>
              <a:t>Analysez des données de systèmes éducatifs</a:t>
            </a:r>
            <a:endParaRPr sz="3166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7950" y="2929475"/>
            <a:ext cx="76881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Mark d’Academy me demande par mail à partir des </a:t>
            </a:r>
            <a:r>
              <a:rPr lang="fr" sz="2200"/>
              <a:t>données de la Banque mondiale</a:t>
            </a:r>
            <a:r>
              <a:rPr b="1" lang="f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20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“EdStats All Indicator Query”</a:t>
            </a:r>
            <a:endParaRPr b="1" sz="20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https://datacatalog.worldbank.org/dataset/education-statistics</a:t>
            </a:r>
            <a:endParaRPr b="1" sz="22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200"/>
              <a:t>Quels sont les pays avec un fort potentiel de clients pour nos services ?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200"/>
              <a:t>Pour chacun de ces pays, quelle sera l’évolution de ce potentiel de clients ?</a:t>
            </a:r>
            <a:endParaRPr sz="2200"/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2200"/>
              <a:t>Dans quels pays l'entreprise doit-elle opérer en priorité 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pré-exploratoire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450" y="2359575"/>
            <a:ext cx="8015400" cy="25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ts val="520"/>
              <a:buChar char="-"/>
            </a:pPr>
            <a:r>
              <a:rPr lang="fr" sz="1400"/>
              <a:t>Comporte-t-il beaucoup de données manquantes, dupliquées ?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ts val="520"/>
              <a:buChar char="-"/>
            </a:pPr>
            <a:r>
              <a:rPr lang="fr" sz="1400"/>
              <a:t>Nombre de colonnes ? nombre de lignes ?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ts val="520"/>
              <a:buChar char="-"/>
            </a:pPr>
            <a:r>
              <a:rPr lang="fr" sz="1400"/>
              <a:t>Sélectionner les informations qui semblent pertinentes pour répondre à la problématique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61620" lvl="0" marL="457200" rtl="0" algn="l">
              <a:spcBef>
                <a:spcPts val="0"/>
              </a:spcBef>
              <a:spcAft>
                <a:spcPts val="0"/>
              </a:spcAft>
              <a:buSzPts val="520"/>
              <a:buChar char="-"/>
            </a:pPr>
            <a:r>
              <a:rPr lang="fr" sz="1400"/>
              <a:t>Déterminer des ordres de grandeurs des indicateurs statistiques classiques pour les différentes zones géographiques et pays du monde (moyenne/médiane/écart-type par pays et par continent ou bloc géographique)</a:t>
            </a:r>
            <a:endParaRPr sz="5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935750" y="0"/>
            <a:ext cx="52725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2672"/>
              <a:t>   </a:t>
            </a:r>
            <a:r>
              <a:rPr lang="fr" sz="2672"/>
              <a:t>Analyse pré-exploratoire</a:t>
            </a:r>
            <a:endParaRPr sz="2672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11050" y="640125"/>
            <a:ext cx="8015400" cy="4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ts val="720"/>
              <a:buChar char="-"/>
            </a:pPr>
            <a:r>
              <a:rPr lang="fr"/>
              <a:t>5 fichiers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835800" y="131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{6E90F599-831B-4D3B-8D15-D0A70A897A0F}</a:tableStyleId>
              </a:tblPr>
              <a:tblGrid>
                <a:gridCol w="1770400"/>
                <a:gridCol w="1311000"/>
                <a:gridCol w="972150"/>
                <a:gridCol w="3961850"/>
              </a:tblGrid>
              <a:tr h="44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Nom/Nbr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Ligne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Colonne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Intérêt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rgbClr val="0000FF"/>
                          </a:solidFill>
                        </a:rPr>
                        <a:t>EdStatsData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FF"/>
                          </a:solidFill>
                        </a:rPr>
                        <a:t>886930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FF"/>
                          </a:solidFill>
                        </a:rPr>
                        <a:t>70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000FF"/>
                          </a:solidFill>
                        </a:rPr>
                        <a:t>indicateurs, pays, années, données numériques continues et qualitatives nominales, bcp de données pertinentes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EdStatsCountry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indicateurs, pays, notes, sources, peu de données pertinentes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EdStatsCountry-Series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pays, notes, sources, peu de données peu pertinentes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EdStatsFootNote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643638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pays</a:t>
                      </a:r>
                      <a:r>
                        <a:rPr lang="fr"/>
                        <a:t>, notes, sources, bcp de données, peu pertinentes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EdStatsSeries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3665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indicateurs, notes, sources, peu de données, peu pertinentes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271950" y="486550"/>
            <a:ext cx="8600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80"/>
              <a:t>Données dupliquées sur la colonne « Indicateurs » et informations</a:t>
            </a:r>
            <a:endParaRPr sz="2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00" y="1009275"/>
            <a:ext cx="3566231" cy="36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50" y="1009275"/>
            <a:ext cx="3816700" cy="39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8645" y="4650900"/>
            <a:ext cx="4987575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7950" y="512075"/>
            <a:ext cx="76881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80"/>
              <a:t>Données manquantes sur les colonnes « Années »</a:t>
            </a:r>
            <a:endParaRPr sz="378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3200"/>
            <a:ext cx="4351826" cy="373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2350" r="5090" t="0"/>
          <a:stretch/>
        </p:blipFill>
        <p:spPr>
          <a:xfrm>
            <a:off x="4541875" y="1173200"/>
            <a:ext cx="4572000" cy="37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002000" y="2334000"/>
            <a:ext cx="5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27%</a:t>
            </a:r>
            <a:endParaRPr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4850"/>
            <a:ext cx="8839197" cy="457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ctrTitle"/>
          </p:nvPr>
        </p:nvSpPr>
        <p:spPr>
          <a:xfrm>
            <a:off x="1136275" y="32550"/>
            <a:ext cx="76881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80"/>
              <a:t>Données manquantes sur les colonnes « Années »</a:t>
            </a:r>
            <a:endParaRPr sz="2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1174800" y="0"/>
            <a:ext cx="72294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80"/>
              <a:t>Données manquantes sur la colonne « Indicateurs »</a:t>
            </a:r>
            <a:endParaRPr sz="21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8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875" y="492600"/>
            <a:ext cx="3631248" cy="465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