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sldIdLst>
    <p:sldId id="256" r:id="rId2"/>
    <p:sldId id="257" r:id="rId3"/>
    <p:sldId id="259" r:id="rId4"/>
    <p:sldId id="258" r:id="rId5"/>
    <p:sldId id="286" r:id="rId6"/>
    <p:sldId id="260" r:id="rId7"/>
    <p:sldId id="283" r:id="rId8"/>
    <p:sldId id="261" r:id="rId9"/>
    <p:sldId id="263" r:id="rId10"/>
    <p:sldId id="266" r:id="rId11"/>
    <p:sldId id="265" r:id="rId12"/>
    <p:sldId id="268" r:id="rId13"/>
    <p:sldId id="269" r:id="rId14"/>
    <p:sldId id="288" r:id="rId15"/>
    <p:sldId id="270" r:id="rId16"/>
    <p:sldId id="289" r:id="rId17"/>
    <p:sldId id="271" r:id="rId18"/>
    <p:sldId id="272" r:id="rId19"/>
    <p:sldId id="279" r:id="rId20"/>
    <p:sldId id="280" r:id="rId21"/>
    <p:sldId id="285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8613-03E3-4F59-8F7F-9E5228415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43514-94A0-4631-A5D5-7E1218B5D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0BF30-7CF0-4027-A555-9C3A44754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7EC8-8244-4D2F-BEB9-8347DA139B2D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6A73D-6825-4891-92B1-BACEBB31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2D450-1581-4382-9224-EFFB168C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5DAC-82FC-4F56-917D-7C81E6D1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5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8EB0-FD24-4D74-82FE-7AE85B5E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B72CC-FEB4-495C-99C1-F4A213908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1DD8-5E43-4731-B281-A4C97D540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7EC8-8244-4D2F-BEB9-8347DA139B2D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1D7A6-7778-4175-B971-0E86C19A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64519-4E09-4B94-94EE-D6437A55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5DAC-82FC-4F56-917D-7C81E6D1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8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947C94-E1A0-4B15-B427-4E32B0ABC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6F865-CF74-437E-A597-7DF258186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2D4AB-BD7E-494E-87A0-AC613AC7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7EC8-8244-4D2F-BEB9-8347DA139B2D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E81EE-5CCC-40E6-B6BA-DA744B2C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131D9-28B8-4CAC-BE1B-A8A97319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5DAC-82FC-4F56-917D-7C81E6D1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7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3BBA-2EC0-4F2A-9B75-70F13445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357D5-1629-43BD-9387-8A5B91829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62099-8E51-4069-B9BB-45CFA43CD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7EC8-8244-4D2F-BEB9-8347DA139B2D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CF7CA-84D2-45B3-BCB9-52E6054E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D1E7-257E-4BB9-BF5E-498DCB85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5DAC-82FC-4F56-917D-7C81E6D1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0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31D4-0860-403F-9474-2DB7364B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5E438-638A-4CBB-A685-BB4910AC4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16352-F1A3-41EE-BEB9-C5C8A773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7EC8-8244-4D2F-BEB9-8347DA139B2D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269D5-9A8B-4F8C-8D1D-46D3229B8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111D0-2F9D-41E9-998E-E9B97097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5DAC-82FC-4F56-917D-7C81E6D1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6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5229-8811-45AA-9883-88B16B5E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80D39-6970-45BE-9C40-B5E13B18D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30CB9-7DAC-4DBB-9634-5FF759511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6D6B3-EE4E-491F-98A7-D8A3B542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7EC8-8244-4D2F-BEB9-8347DA139B2D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159B5-C3F7-4772-A7C2-0B3F72E6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A11C4-041F-49BD-89BF-A0B13B6F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5DAC-82FC-4F56-917D-7C81E6D1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8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4155-8FF6-4CCB-92FC-DC1296379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3B636-BDD7-4A8D-B667-64BFECC50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FB0C0-17E4-4ABA-A308-C6A4F3051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EC7BEB-EF8D-4FF4-89CE-AF4012864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C1867-0A84-4E45-A530-5E657A6FE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B07D2-7625-418A-B444-CA7913FC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7EC8-8244-4D2F-BEB9-8347DA139B2D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C7E7F-A2BB-45BE-9530-4CDF2A7AE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A2062-E80D-4566-9ECD-A0D5D15C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5DAC-82FC-4F56-917D-7C81E6D1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3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5D9D-1115-495B-B542-40464213D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47C814-EFDD-4DAE-897C-F80C64159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7EC8-8244-4D2F-BEB9-8347DA139B2D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A7097-A5FB-43FE-AD67-73ACC58B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0637D-FB75-47C2-967D-6BEEDDCF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5DAC-82FC-4F56-917D-7C81E6D1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6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B6112-8328-473A-8F7B-725CA9B5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7EC8-8244-4D2F-BEB9-8347DA139B2D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44D45-49A8-43B1-AE35-692A4548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565F4-EF1F-420F-B68C-7CDF49DA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5DAC-82FC-4F56-917D-7C81E6D1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1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59CFE-C9EA-4570-A404-B834C9B1D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C7B1B-088B-471C-8013-819906C81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8C25F-2E97-4340-BAAF-A1053C19F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27041-87D8-41FB-AB84-499EC49F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7EC8-8244-4D2F-BEB9-8347DA139B2D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F00F1-08BB-4582-9D34-E28D9D39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3013C-009B-4A07-ADBB-528DC853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5DAC-82FC-4F56-917D-7C81E6D1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9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5A69-7C5F-4851-8D69-F7808F52C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E1D74A-3ACF-4FD9-AC3D-970865236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9E319-0DF1-4163-A55A-5A5C42493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62FC6-88CA-44E6-A4DC-5B0828B0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7EC8-8244-4D2F-BEB9-8347DA139B2D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FB5C0-3E38-4162-A7A6-E58C8C07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D3CC6-A544-4B1D-A4DC-678806E0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5DAC-82FC-4F56-917D-7C81E6D1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0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CD4E2E-47ED-4388-8F06-48C1D2EB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F7915-BF99-47CF-9F3E-57A1FBC7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82B29-120E-4242-A4C5-1CDA9AF68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D7EC8-8244-4D2F-BEB9-8347DA139B2D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A96ED-F932-4773-B8AE-1AE2287F4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39B08-794A-4148-AD66-80D6EC7DF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25DAC-82FC-4F56-917D-7C81E6D1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3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71A23-BF3A-4FD4-9507-D89E17566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Reducing Commercial Aviation Fatalities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B2227-1E00-4EEA-AB13-92D4B3226E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  <a:p>
            <a:r>
              <a:rPr lang="en-US" dirty="0"/>
              <a:t>Can you tell when a pilot is heading for trouble?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779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AF973B-9570-448E-91DB-5A710BA82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9892"/>
            <a:ext cx="12192000" cy="6096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6ECDEC-5B55-4A93-95D9-4E2BCB79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Neural Network - continued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3F77C6E-4AAB-4A73-9C5C-371C430FB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46B7C-649C-4D5F-96A8-725343490B6D}"/>
              </a:ext>
            </a:extLst>
          </p:cNvPr>
          <p:cNvSpPr txBox="1"/>
          <p:nvPr/>
        </p:nvSpPr>
        <p:spPr>
          <a:xfrm>
            <a:off x="8329246" y="5234353"/>
            <a:ext cx="2737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Accuracy</a:t>
            </a:r>
          </a:p>
          <a:p>
            <a:r>
              <a:rPr lang="en-US" dirty="0" err="1"/>
              <a:t>Trainig</a:t>
            </a:r>
            <a:r>
              <a:rPr lang="en-US" dirty="0"/>
              <a:t> set : 86.39%</a:t>
            </a:r>
          </a:p>
          <a:p>
            <a:r>
              <a:rPr lang="en-US" dirty="0"/>
              <a:t>Test set:       86.48%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34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BA68-B4C5-4DD3-821B-D9A28957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LGBM – first results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6EF3D-968D-4C17-83FD-31494E18DC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Accuracy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23D82-946A-499A-90A4-EB81481586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sz="1600" dirty="0"/>
              <a:t>training set:        90.30 %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test set:               </a:t>
            </a:r>
            <a:r>
              <a:rPr lang="de-CH" sz="1600" dirty="0"/>
              <a:t>89.22 %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D86188-2665-414E-9F52-1B4C1EBA4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Parameters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B68C2E-BFB0-4F37-A4C5-4C3FA074EB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sz="1600" dirty="0"/>
              <a:t>Learning rate:       0.014</a:t>
            </a:r>
          </a:p>
          <a:p>
            <a:pPr marL="0" indent="0">
              <a:buNone/>
            </a:pPr>
            <a:r>
              <a:rPr lang="de-CH" sz="1600" dirty="0"/>
              <a:t>num_leaves:         61</a:t>
            </a:r>
          </a:p>
          <a:p>
            <a:pPr marL="0" indent="0">
              <a:buNone/>
            </a:pPr>
            <a:r>
              <a:rPr lang="de-CH" sz="1600" dirty="0"/>
              <a:t>max_bin:               46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53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F8D5-4C91-4F98-A82D-6E4E4EC4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Understanding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42B04-368B-4225-BC30-58CC0305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  <a:p>
            <a:r>
              <a:rPr lang="pt-BR" dirty="0"/>
              <a:t>Respiration</a:t>
            </a:r>
          </a:p>
          <a:p>
            <a:r>
              <a:rPr lang="pt-BR" dirty="0"/>
              <a:t>Electrocardiogram (ECG)</a:t>
            </a:r>
          </a:p>
          <a:p>
            <a:r>
              <a:rPr lang="pt-BR" dirty="0"/>
              <a:t>Electroencephalogram (EEG)</a:t>
            </a:r>
          </a:p>
          <a:p>
            <a:pPr marL="0" indent="0">
              <a:buNone/>
            </a:pPr>
            <a:r>
              <a:rPr lang="en-US" dirty="0"/>
              <a:t> </a:t>
            </a:r>
            <a:endParaRPr lang="pt-B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68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5D18-D9FD-4C52-BD4E-63897BDE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Respiration</a:t>
            </a:r>
            <a:endParaRPr lang="en-US" dirty="0"/>
          </a:p>
        </p:txBody>
      </p:sp>
      <p:pic>
        <p:nvPicPr>
          <p:cNvPr id="5122" name="Picture 2" descr="Znalezione obrazy dla zapytania respiration measurement">
            <a:extLst>
              <a:ext uri="{FF2B5EF4-FFF2-40B4-BE49-F238E27FC236}">
                <a16:creationId xmlns:a16="http://schemas.microsoft.com/office/drawing/2014/main" id="{4259362E-5BCF-489F-B6E6-D2ADF55B5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275" y="1936994"/>
            <a:ext cx="4997747" cy="392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029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5D18-D9FD-4C52-BD4E-63897BDE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Respiration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48088-EFD3-42B6-AB4A-AFD32D89D90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4077" y="1688858"/>
            <a:ext cx="4847492" cy="4289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sz="2000" dirty="0"/>
              <a:t>Original signal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17DCA4-347F-4F53-A053-B1E7BEFAF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539" y="2116019"/>
            <a:ext cx="6353908" cy="36810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98635D-7653-4AE0-8D0E-56B852A9D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627" y="2116018"/>
            <a:ext cx="6816968" cy="3681046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C3EA3A6-65A2-4808-8834-BB5B7DD812BC}"/>
              </a:ext>
            </a:extLst>
          </p:cNvPr>
          <p:cNvSpPr txBox="1">
            <a:spLocks/>
          </p:cNvSpPr>
          <p:nvPr/>
        </p:nvSpPr>
        <p:spPr>
          <a:xfrm>
            <a:off x="6670433" y="1687026"/>
            <a:ext cx="4847492" cy="428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CH" sz="2000" dirty="0"/>
              <a:t>Respiration frequency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4047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5D18-D9FD-4C52-BD4E-63897BDE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Electrocardiogram</a:t>
            </a:r>
            <a:endParaRPr lang="en-US" dirty="0"/>
          </a:p>
        </p:txBody>
      </p:sp>
      <p:pic>
        <p:nvPicPr>
          <p:cNvPr id="3076" name="Picture 4" descr="Znalezione obrazy dla zapytania ECG">
            <a:extLst>
              <a:ext uri="{FF2B5EF4-FFF2-40B4-BE49-F238E27FC236}">
                <a16:creationId xmlns:a16="http://schemas.microsoft.com/office/drawing/2014/main" id="{367F2516-0C06-4DC2-AA8C-8BCECD0755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09" r="16404"/>
          <a:stretch/>
        </p:blipFill>
        <p:spPr bwMode="auto">
          <a:xfrm>
            <a:off x="838200" y="1899138"/>
            <a:ext cx="10423810" cy="425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585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5D18-D9FD-4C52-BD4E-63897BDE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Electrocardiogram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48088-EFD3-42B6-AB4A-AFD32D89D90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4077" y="1688858"/>
            <a:ext cx="4847492" cy="4289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sz="2000" dirty="0"/>
              <a:t>Original signal</a:t>
            </a:r>
            <a:endParaRPr lang="en-US" sz="20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C3EA3A6-65A2-4808-8834-BB5B7DD812BC}"/>
              </a:ext>
            </a:extLst>
          </p:cNvPr>
          <p:cNvSpPr txBox="1">
            <a:spLocks/>
          </p:cNvSpPr>
          <p:nvPr/>
        </p:nvSpPr>
        <p:spPr>
          <a:xfrm>
            <a:off x="6670433" y="1687026"/>
            <a:ext cx="4847492" cy="428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CH" sz="2000" dirty="0"/>
              <a:t>Heart rate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E30E19-2C79-4DE7-82F8-CB5ABB0DF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932" y="2332892"/>
            <a:ext cx="6766412" cy="36087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CAB3F5-035C-4694-80BF-6E9773C11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866" y="2329227"/>
            <a:ext cx="6766412" cy="360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85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5D18-D9FD-4C52-BD4E-63897BDE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EEG</a:t>
            </a:r>
            <a:endParaRPr lang="en-US" dirty="0"/>
          </a:p>
        </p:txBody>
      </p:sp>
      <p:pic>
        <p:nvPicPr>
          <p:cNvPr id="2052" name="Picture 4" descr="Znalezione obrazy dla zapytania EEG picture">
            <a:extLst>
              <a:ext uri="{FF2B5EF4-FFF2-40B4-BE49-F238E27FC236}">
                <a16:creationId xmlns:a16="http://schemas.microsoft.com/office/drawing/2014/main" id="{A6E1F228-2852-4135-830E-71F7453AB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085" y="1825625"/>
            <a:ext cx="60198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203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5D18-D9FD-4C52-BD4E-63897BDE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EEG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FCEA7-2C05-4EB0-BF1C-C2AC91BFC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276" y="2037072"/>
            <a:ext cx="7811448" cy="424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40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4FA2-9EE2-45A7-A699-CEFD1BCE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Impact of new features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1A60A3-A677-4039-9C44-A8F09801E3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Neural Network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941D14-E50D-47A4-BDB7-73C9995299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de-CH" sz="1600" dirty="0"/>
          </a:p>
          <a:p>
            <a:pPr marL="0" indent="0">
              <a:buNone/>
            </a:pPr>
            <a:r>
              <a:rPr lang="en-US" sz="1600" dirty="0"/>
              <a:t>Before: </a:t>
            </a:r>
          </a:p>
          <a:p>
            <a:pPr marL="0" indent="0">
              <a:buNone/>
            </a:pPr>
            <a:r>
              <a:rPr lang="en-US" sz="1600" dirty="0"/>
              <a:t>Train accuracy: 86.39%</a:t>
            </a:r>
          </a:p>
          <a:p>
            <a:pPr marL="0" indent="0">
              <a:buNone/>
            </a:pPr>
            <a:r>
              <a:rPr lang="en-US" sz="1600" dirty="0"/>
              <a:t>Test accuracy:  86.48%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After:</a:t>
            </a:r>
          </a:p>
          <a:p>
            <a:pPr marL="0" indent="0">
              <a:buNone/>
            </a:pPr>
            <a:r>
              <a:rPr lang="en-US" sz="1600" dirty="0"/>
              <a:t>Train accuracy:  88.65%</a:t>
            </a:r>
          </a:p>
          <a:p>
            <a:pPr marL="0" indent="0">
              <a:buNone/>
            </a:pPr>
            <a:r>
              <a:rPr lang="en-US" sz="1600" dirty="0"/>
              <a:t>Test accuracy:  88.28%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421B4F-53BA-43F0-BE49-F2C8CAB2E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Light GBM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2B4557-6B4B-463D-9CCC-5674F207DCE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Before:</a:t>
            </a:r>
          </a:p>
          <a:p>
            <a:pPr marL="0" indent="0">
              <a:buNone/>
            </a:pPr>
            <a:r>
              <a:rPr lang="en-US" sz="1700" dirty="0"/>
              <a:t>Train accuracy:   </a:t>
            </a:r>
            <a:r>
              <a:rPr lang="de-CH" sz="1800" dirty="0"/>
              <a:t>90.30 %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Test accuracy:    </a:t>
            </a:r>
            <a:r>
              <a:rPr lang="de-CH" sz="1800" dirty="0"/>
              <a:t>89.22 %</a:t>
            </a:r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r>
              <a:rPr lang="en-US" sz="1700" dirty="0"/>
              <a:t>After:</a:t>
            </a:r>
          </a:p>
          <a:p>
            <a:pPr marL="0" indent="0">
              <a:buNone/>
            </a:pPr>
            <a:r>
              <a:rPr lang="en-US" sz="1700" dirty="0"/>
              <a:t>Train accuracy:   </a:t>
            </a:r>
            <a:r>
              <a:rPr lang="de-CH" sz="1800" dirty="0"/>
              <a:t>94.93 %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Test accuracy:    </a:t>
            </a:r>
            <a:r>
              <a:rPr lang="de-CH" sz="1800" dirty="0"/>
              <a:t>92.69 %</a:t>
            </a: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5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981D-F8B1-4FE6-ACE6-64297392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Experiment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FF824-9228-40B2-B54C-7E6533D7A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The pilots experienced distractions intended to induce one of the following three cognitive states: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Channelized Attention (CA) </a:t>
            </a:r>
          </a:p>
          <a:p>
            <a:pPr fontAlgn="base"/>
            <a:r>
              <a:rPr lang="en-US" dirty="0"/>
              <a:t>Diverted Attention (DA) </a:t>
            </a:r>
          </a:p>
          <a:p>
            <a:pPr fontAlgn="base"/>
            <a:r>
              <a:rPr lang="en-US" dirty="0"/>
              <a:t>Startle/Surprise (SS)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Base (B) is the reference state </a:t>
            </a:r>
          </a:p>
        </p:txBody>
      </p:sp>
    </p:spTree>
    <p:extLst>
      <p:ext uri="{BB962C8B-B14F-4D97-AF65-F5344CB8AC3E}">
        <p14:creationId xmlns:p14="http://schemas.microsoft.com/office/powerpoint/2010/main" val="2993911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E251E6-1BC6-4288-B8FB-77A64A9C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Neural Network – error decomposition</a:t>
            </a:r>
            <a:endParaRPr lang="en-US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F2B0238D-4304-47C9-AE0C-90ED2FCC39AD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37" y="1690688"/>
            <a:ext cx="4352925" cy="4351338"/>
          </a:xfrm>
        </p:spPr>
      </p:pic>
    </p:spTree>
    <p:extLst>
      <p:ext uri="{BB962C8B-B14F-4D97-AF65-F5344CB8AC3E}">
        <p14:creationId xmlns:p14="http://schemas.microsoft.com/office/powerpoint/2010/main" val="4121034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E251E6-1BC6-4288-B8FB-77A64A9C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LGBM – error decomposition</a:t>
            </a:r>
            <a:endParaRPr lang="en-US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A9D62FA8-DCE0-4EEB-AC33-28BE3EF54D2D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37" y="1690688"/>
            <a:ext cx="4352925" cy="4351338"/>
          </a:xfrm>
        </p:spPr>
      </p:pic>
    </p:spTree>
    <p:extLst>
      <p:ext uri="{BB962C8B-B14F-4D97-AF65-F5344CB8AC3E}">
        <p14:creationId xmlns:p14="http://schemas.microsoft.com/office/powerpoint/2010/main" val="1415336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3B89DC-4A52-474D-8C98-A3FE597E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Next steps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860C1-C5DA-450D-9FBC-34869C36B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sz="1800" dirty="0"/>
          </a:p>
          <a:p>
            <a:endParaRPr lang="de-CH" sz="1800" dirty="0"/>
          </a:p>
          <a:p>
            <a:r>
              <a:rPr lang="de-CH" sz="1800" dirty="0"/>
              <a:t>Redefine evaluation metric</a:t>
            </a:r>
          </a:p>
          <a:p>
            <a:r>
              <a:rPr lang="de-CH" sz="1800" dirty="0"/>
              <a:t>Address imbalanced data</a:t>
            </a:r>
          </a:p>
          <a:p>
            <a:r>
              <a:rPr lang="de-CH" sz="1800" dirty="0"/>
              <a:t>Incorporate character of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9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981D-F8B1-4FE6-ACE6-64297392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577B5F-19D3-462B-8C3D-89F7530099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id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crew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seat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experiment - CA, DA, SS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time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/>
              <a:t>ecg</a:t>
            </a:r>
            <a:r>
              <a:rPr lang="en-US" altLang="en-US" sz="2400" dirty="0"/>
              <a:t> - 3-point Electrocardiogram signal. The sensor had a resolution/bit of .012215 µV and a range of -100mV to +100mV. The data are provided in microvolts.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r - respiration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/>
              <a:t>gsr</a:t>
            </a:r>
            <a:r>
              <a:rPr lang="en-US" altLang="en-US" sz="2400" dirty="0"/>
              <a:t> - Galvanic Skin Response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event - The state of the pilot at the given time: one of 1 = baseline, 2 = SS, 3 = CA, 4 = DA</a:t>
            </a:r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FBB8A97-3B16-47EF-9266-3928ACD883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eeg_f7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eeg_f8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eeg_t4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eeg_t6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eeg_t5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eeg_t3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eeg_fp2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eeg_o1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eeg_p3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/>
              <a:t>eeg_pz</a:t>
            </a:r>
            <a:endParaRPr lang="en-US" altLang="en-US" sz="24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eeg_f3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/>
              <a:t>eeg_fz</a:t>
            </a:r>
            <a:endParaRPr lang="en-US" altLang="en-US" sz="24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eeg_f4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eeg_c4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eeg_p4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/>
              <a:t>eeg_poz</a:t>
            </a:r>
            <a:endParaRPr lang="en-US" altLang="en-US" sz="24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eeg_c3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/>
              <a:t>eeg_cz</a:t>
            </a:r>
            <a:endParaRPr lang="en-US" altLang="en-US" sz="24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eeg_o2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4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CCE1-80C9-4057-BEEA-1EC0B7B9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 Ideas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BB233-3A40-47DD-9320-8279C34E3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Neural Network</a:t>
            </a:r>
          </a:p>
          <a:p>
            <a:r>
              <a:rPr lang="de-CH" dirty="0"/>
              <a:t>Random Forest</a:t>
            </a:r>
          </a:p>
          <a:p>
            <a:r>
              <a:rPr lang="de-CH" dirty="0"/>
              <a:t>SVM</a:t>
            </a:r>
          </a:p>
          <a:p>
            <a:r>
              <a:rPr lang="de-CH" dirty="0"/>
              <a:t>Gradient Boosting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4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CCE1-80C9-4057-BEEA-1EC0B7B9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 Ideas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BB233-3A40-47DD-9320-8279C34E3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accent2"/>
                </a:solidFill>
              </a:rPr>
              <a:t>Neural Network</a:t>
            </a:r>
          </a:p>
          <a:p>
            <a:r>
              <a:rPr lang="de-CH" dirty="0"/>
              <a:t>Random Forest</a:t>
            </a:r>
          </a:p>
          <a:p>
            <a:r>
              <a:rPr lang="de-CH" dirty="0"/>
              <a:t>SVM</a:t>
            </a:r>
          </a:p>
          <a:p>
            <a:r>
              <a:rPr lang="de-CH" dirty="0">
                <a:solidFill>
                  <a:schemeClr val="accent2"/>
                </a:solidFill>
              </a:rPr>
              <a:t>Gradient Boosting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84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3452AB-F20D-4E5C-A460-DF2743B9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Paramater choice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EC9556-B932-4F9F-81CB-31C246A31F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Neural Network</a:t>
            </a:r>
          </a:p>
          <a:p>
            <a:endParaRPr lang="de-CH" sz="1600" dirty="0"/>
          </a:p>
          <a:p>
            <a:r>
              <a:rPr lang="de-CH" sz="1600" dirty="0"/>
              <a:t>Learning rate</a:t>
            </a:r>
          </a:p>
          <a:p>
            <a:r>
              <a:rPr lang="de-CH" sz="1600" dirty="0"/>
              <a:t>No. layers</a:t>
            </a:r>
          </a:p>
          <a:p>
            <a:r>
              <a:rPr lang="de-CH" sz="1600" dirty="0"/>
              <a:t>Learning rate decay</a:t>
            </a:r>
          </a:p>
          <a:p>
            <a:pPr marL="0" indent="0">
              <a:buNone/>
            </a:pPr>
            <a:endParaRPr lang="de-CH" sz="1600" dirty="0"/>
          </a:p>
          <a:p>
            <a:pPr marL="0" indent="0">
              <a:buNone/>
            </a:pPr>
            <a:endParaRPr lang="de-CH" sz="1600" dirty="0"/>
          </a:p>
          <a:p>
            <a:pPr marL="0" indent="0">
              <a:buNone/>
            </a:pPr>
            <a:r>
              <a:rPr lang="de-CH" sz="1600" dirty="0"/>
              <a:t>Exit condition: </a:t>
            </a:r>
          </a:p>
          <a:p>
            <a:r>
              <a:rPr lang="de-CH" sz="1600" dirty="0"/>
              <a:t>no. iterations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B2A75E-8D64-4FEE-82DC-619DC8ED8D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Light GBM</a:t>
            </a:r>
          </a:p>
          <a:p>
            <a:endParaRPr lang="de-CH" sz="1600" dirty="0"/>
          </a:p>
          <a:p>
            <a:r>
              <a:rPr lang="de-CH" sz="1600" dirty="0"/>
              <a:t>Learning rate</a:t>
            </a:r>
          </a:p>
          <a:p>
            <a:r>
              <a:rPr lang="de-CH" sz="1600" dirty="0"/>
              <a:t>num_leaves</a:t>
            </a:r>
          </a:p>
          <a:p>
            <a:r>
              <a:rPr lang="de-CH" sz="1600" dirty="0"/>
              <a:t>max_bin</a:t>
            </a:r>
          </a:p>
          <a:p>
            <a:endParaRPr lang="de-CH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Exit conditions:</a:t>
            </a:r>
          </a:p>
          <a:p>
            <a:r>
              <a:rPr lang="en-US" sz="1600" dirty="0"/>
              <a:t>Tree depth</a:t>
            </a:r>
          </a:p>
          <a:p>
            <a:r>
              <a:rPr lang="en-US" sz="1600" dirty="0"/>
              <a:t>Early stopping rounds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3898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7E51B-FD7C-4AD8-9BA8-A5FA9E04B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9214"/>
            <a:ext cx="12192000" cy="5808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7BBA68-B4C5-4DD3-821B-D9A28957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Neural Network – first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4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9D1F67-D1FB-448D-8BA5-C05C42EDD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3692"/>
            <a:ext cx="12192000" cy="57443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7BBA68-B4C5-4DD3-821B-D9A28957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Neural Network – first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19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BA68-B4C5-4DD3-821B-D9A28957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Neural Network – first results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6EF3D-968D-4C17-83FD-31494E18DC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Accuracy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23D82-946A-499A-90A4-EB81481586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sz="1600" dirty="0"/>
              <a:t>training set:        79.32%</a:t>
            </a:r>
          </a:p>
          <a:p>
            <a:pPr marL="0" indent="0">
              <a:buNone/>
            </a:pPr>
            <a:r>
              <a:rPr lang="de-CH" sz="1600" dirty="0"/>
              <a:t>test set:               78.89%</a:t>
            </a:r>
            <a:endParaRPr lang="en-US" sz="1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D86188-2665-414E-9F52-1B4C1EBA4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Parameters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B68C2E-BFB0-4F37-A4C5-4C3FA074EB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sz="1600" dirty="0"/>
              <a:t>Learning rate:	  0.0038</a:t>
            </a:r>
          </a:p>
          <a:p>
            <a:pPr marL="0" indent="0">
              <a:buNone/>
            </a:pPr>
            <a:r>
              <a:rPr lang="de-CH" sz="1600" dirty="0"/>
              <a:t>No. layers: 	                      371</a:t>
            </a:r>
          </a:p>
          <a:p>
            <a:pPr marL="0" indent="0">
              <a:buNone/>
            </a:pPr>
            <a:r>
              <a:rPr lang="de-CH" sz="1600" dirty="0"/>
              <a:t>Learning rate decay:      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6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326</Words>
  <Application>Microsoft Office PowerPoint</Application>
  <PresentationFormat>Widescreen</PresentationFormat>
  <Paragraphs>139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Reducing Commercial Aviation Fatalities</vt:lpstr>
      <vt:lpstr>Experiment</vt:lpstr>
      <vt:lpstr>Data</vt:lpstr>
      <vt:lpstr>Model Ideas</vt:lpstr>
      <vt:lpstr>Model Ideas</vt:lpstr>
      <vt:lpstr>Paramater choice</vt:lpstr>
      <vt:lpstr>Neural Network – first results</vt:lpstr>
      <vt:lpstr>Neural Network – first results</vt:lpstr>
      <vt:lpstr>Neural Network – first results</vt:lpstr>
      <vt:lpstr>Neural Network - continued</vt:lpstr>
      <vt:lpstr>LGBM – first results</vt:lpstr>
      <vt:lpstr>Understanding data</vt:lpstr>
      <vt:lpstr>Respiration</vt:lpstr>
      <vt:lpstr>Respiration</vt:lpstr>
      <vt:lpstr>Electrocardiogram</vt:lpstr>
      <vt:lpstr>Electrocardiogram</vt:lpstr>
      <vt:lpstr>EEG</vt:lpstr>
      <vt:lpstr>EEG</vt:lpstr>
      <vt:lpstr>Impact of new features</vt:lpstr>
      <vt:lpstr>Neural Network – error decomposition</vt:lpstr>
      <vt:lpstr>LGBM – error decomposition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Reducing Commercial Aviation Fatalities</dc:title>
  <dc:creator>Magda</dc:creator>
  <cp:lastModifiedBy>Magda</cp:lastModifiedBy>
  <cp:revision>63</cp:revision>
  <dcterms:created xsi:type="dcterms:W3CDTF">2019-03-18T22:06:25Z</dcterms:created>
  <dcterms:modified xsi:type="dcterms:W3CDTF">2019-03-19T02:46:26Z</dcterms:modified>
</cp:coreProperties>
</file>