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9" r:id="rId4"/>
    <p:sldId id="291" r:id="rId5"/>
    <p:sldId id="295" r:id="rId6"/>
    <p:sldId id="286" r:id="rId7"/>
    <p:sldId id="335" r:id="rId8"/>
    <p:sldId id="260" r:id="rId9"/>
    <p:sldId id="263" r:id="rId10"/>
    <p:sldId id="283" r:id="rId11"/>
    <p:sldId id="261" r:id="rId12"/>
    <p:sldId id="266" r:id="rId13"/>
    <p:sldId id="265" r:id="rId14"/>
    <p:sldId id="280" r:id="rId15"/>
    <p:sldId id="285" r:id="rId16"/>
    <p:sldId id="298" r:id="rId17"/>
    <p:sldId id="307" r:id="rId18"/>
    <p:sldId id="306" r:id="rId19"/>
    <p:sldId id="309" r:id="rId20"/>
    <p:sldId id="313" r:id="rId21"/>
    <p:sldId id="315" r:id="rId22"/>
    <p:sldId id="316" r:id="rId23"/>
    <p:sldId id="296" r:id="rId24"/>
    <p:sldId id="258" r:id="rId25"/>
    <p:sldId id="320" r:id="rId26"/>
    <p:sldId id="319" r:id="rId27"/>
    <p:sldId id="321" r:id="rId28"/>
    <p:sldId id="322" r:id="rId29"/>
    <p:sldId id="324" r:id="rId30"/>
    <p:sldId id="332" r:id="rId31"/>
    <p:sldId id="325" r:id="rId32"/>
    <p:sldId id="327" r:id="rId33"/>
    <p:sldId id="328" r:id="rId34"/>
    <p:sldId id="334" r:id="rId35"/>
    <p:sldId id="330" r:id="rId36"/>
    <p:sldId id="326" r:id="rId37"/>
    <p:sldId id="331" r:id="rId38"/>
    <p:sldId id="268" r:id="rId39"/>
    <p:sldId id="269" r:id="rId40"/>
    <p:sldId id="288" r:id="rId41"/>
    <p:sldId id="270" r:id="rId42"/>
    <p:sldId id="289" r:id="rId43"/>
    <p:sldId id="271" r:id="rId44"/>
    <p:sldId id="272" r:id="rId45"/>
    <p:sldId id="27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8613-03E3-4F59-8F7F-9E5228415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3514-94A0-4631-A5D5-7E1218B5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BF30-7CF0-4027-A555-9C3A4475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A73D-6825-4891-92B1-BACEBB31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D450-1581-4382-9224-EFFB168C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8EB0-FD24-4D74-82FE-7AE85B5E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B72CC-FEB4-495C-99C1-F4A21390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1DD8-5E43-4731-B281-A4C97D54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D7A6-7778-4175-B971-0E86C19A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4519-4E09-4B94-94EE-D6437A55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47C94-E1A0-4B15-B427-4E32B0ABC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6F865-CF74-437E-A597-7DF258186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D4AB-BD7E-494E-87A0-AC613AC7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81EE-5CCC-40E6-B6BA-DA744B2C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31D9-28B8-4CAC-BE1B-A8A9731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3BBA-2EC0-4F2A-9B75-70F1344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57D5-1629-43BD-9387-8A5B9182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2099-8E51-4069-B9BB-45CFA43C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F7CA-84D2-45B3-BCB9-52E6054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D1E7-257E-4BB9-BF5E-498DCB85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31D4-0860-403F-9474-2DB7364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E438-638A-4CBB-A685-BB4910AC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6352-F1A3-41EE-BEB9-C5C8A773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269D5-9A8B-4F8C-8D1D-46D3229B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11D0-2F9D-41E9-998E-E9B97097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5229-8811-45AA-9883-88B16B5E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0D39-6970-45BE-9C40-B5E13B18D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30CB9-7DAC-4DBB-9634-5FF75951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6D6B3-EE4E-491F-98A7-D8A3B542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59B5-C3F7-4772-A7C2-0B3F72E6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A11C4-041F-49BD-89BF-A0B13B6F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4155-8FF6-4CCB-92FC-DC129637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3B636-BDD7-4A8D-B667-64BFECC50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B0C0-17E4-4ABA-A308-C6A4F305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C7BEB-EF8D-4FF4-89CE-AF4012864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C1867-0A84-4E45-A530-5E657A6FE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B07D2-7625-418A-B444-CA7913F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7E7F-A2BB-45BE-9530-4CDF2A7A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2062-E80D-4566-9ECD-A0D5D15C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5D9D-1115-495B-B542-40464213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7C814-EFDD-4DAE-897C-F80C6415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A7097-A5FB-43FE-AD67-73ACC58B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637D-FB75-47C2-967D-6BEEDDCF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6112-8328-473A-8F7B-725CA9B5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44D45-49A8-43B1-AE35-692A4548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565F4-EF1F-420F-B68C-7CDF49DA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9CFE-C9EA-4570-A404-B834C9B1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7B1B-088B-471C-8013-819906C8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C25F-2E97-4340-BAAF-A1053C19F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27041-87D8-41FB-AB84-499EC49F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00F1-08BB-4582-9D34-E28D9D39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3013C-009B-4A07-ADBB-528DC853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5A69-7C5F-4851-8D69-F7808F52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1D74A-3ACF-4FD9-AC3D-970865236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9E319-0DF1-4163-A55A-5A5C4249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62FC6-88CA-44E6-A4DC-5B0828B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FB5C0-3E38-4162-A7A6-E58C8C07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D3CC6-A544-4B1D-A4DC-678806E0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D4E2E-47ED-4388-8F06-48C1D2EB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F7915-BF99-47CF-9F3E-57A1FBC7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2B29-120E-4242-A4C5-1CDA9AF68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7EC8-8244-4D2F-BEB9-8347DA139B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96ED-F932-4773-B8AE-1AE2287F4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9B08-794A-4148-AD66-80D6EC7DF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1A23-BF3A-4FD4-9507-D89E1756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Reducing Commercial Aviation Fatalities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B2227-1E00-4EEA-AB13-92D4B3226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dirty="0"/>
              <a:t>Can you tell when a pilot is heading for trouble?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7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7E51B-FD7C-4AD8-9BA8-A5FA9E04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214"/>
            <a:ext cx="12192000" cy="580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Neural Network – first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4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9D1F67-D1FB-448D-8BA5-C05C42EDD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692"/>
            <a:ext cx="12192000" cy="5744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Neural Network – first 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695E7-084F-475B-846B-272EF685B487}"/>
              </a:ext>
            </a:extLst>
          </p:cNvPr>
          <p:cNvSpPr txBox="1"/>
          <p:nvPr/>
        </p:nvSpPr>
        <p:spPr>
          <a:xfrm>
            <a:off x="8339637" y="4953798"/>
            <a:ext cx="2737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Best Accuracy</a:t>
            </a:r>
          </a:p>
          <a:p>
            <a:r>
              <a:rPr lang="en-US" dirty="0"/>
              <a:t>Training set :    </a:t>
            </a:r>
            <a:r>
              <a:rPr lang="de-CH" dirty="0"/>
              <a:t>79.32%</a:t>
            </a:r>
          </a:p>
          <a:p>
            <a:r>
              <a:rPr lang="en-US" dirty="0"/>
              <a:t>Test set:            </a:t>
            </a:r>
            <a:r>
              <a:rPr lang="de-CH" dirty="0"/>
              <a:t>78.89%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1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F973B-9570-448E-91DB-5A710BA82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892"/>
            <a:ext cx="12192000" cy="6096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ECDEC-5B55-4A93-95D9-4E2BCB79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Neural Network - continued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F77C6E-4AAB-4A73-9C5C-371C430F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46B7C-649C-4D5F-96A8-725343490B6D}"/>
              </a:ext>
            </a:extLst>
          </p:cNvPr>
          <p:cNvSpPr txBox="1"/>
          <p:nvPr/>
        </p:nvSpPr>
        <p:spPr>
          <a:xfrm>
            <a:off x="8329246" y="5234353"/>
            <a:ext cx="2737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Accuracy</a:t>
            </a:r>
          </a:p>
          <a:p>
            <a:r>
              <a:rPr lang="en-US" dirty="0"/>
              <a:t>Training set : 86.39%</a:t>
            </a:r>
          </a:p>
          <a:p>
            <a:r>
              <a:rPr lang="en-US" dirty="0"/>
              <a:t>Test set:         86.48%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3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LGBM – first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EF3D-968D-4C17-83FD-31494E18D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3D82-946A-499A-90A4-EB8148158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u="sng" dirty="0"/>
              <a:t>Best iteration</a:t>
            </a:r>
          </a:p>
          <a:p>
            <a:pPr marL="0" indent="0">
              <a:buNone/>
            </a:pPr>
            <a:r>
              <a:rPr lang="de-CH" sz="1600" dirty="0"/>
              <a:t>training set:        90.30 %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test set:               </a:t>
            </a:r>
            <a:r>
              <a:rPr lang="de-CH" sz="1600" dirty="0"/>
              <a:t>89.22 %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D86188-2665-414E-9F52-1B4C1EBA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Parameters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B68C2E-BFB0-4F37-A4C5-4C3FA074EB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u="sng" dirty="0"/>
              <a:t>Fastest training</a:t>
            </a:r>
          </a:p>
          <a:p>
            <a:pPr marL="0" indent="0">
              <a:buNone/>
            </a:pPr>
            <a:r>
              <a:rPr lang="de-CH" sz="1600" dirty="0"/>
              <a:t>Learning rate:       0.014</a:t>
            </a:r>
          </a:p>
          <a:p>
            <a:pPr marL="0" indent="0">
              <a:buNone/>
            </a:pPr>
            <a:r>
              <a:rPr lang="de-CH" sz="1600" dirty="0"/>
              <a:t>num_leaves:         61</a:t>
            </a:r>
          </a:p>
          <a:p>
            <a:pPr marL="0" indent="0">
              <a:buNone/>
            </a:pPr>
            <a:r>
              <a:rPr lang="de-CH" sz="1600" dirty="0"/>
              <a:t>max_bin:               46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3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251E6-1BC6-4288-B8FB-77A64A9C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Neural Network – error decomposition</a:t>
            </a: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2B0238D-4304-47C9-AE0C-90ED2FCC39A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690688"/>
            <a:ext cx="4352925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A32A45-8E8A-4FD0-9467-BB2BC935B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9" t="79214" r="22423"/>
          <a:stretch/>
        </p:blipFill>
        <p:spPr>
          <a:xfrm>
            <a:off x="4343399" y="5340925"/>
            <a:ext cx="2853171" cy="86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B2241-B889-4584-9005-9922E27E4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7357" r="71852" b="22354"/>
          <a:stretch/>
        </p:blipFill>
        <p:spPr>
          <a:xfrm>
            <a:off x="3470562" y="2348345"/>
            <a:ext cx="945574" cy="29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6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251E6-1BC6-4288-B8FB-77A64A9C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LGBM – error decomposition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9D62FA8-DCE0-4EEB-AC33-28BE3EF54D2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690688"/>
            <a:ext cx="4352925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2839F-2234-41A5-BB43-55FC5ACC1E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7357" r="71852" b="22354"/>
          <a:stretch/>
        </p:blipFill>
        <p:spPr>
          <a:xfrm>
            <a:off x="3470562" y="2348345"/>
            <a:ext cx="945574" cy="2928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9961B-16CA-4CF1-8067-4E925D5445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9" t="79214" r="22423"/>
          <a:stretch/>
        </p:blipFill>
        <p:spPr>
          <a:xfrm>
            <a:off x="4384963" y="5340925"/>
            <a:ext cx="2853171" cy="8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Is the metric right for the problem?</a:t>
            </a:r>
          </a:p>
        </p:txBody>
      </p:sp>
    </p:spTree>
    <p:extLst>
      <p:ext uri="{BB962C8B-B14F-4D97-AF65-F5344CB8AC3E}">
        <p14:creationId xmlns:p14="http://schemas.microsoft.com/office/powerpoint/2010/main" val="141337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246A42-AD03-4080-859C-ABD9EE62F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509712"/>
            <a:ext cx="49339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9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E11E00-AF98-4B92-A57F-B38FD49F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509712"/>
            <a:ext cx="49339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8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0D6036-B54B-4A6D-A2C9-9FA55176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509712"/>
            <a:ext cx="4933950" cy="3838575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B366D78C-92DD-4E08-B096-AD40EA34AACD}"/>
              </a:ext>
            </a:extLst>
          </p:cNvPr>
          <p:cNvSpPr/>
          <p:nvPr/>
        </p:nvSpPr>
        <p:spPr>
          <a:xfrm rot="5400000">
            <a:off x="4720622" y="-51075"/>
            <a:ext cx="283779" cy="2466975"/>
          </a:xfrm>
          <a:prstGeom prst="leftBrace">
            <a:avLst>
              <a:gd name="adj1" fmla="val 45175"/>
              <a:gd name="adj2" fmla="val 5149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EBAA8-AF3C-4AD9-AEF1-3DAB54E97B4E}"/>
              </a:ext>
            </a:extLst>
          </p:cNvPr>
          <p:cNvSpPr txBox="1"/>
          <p:nvPr/>
        </p:nvSpPr>
        <p:spPr>
          <a:xfrm>
            <a:off x="3839230" y="485781"/>
            <a:ext cx="204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elements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A793F-4F51-4A4E-93A0-FD205848A88A}"/>
              </a:ext>
            </a:extLst>
          </p:cNvPr>
          <p:cNvSpPr txBox="1"/>
          <p:nvPr/>
        </p:nvSpPr>
        <p:spPr>
          <a:xfrm>
            <a:off x="6377479" y="5767229"/>
            <a:ext cx="204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Selected elements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55AE90-6ECB-4481-B08F-5C48995EC333}"/>
              </a:ext>
            </a:extLst>
          </p:cNvPr>
          <p:cNvCxnSpPr>
            <a:cxnSpLocks/>
          </p:cNvCxnSpPr>
          <p:nvPr/>
        </p:nvCxnSpPr>
        <p:spPr>
          <a:xfrm>
            <a:off x="6663559" y="4971393"/>
            <a:ext cx="557048" cy="7958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981D-F8B1-4FE6-ACE6-64297392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F824-9228-40B2-B54C-7E6533D7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The pilots experienced distractions intended to induce one of the following three cognitive states: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Attention  </a:t>
            </a:r>
          </a:p>
          <a:p>
            <a:pPr fontAlgn="base"/>
            <a:r>
              <a:rPr lang="en-US" dirty="0"/>
              <a:t>Distraction  </a:t>
            </a:r>
          </a:p>
          <a:p>
            <a:pPr fontAlgn="base"/>
            <a:r>
              <a:rPr lang="en-US" dirty="0"/>
              <a:t>Surprise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Base is the reference state </a:t>
            </a:r>
          </a:p>
        </p:txBody>
      </p:sp>
    </p:spTree>
    <p:extLst>
      <p:ext uri="{BB962C8B-B14F-4D97-AF65-F5344CB8AC3E}">
        <p14:creationId xmlns:p14="http://schemas.microsoft.com/office/powerpoint/2010/main" val="299391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0D6036-B54B-4A6D-A2C9-9FA55176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509712"/>
            <a:ext cx="4933950" cy="3838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82D088-3FB0-4F5F-8628-561921E8446D}"/>
              </a:ext>
            </a:extLst>
          </p:cNvPr>
          <p:cNvSpPr txBox="1"/>
          <p:nvPr/>
        </p:nvSpPr>
        <p:spPr>
          <a:xfrm>
            <a:off x="4123013" y="1509712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negatives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7B830-5ACF-4ED2-B4F3-A7159C3573F3}"/>
              </a:ext>
            </a:extLst>
          </p:cNvPr>
          <p:cNvSpPr txBox="1"/>
          <p:nvPr/>
        </p:nvSpPr>
        <p:spPr>
          <a:xfrm>
            <a:off x="6755853" y="1509712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negatives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D6D12-68C4-477C-B7F3-54E3FE4B4CB4}"/>
              </a:ext>
            </a:extLst>
          </p:cNvPr>
          <p:cNvSpPr txBox="1"/>
          <p:nvPr/>
        </p:nvSpPr>
        <p:spPr>
          <a:xfrm>
            <a:off x="4469853" y="3189793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positives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C4D7C-E822-474D-9863-886927A3FB33}"/>
              </a:ext>
            </a:extLst>
          </p:cNvPr>
          <p:cNvSpPr txBox="1"/>
          <p:nvPr/>
        </p:nvSpPr>
        <p:spPr>
          <a:xfrm>
            <a:off x="6209316" y="3189474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positives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E4FE734-4E1A-4B83-82F7-E6D9DA54063D}"/>
              </a:ext>
            </a:extLst>
          </p:cNvPr>
          <p:cNvSpPr/>
          <p:nvPr/>
        </p:nvSpPr>
        <p:spPr>
          <a:xfrm rot="5400000">
            <a:off x="4720622" y="-51075"/>
            <a:ext cx="283779" cy="2466975"/>
          </a:xfrm>
          <a:prstGeom prst="leftBrace">
            <a:avLst>
              <a:gd name="adj1" fmla="val 45175"/>
              <a:gd name="adj2" fmla="val 5149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CF6A-C4AF-4DB0-874D-12DBDF677995}"/>
              </a:ext>
            </a:extLst>
          </p:cNvPr>
          <p:cNvSpPr txBox="1"/>
          <p:nvPr/>
        </p:nvSpPr>
        <p:spPr>
          <a:xfrm>
            <a:off x="3839230" y="485781"/>
            <a:ext cx="204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elements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19F66-2B21-46D2-B7B4-8B2540971557}"/>
              </a:ext>
            </a:extLst>
          </p:cNvPr>
          <p:cNvSpPr txBox="1"/>
          <p:nvPr/>
        </p:nvSpPr>
        <p:spPr>
          <a:xfrm>
            <a:off x="6377479" y="5767229"/>
            <a:ext cx="204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Selected elements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8B4EC-7486-49C8-AC38-4CC3E8F9E5B7}"/>
              </a:ext>
            </a:extLst>
          </p:cNvPr>
          <p:cNvCxnSpPr>
            <a:cxnSpLocks/>
          </p:cNvCxnSpPr>
          <p:nvPr/>
        </p:nvCxnSpPr>
        <p:spPr>
          <a:xfrm>
            <a:off x="6663559" y="4971393"/>
            <a:ext cx="557048" cy="7958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1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0D6036-B54B-4A6D-A2C9-9FA55176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8" y="1509712"/>
            <a:ext cx="4933950" cy="3838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82D088-3FB0-4F5F-8628-561921E8446D}"/>
              </a:ext>
            </a:extLst>
          </p:cNvPr>
          <p:cNvSpPr txBox="1"/>
          <p:nvPr/>
        </p:nvSpPr>
        <p:spPr>
          <a:xfrm>
            <a:off x="1222166" y="1509712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negatives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7B830-5ACF-4ED2-B4F3-A7159C3573F3}"/>
              </a:ext>
            </a:extLst>
          </p:cNvPr>
          <p:cNvSpPr txBox="1"/>
          <p:nvPr/>
        </p:nvSpPr>
        <p:spPr>
          <a:xfrm>
            <a:off x="3855006" y="1509712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negatives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D6D12-68C4-477C-B7F3-54E3FE4B4CB4}"/>
              </a:ext>
            </a:extLst>
          </p:cNvPr>
          <p:cNvSpPr txBox="1"/>
          <p:nvPr/>
        </p:nvSpPr>
        <p:spPr>
          <a:xfrm>
            <a:off x="1569006" y="3189793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positives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C4D7C-E822-474D-9863-886927A3FB33}"/>
              </a:ext>
            </a:extLst>
          </p:cNvPr>
          <p:cNvSpPr txBox="1"/>
          <p:nvPr/>
        </p:nvSpPr>
        <p:spPr>
          <a:xfrm>
            <a:off x="3308469" y="3189474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positives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E4FE734-4E1A-4B83-82F7-E6D9DA54063D}"/>
              </a:ext>
            </a:extLst>
          </p:cNvPr>
          <p:cNvSpPr/>
          <p:nvPr/>
        </p:nvSpPr>
        <p:spPr>
          <a:xfrm rot="5400000">
            <a:off x="1819775" y="-51075"/>
            <a:ext cx="283779" cy="2466975"/>
          </a:xfrm>
          <a:prstGeom prst="leftBrace">
            <a:avLst>
              <a:gd name="adj1" fmla="val 45175"/>
              <a:gd name="adj2" fmla="val 5149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CF6A-C4AF-4DB0-874D-12DBDF677995}"/>
              </a:ext>
            </a:extLst>
          </p:cNvPr>
          <p:cNvSpPr txBox="1"/>
          <p:nvPr/>
        </p:nvSpPr>
        <p:spPr>
          <a:xfrm>
            <a:off x="938383" y="485781"/>
            <a:ext cx="204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elements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19F66-2B21-46D2-B7B4-8B2540971557}"/>
              </a:ext>
            </a:extLst>
          </p:cNvPr>
          <p:cNvSpPr txBox="1"/>
          <p:nvPr/>
        </p:nvSpPr>
        <p:spPr>
          <a:xfrm>
            <a:off x="3476632" y="5767229"/>
            <a:ext cx="204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Selected elements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8B4EC-7486-49C8-AC38-4CC3E8F9E5B7}"/>
              </a:ext>
            </a:extLst>
          </p:cNvPr>
          <p:cNvCxnSpPr>
            <a:cxnSpLocks/>
          </p:cNvCxnSpPr>
          <p:nvPr/>
        </p:nvCxnSpPr>
        <p:spPr>
          <a:xfrm>
            <a:off x="3762712" y="4971393"/>
            <a:ext cx="557048" cy="7958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6F6DF-8119-4D21-89C9-DB261C0C4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2"/>
          <a:stretch/>
        </p:blipFill>
        <p:spPr>
          <a:xfrm flipH="1">
            <a:off x="7298810" y="3004895"/>
            <a:ext cx="402114" cy="622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FD6C49-DCD7-490F-BD88-C184F1BD9F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7"/>
          <a:stretch/>
        </p:blipFill>
        <p:spPr>
          <a:xfrm flipH="1">
            <a:off x="7700924" y="3031198"/>
            <a:ext cx="288780" cy="546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C82DC5-71A1-460D-8A88-066781CE7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7511" y="3938486"/>
            <a:ext cx="690893" cy="53617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C84FB2-C261-4B85-9DFE-4FC28A159E19}"/>
              </a:ext>
            </a:extLst>
          </p:cNvPr>
          <p:cNvCxnSpPr>
            <a:cxnSpLocks/>
          </p:cNvCxnSpPr>
          <p:nvPr/>
        </p:nvCxnSpPr>
        <p:spPr>
          <a:xfrm flipH="1">
            <a:off x="7211904" y="3782159"/>
            <a:ext cx="876267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1586A-B94C-418D-8A0F-1711CA52EEEF}"/>
              </a:ext>
            </a:extLst>
          </p:cNvPr>
          <p:cNvSpPr txBox="1"/>
          <p:nvPr/>
        </p:nvSpPr>
        <p:spPr>
          <a:xfrm flipH="1">
            <a:off x="5759039" y="3607904"/>
            <a:ext cx="175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accuracy =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74F65D-4779-4892-AD4D-ADDDA2AE2D52}"/>
              </a:ext>
            </a:extLst>
          </p:cNvPr>
          <p:cNvSpPr txBox="1"/>
          <p:nvPr/>
        </p:nvSpPr>
        <p:spPr>
          <a:xfrm flipH="1">
            <a:off x="6212104" y="1509712"/>
            <a:ext cx="241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How many items are marked correctly?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4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0D6036-B54B-4A6D-A2C9-9FA55176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8" y="1509712"/>
            <a:ext cx="4933950" cy="3838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82D088-3FB0-4F5F-8628-561921E8446D}"/>
              </a:ext>
            </a:extLst>
          </p:cNvPr>
          <p:cNvSpPr txBox="1"/>
          <p:nvPr/>
        </p:nvSpPr>
        <p:spPr>
          <a:xfrm>
            <a:off x="1222166" y="1509712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negatives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7B830-5ACF-4ED2-B4F3-A7159C3573F3}"/>
              </a:ext>
            </a:extLst>
          </p:cNvPr>
          <p:cNvSpPr txBox="1"/>
          <p:nvPr/>
        </p:nvSpPr>
        <p:spPr>
          <a:xfrm>
            <a:off x="3855006" y="1509712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negatives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D6D12-68C4-477C-B7F3-54E3FE4B4CB4}"/>
              </a:ext>
            </a:extLst>
          </p:cNvPr>
          <p:cNvSpPr txBox="1"/>
          <p:nvPr/>
        </p:nvSpPr>
        <p:spPr>
          <a:xfrm>
            <a:off x="1569006" y="3189793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positives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C4D7C-E822-474D-9863-886927A3FB33}"/>
              </a:ext>
            </a:extLst>
          </p:cNvPr>
          <p:cNvSpPr txBox="1"/>
          <p:nvPr/>
        </p:nvSpPr>
        <p:spPr>
          <a:xfrm>
            <a:off x="3308469" y="3189474"/>
            <a:ext cx="16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positives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E4FE734-4E1A-4B83-82F7-E6D9DA54063D}"/>
              </a:ext>
            </a:extLst>
          </p:cNvPr>
          <p:cNvSpPr/>
          <p:nvPr/>
        </p:nvSpPr>
        <p:spPr>
          <a:xfrm rot="5400000">
            <a:off x="1819775" y="-51075"/>
            <a:ext cx="283779" cy="2466975"/>
          </a:xfrm>
          <a:prstGeom prst="leftBrace">
            <a:avLst>
              <a:gd name="adj1" fmla="val 45175"/>
              <a:gd name="adj2" fmla="val 5149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CF6A-C4AF-4DB0-874D-12DBDF677995}"/>
              </a:ext>
            </a:extLst>
          </p:cNvPr>
          <p:cNvSpPr txBox="1"/>
          <p:nvPr/>
        </p:nvSpPr>
        <p:spPr>
          <a:xfrm>
            <a:off x="938383" y="485781"/>
            <a:ext cx="204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elements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19F66-2B21-46D2-B7B4-8B2540971557}"/>
              </a:ext>
            </a:extLst>
          </p:cNvPr>
          <p:cNvSpPr txBox="1"/>
          <p:nvPr/>
        </p:nvSpPr>
        <p:spPr>
          <a:xfrm>
            <a:off x="3476632" y="5767229"/>
            <a:ext cx="204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Selected elements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8B4EC-7486-49C8-AC38-4CC3E8F9E5B7}"/>
              </a:ext>
            </a:extLst>
          </p:cNvPr>
          <p:cNvCxnSpPr>
            <a:cxnSpLocks/>
          </p:cNvCxnSpPr>
          <p:nvPr/>
        </p:nvCxnSpPr>
        <p:spPr>
          <a:xfrm>
            <a:off x="3762712" y="4971393"/>
            <a:ext cx="557048" cy="7958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6F6DF-8119-4D21-89C9-DB261C0C4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2"/>
          <a:stretch/>
        </p:blipFill>
        <p:spPr>
          <a:xfrm flipH="1">
            <a:off x="7298810" y="3004895"/>
            <a:ext cx="402114" cy="622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FD6C49-DCD7-490F-BD88-C184F1BD9F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7"/>
          <a:stretch/>
        </p:blipFill>
        <p:spPr>
          <a:xfrm flipH="1">
            <a:off x="7700924" y="3031198"/>
            <a:ext cx="288780" cy="546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C82DC5-71A1-460D-8A88-066781CE7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7511" y="3938486"/>
            <a:ext cx="690893" cy="53617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C84FB2-C261-4B85-9DFE-4FC28A159E19}"/>
              </a:ext>
            </a:extLst>
          </p:cNvPr>
          <p:cNvCxnSpPr>
            <a:cxnSpLocks/>
          </p:cNvCxnSpPr>
          <p:nvPr/>
        </p:nvCxnSpPr>
        <p:spPr>
          <a:xfrm flipH="1">
            <a:off x="7211904" y="3782159"/>
            <a:ext cx="876267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1586A-B94C-418D-8A0F-1711CA52EEEF}"/>
              </a:ext>
            </a:extLst>
          </p:cNvPr>
          <p:cNvSpPr txBox="1"/>
          <p:nvPr/>
        </p:nvSpPr>
        <p:spPr>
          <a:xfrm flipH="1">
            <a:off x="5759039" y="3607904"/>
            <a:ext cx="175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accuracy =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737F4C-F5E3-48F1-BE42-AB74E96B4E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7"/>
          <a:stretch/>
        </p:blipFill>
        <p:spPr>
          <a:xfrm>
            <a:off x="10618962" y="3041165"/>
            <a:ext cx="309482" cy="5432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E3F98F-E3E3-4451-83A8-E74A7139BC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618962" y="3938486"/>
            <a:ext cx="345442" cy="5361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74F65D-4779-4892-AD4D-ADDDA2AE2D52}"/>
              </a:ext>
            </a:extLst>
          </p:cNvPr>
          <p:cNvSpPr txBox="1"/>
          <p:nvPr/>
        </p:nvSpPr>
        <p:spPr>
          <a:xfrm flipH="1">
            <a:off x="6212104" y="1509712"/>
            <a:ext cx="241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How many items are marked correctly?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100660-96D5-4CB5-A89D-E02E8488A9DE}"/>
              </a:ext>
            </a:extLst>
          </p:cNvPr>
          <p:cNvSpPr txBox="1"/>
          <p:nvPr/>
        </p:nvSpPr>
        <p:spPr>
          <a:xfrm flipH="1">
            <a:off x="9412969" y="1509711"/>
            <a:ext cx="241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How many relevant items are marked?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FF148-0D10-4518-8661-25037B29E348}"/>
              </a:ext>
            </a:extLst>
          </p:cNvPr>
          <p:cNvCxnSpPr>
            <a:cxnSpLocks/>
          </p:cNvCxnSpPr>
          <p:nvPr/>
        </p:nvCxnSpPr>
        <p:spPr>
          <a:xfrm flipV="1">
            <a:off x="8950621" y="1639614"/>
            <a:ext cx="0" cy="37086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CE313F-AD2D-42F1-936C-B3788B528354}"/>
              </a:ext>
            </a:extLst>
          </p:cNvPr>
          <p:cNvCxnSpPr>
            <a:cxnSpLocks/>
          </p:cNvCxnSpPr>
          <p:nvPr/>
        </p:nvCxnSpPr>
        <p:spPr>
          <a:xfrm flipH="1">
            <a:off x="10335569" y="3777181"/>
            <a:ext cx="876267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E94-40AB-4E25-ABC7-BB4D7E820FCB}"/>
              </a:ext>
            </a:extLst>
          </p:cNvPr>
          <p:cNvSpPr txBox="1"/>
          <p:nvPr/>
        </p:nvSpPr>
        <p:spPr>
          <a:xfrm flipH="1">
            <a:off x="9003354" y="3612311"/>
            <a:ext cx="175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recall =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2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Is the model right for the data?</a:t>
            </a:r>
          </a:p>
        </p:txBody>
      </p:sp>
    </p:spTree>
    <p:extLst>
      <p:ext uri="{BB962C8B-B14F-4D97-AF65-F5344CB8AC3E}">
        <p14:creationId xmlns:p14="http://schemas.microsoft.com/office/powerpoint/2010/main" val="244488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Class distribution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36794F-05C8-4231-85E2-C767BB0F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1496514"/>
            <a:ext cx="50387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1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choose “best” model ?</a:t>
            </a:r>
          </a:p>
        </p:txBody>
      </p:sp>
    </p:spTree>
    <p:extLst>
      <p:ext uri="{BB962C8B-B14F-4D97-AF65-F5344CB8AC3E}">
        <p14:creationId xmlns:p14="http://schemas.microsoft.com/office/powerpoint/2010/main" val="1832312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 evaluation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E1AEC-55F4-4F8A-B68D-2102693F6967}"/>
                  </a:ext>
                </a:extLst>
              </p:cNvPr>
              <p:cNvSpPr txBox="1"/>
              <p:nvPr/>
            </p:nvSpPr>
            <p:spPr>
              <a:xfrm>
                <a:off x="3077141" y="2853586"/>
                <a:ext cx="6415731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𝑑𝑖𝑠𝑡𝑟𝑎𝑐𝑡𝑖𝑜𝑛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𝑑𝑖𝑠𝑡𝑟𝑎𝑐𝑡𝑖𝑜𝑛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𝑠𝑢𝑟𝑝𝑟𝑖𝑠𝑒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𝑠𝑢𝑟𝑝𝑟𝑖𝑠𝑒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E1AEC-55F4-4F8A-B68D-2102693F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141" y="2853586"/>
                <a:ext cx="6415731" cy="575414"/>
              </a:xfrm>
              <a:prstGeom prst="rect">
                <a:avLst/>
              </a:prstGeom>
              <a:blipFill>
                <a:blip r:embed="rId2"/>
                <a:stretch>
                  <a:fillRect l="-856" r="-285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15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 evaluation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E1AEC-55F4-4F8A-B68D-2102693F6967}"/>
                  </a:ext>
                </a:extLst>
              </p:cNvPr>
              <p:cNvSpPr txBox="1"/>
              <p:nvPr/>
            </p:nvSpPr>
            <p:spPr>
              <a:xfrm>
                <a:off x="3077141" y="2853586"/>
                <a:ext cx="6415731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𝑑𝑖𝑠𝑡𝑟𝑎𝑐𝑡𝑖𝑜𝑛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𝑑𝑖𝑠𝑡𝑟𝑎𝑐𝑡𝑖𝑜𝑛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𝑠𝑢𝑟𝑝𝑟𝑖𝑠𝑒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𝑠𝑢𝑟𝑝𝑟𝑖𝑠𝑒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E1AEC-55F4-4F8A-B68D-2102693F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141" y="2853586"/>
                <a:ext cx="6415731" cy="575414"/>
              </a:xfrm>
              <a:prstGeom prst="rect">
                <a:avLst/>
              </a:prstGeom>
              <a:blipFill>
                <a:blip r:embed="rId2"/>
                <a:stretch>
                  <a:fillRect l="-856" r="-285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1D99C3-D456-41BC-88B7-9A07626776AC}"/>
                  </a:ext>
                </a:extLst>
              </p:cNvPr>
              <p:cNvSpPr txBox="1"/>
              <p:nvPr/>
            </p:nvSpPr>
            <p:spPr>
              <a:xfrm>
                <a:off x="2918143" y="4325212"/>
                <a:ext cx="6182911" cy="787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𝑎𝑐𝑐𝑢𝑟𝑎𝑐𝑦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1D99C3-D456-41BC-88B7-9A0762677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43" y="4325212"/>
                <a:ext cx="6182911" cy="78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443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 evaluation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E1AEC-55F4-4F8A-B68D-2102693F6967}"/>
                  </a:ext>
                </a:extLst>
              </p:cNvPr>
              <p:cNvSpPr txBox="1"/>
              <p:nvPr/>
            </p:nvSpPr>
            <p:spPr>
              <a:xfrm>
                <a:off x="3077141" y="2853586"/>
                <a:ext cx="6415731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𝑑𝑖𝑠𝑡𝑟𝑎𝑐𝑡𝑖𝑜𝑛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𝑑𝑖𝑠𝑡𝑟𝑎𝑐𝑡𝑖𝑜𝑛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𝑠𝑢𝑟𝑝𝑟𝑖𝑠𝑒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𝑠𝑢𝑟𝑝𝑟𝑖𝑠𝑒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E1AEC-55F4-4F8A-B68D-2102693F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141" y="2853586"/>
                <a:ext cx="6415731" cy="575414"/>
              </a:xfrm>
              <a:prstGeom prst="rect">
                <a:avLst/>
              </a:prstGeom>
              <a:blipFill>
                <a:blip r:embed="rId2"/>
                <a:stretch>
                  <a:fillRect l="-856" r="-285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1D99C3-D456-41BC-88B7-9A07626776AC}"/>
                  </a:ext>
                </a:extLst>
              </p:cNvPr>
              <p:cNvSpPr txBox="1"/>
              <p:nvPr/>
            </p:nvSpPr>
            <p:spPr>
              <a:xfrm>
                <a:off x="2918143" y="4325212"/>
                <a:ext cx="6182911" cy="787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𝑎𝑐𝑐𝑢𝑟𝑎𝑐𝑦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1D99C3-D456-41BC-88B7-9A0762677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43" y="4325212"/>
                <a:ext cx="6182911" cy="78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7FE3DA-7616-4878-9D24-D78192E38C7E}"/>
              </a:ext>
            </a:extLst>
          </p:cNvPr>
          <p:cNvCxnSpPr>
            <a:cxnSpLocks/>
          </p:cNvCxnSpPr>
          <p:nvPr/>
        </p:nvCxnSpPr>
        <p:spPr>
          <a:xfrm flipH="1">
            <a:off x="1933904" y="3247697"/>
            <a:ext cx="1143237" cy="4414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2E170-63AC-4C00-8702-133DDEBDA87A}"/>
              </a:ext>
            </a:extLst>
          </p:cNvPr>
          <p:cNvCxnSpPr>
            <a:cxnSpLocks/>
          </p:cNvCxnSpPr>
          <p:nvPr/>
        </p:nvCxnSpPr>
        <p:spPr>
          <a:xfrm>
            <a:off x="9273857" y="4866290"/>
            <a:ext cx="811437" cy="708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02B60B-F3B4-4123-B820-B9215D237AB8}"/>
              </a:ext>
            </a:extLst>
          </p:cNvPr>
          <p:cNvSpPr txBox="1"/>
          <p:nvPr/>
        </p:nvSpPr>
        <p:spPr>
          <a:xfrm>
            <a:off x="409903" y="390858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choice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9E1A6-1E81-41C4-BDEB-FCB88082B148}"/>
              </a:ext>
            </a:extLst>
          </p:cNvPr>
          <p:cNvSpPr txBox="1"/>
          <p:nvPr/>
        </p:nvSpPr>
        <p:spPr>
          <a:xfrm>
            <a:off x="9101054" y="5878858"/>
            <a:ext cx="197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supervision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9DC4C-975A-46A7-B9DE-62ABB4D0DCA1}"/>
              </a:ext>
            </a:extLst>
          </p:cNvPr>
          <p:cNvSpPr/>
          <p:nvPr/>
        </p:nvSpPr>
        <p:spPr>
          <a:xfrm>
            <a:off x="357352" y="3861287"/>
            <a:ext cx="1576551" cy="46392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A36691-76E6-4A2A-9A5E-DA871A85A0C3}"/>
              </a:ext>
            </a:extLst>
          </p:cNvPr>
          <p:cNvSpPr/>
          <p:nvPr/>
        </p:nvSpPr>
        <p:spPr>
          <a:xfrm>
            <a:off x="9017876" y="5831561"/>
            <a:ext cx="2062655" cy="4639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Did it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9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981D-F8B1-4FE6-ACE6-64297392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577B5F-19D3-462B-8C3D-89F753009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id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crew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seat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experiment - Attention, Distraction or Surprise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time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ecg</a:t>
            </a:r>
            <a:r>
              <a:rPr lang="en-US" altLang="en-US" sz="2400" dirty="0"/>
              <a:t> - 3-point Electrocardiogram signal. The sensor had a resolution/bit of .012215 µV and a range of -100mV to +100mV. The data are provided in microvolts.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r - respiration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gsr</a:t>
            </a:r>
            <a:r>
              <a:rPr lang="en-US" altLang="en-US" sz="2400" dirty="0"/>
              <a:t> - Galvanic Skin Response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event - The state of the pilot at the given time: one of Attention, Distraction, Surprise or Baseline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BB8A97-3B16-47EF-9266-3928ACD883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eeg_f7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eeg_f8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eeg_t4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eeg_t6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eeg_t5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eeg_t3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eeg_fp2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eeg_o1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eeg_p3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eeg_pz</a:t>
            </a:r>
            <a:endParaRPr lang="en-US" alt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eeg_fz</a:t>
            </a:r>
            <a:endParaRPr lang="en-US" alt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eeg_c4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eeg_p4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eeg_poz</a:t>
            </a:r>
            <a:endParaRPr lang="en-US" alt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eeg_c3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eeg_cz</a:t>
            </a:r>
            <a:endParaRPr lang="en-US" alt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eeg_o2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8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Neural Network –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EF3D-968D-4C17-83FD-31494E18D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3D82-946A-499A-90A4-EB8148158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u="sng" dirty="0"/>
              <a:t>Best Model</a:t>
            </a:r>
          </a:p>
          <a:p>
            <a:pPr marL="0" indent="0">
              <a:buNone/>
            </a:pPr>
            <a:r>
              <a:rPr lang="de-CH" sz="1600" dirty="0"/>
              <a:t>training set:        4.03 </a:t>
            </a:r>
          </a:p>
          <a:p>
            <a:pPr marL="0" indent="0">
              <a:buNone/>
            </a:pPr>
            <a:r>
              <a:rPr lang="de-CH" sz="1600" dirty="0"/>
              <a:t>test set:               3.95</a:t>
            </a:r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r>
              <a:rPr lang="de-CH" sz="1600" u="sng" dirty="0"/>
              <a:t>Worst Model</a:t>
            </a:r>
          </a:p>
          <a:p>
            <a:pPr marL="0" indent="0">
              <a:buNone/>
            </a:pPr>
            <a:r>
              <a:rPr lang="de-CH" sz="1600" dirty="0"/>
              <a:t>training set:        0.5 </a:t>
            </a:r>
          </a:p>
          <a:p>
            <a:pPr marL="0" indent="0">
              <a:buNone/>
            </a:pPr>
            <a:r>
              <a:rPr lang="de-CH" sz="1600" dirty="0"/>
              <a:t>test set:               0.44</a:t>
            </a: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D86188-2665-414E-9F52-1B4C1EBA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Parameters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B68C2E-BFB0-4F37-A4C5-4C3FA074EB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u="sng" dirty="0"/>
              <a:t>Best Model</a:t>
            </a:r>
            <a:endParaRPr lang="de-CH" sz="1600" dirty="0"/>
          </a:p>
          <a:p>
            <a:pPr marL="0" indent="0">
              <a:buNone/>
            </a:pPr>
            <a:r>
              <a:rPr lang="de-CH" sz="1600" dirty="0"/>
              <a:t>Learning rate:	  0.0015</a:t>
            </a:r>
          </a:p>
          <a:p>
            <a:pPr marL="0" indent="0">
              <a:buNone/>
            </a:pPr>
            <a:r>
              <a:rPr lang="de-CH" sz="1600" dirty="0"/>
              <a:t>No. layers: 	                      661</a:t>
            </a:r>
          </a:p>
          <a:p>
            <a:pPr marL="0" indent="0">
              <a:buNone/>
            </a:pPr>
            <a:r>
              <a:rPr lang="de-CH" sz="1600" dirty="0"/>
              <a:t>Learning rate decay:      0</a:t>
            </a:r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r>
              <a:rPr lang="de-CH" sz="1600" u="sng" dirty="0"/>
              <a:t>Worst Model</a:t>
            </a:r>
            <a:endParaRPr lang="de-CH" sz="1600" dirty="0"/>
          </a:p>
          <a:p>
            <a:pPr marL="0" indent="0">
              <a:buNone/>
            </a:pPr>
            <a:r>
              <a:rPr lang="de-CH" sz="1600" dirty="0"/>
              <a:t>Learning rate:	  2.64e-06</a:t>
            </a:r>
          </a:p>
          <a:p>
            <a:pPr marL="0" indent="0">
              <a:buNone/>
            </a:pPr>
            <a:r>
              <a:rPr lang="de-CH" sz="1600" dirty="0"/>
              <a:t>No. layers: 	                      996</a:t>
            </a:r>
          </a:p>
          <a:p>
            <a:pPr marL="0" indent="0">
              <a:buNone/>
            </a:pPr>
            <a:r>
              <a:rPr lang="de-CH" sz="1600" dirty="0"/>
              <a:t>Learning rate decay:      2.5e-06</a:t>
            </a:r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01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Neural Network – 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B54DD-CFF4-43B0-9189-06AD40033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" y="1194162"/>
            <a:ext cx="12115824" cy="56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5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Neural Network – 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70B87-7451-4FC7-A06F-32526A737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" y="1191206"/>
            <a:ext cx="12097536" cy="56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80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Neural Network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89E09-7BE9-41B6-9258-7F6BC165A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0" y="1579419"/>
            <a:ext cx="6924303" cy="51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01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LBGM –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EF3D-968D-4C17-83FD-31494E18D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3D82-946A-499A-90A4-EB8148158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u="sng"/>
              <a:t>Best </a:t>
            </a:r>
            <a:r>
              <a:rPr lang="de-CH" sz="1600" u="sng" dirty="0"/>
              <a:t>i</a:t>
            </a:r>
            <a:r>
              <a:rPr lang="de-CH" sz="1600" u="sng"/>
              <a:t>teration</a:t>
            </a:r>
            <a:endParaRPr lang="de-CH" sz="1600" u="sng" dirty="0"/>
          </a:p>
          <a:p>
            <a:pPr marL="0" indent="0">
              <a:buNone/>
            </a:pPr>
            <a:r>
              <a:rPr lang="de-CH" sz="1600" dirty="0"/>
              <a:t>training set:        4.31 </a:t>
            </a:r>
          </a:p>
          <a:p>
            <a:pPr marL="0" indent="0">
              <a:buNone/>
            </a:pPr>
            <a:r>
              <a:rPr lang="de-CH" sz="1600" dirty="0"/>
              <a:t>test set:               4.10</a:t>
            </a:r>
          </a:p>
          <a:p>
            <a:pPr marL="0" indent="0">
              <a:buNone/>
            </a:pPr>
            <a:endParaRPr lang="de-CH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D86188-2665-414E-9F52-1B4C1EBA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Parameters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B68C2E-BFB0-4F37-A4C5-4C3FA074EB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u="sng" dirty="0"/>
              <a:t>Fastest training</a:t>
            </a:r>
            <a:endParaRPr lang="de-CH" sz="1600" dirty="0"/>
          </a:p>
          <a:p>
            <a:pPr marL="0" indent="0">
              <a:buNone/>
            </a:pPr>
            <a:r>
              <a:rPr lang="de-CH" sz="1600" dirty="0"/>
              <a:t>Learning rate:       0.014</a:t>
            </a:r>
          </a:p>
          <a:p>
            <a:pPr marL="0" indent="0">
              <a:buNone/>
            </a:pPr>
            <a:r>
              <a:rPr lang="de-CH" sz="1600" dirty="0"/>
              <a:t>num_leaves:         61</a:t>
            </a:r>
          </a:p>
          <a:p>
            <a:pPr marL="0" indent="0">
              <a:buNone/>
            </a:pPr>
            <a:r>
              <a:rPr lang="de-CH" sz="1600" dirty="0"/>
              <a:t>max_bin:               46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86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Light GBM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902F8-4604-4BE3-B767-6E595FD8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1" y="1579419"/>
            <a:ext cx="6924302" cy="51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53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25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F8D5-4C91-4F98-A82D-6E4E4EC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Understanding the data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FE12C0C-89F7-46D2-8A55-9E93A7FA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64" y="1389843"/>
            <a:ext cx="6741072" cy="546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878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F8D5-4C91-4F98-A82D-6E4E4EC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Understanding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2B04-368B-4225-BC30-58CC0305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pt-BR" dirty="0"/>
              <a:t>Respiration</a:t>
            </a:r>
          </a:p>
          <a:p>
            <a:r>
              <a:rPr lang="pt-BR" dirty="0"/>
              <a:t>Electrocardiogram (ECG)</a:t>
            </a:r>
          </a:p>
          <a:p>
            <a:r>
              <a:rPr lang="pt-BR" dirty="0"/>
              <a:t>Electroencephalogram (EEG)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8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Respiration</a:t>
            </a:r>
            <a:endParaRPr lang="en-US" dirty="0"/>
          </a:p>
        </p:txBody>
      </p:sp>
      <p:pic>
        <p:nvPicPr>
          <p:cNvPr id="5122" name="Picture 2" descr="Znalezione obrazy dla zapytania respiration measurement">
            <a:extLst>
              <a:ext uri="{FF2B5EF4-FFF2-40B4-BE49-F238E27FC236}">
                <a16:creationId xmlns:a16="http://schemas.microsoft.com/office/drawing/2014/main" id="{4259362E-5BCF-489F-B6E6-D2ADF55B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75" y="1936994"/>
            <a:ext cx="4997747" cy="392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Can you predict pilot’s cognitive state?</a:t>
            </a:r>
          </a:p>
        </p:txBody>
      </p:sp>
    </p:spTree>
    <p:extLst>
      <p:ext uri="{BB962C8B-B14F-4D97-AF65-F5344CB8AC3E}">
        <p14:creationId xmlns:p14="http://schemas.microsoft.com/office/powerpoint/2010/main" val="621269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Respiration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8088-EFD3-42B6-AB4A-AFD32D89D90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4077" y="1688858"/>
            <a:ext cx="4847492" cy="428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2000" dirty="0"/>
              <a:t>Original signal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7DCA4-347F-4F53-A053-B1E7BEFA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539" y="2116019"/>
            <a:ext cx="6353908" cy="36810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98635D-7653-4AE0-8D0E-56B852A9D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27" y="2116018"/>
            <a:ext cx="6816968" cy="368104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3EA3A6-65A2-4808-8834-BB5B7DD812BC}"/>
              </a:ext>
            </a:extLst>
          </p:cNvPr>
          <p:cNvSpPr txBox="1">
            <a:spLocks/>
          </p:cNvSpPr>
          <p:nvPr/>
        </p:nvSpPr>
        <p:spPr>
          <a:xfrm>
            <a:off x="6670433" y="1687026"/>
            <a:ext cx="4847492" cy="428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CH" sz="2000" dirty="0"/>
              <a:t>Respiration frequency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047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Electrocardiogram</a:t>
            </a:r>
            <a:endParaRPr lang="en-US" dirty="0"/>
          </a:p>
        </p:txBody>
      </p:sp>
      <p:pic>
        <p:nvPicPr>
          <p:cNvPr id="3076" name="Picture 4" descr="Znalezione obrazy dla zapytania ECG">
            <a:extLst>
              <a:ext uri="{FF2B5EF4-FFF2-40B4-BE49-F238E27FC236}">
                <a16:creationId xmlns:a16="http://schemas.microsoft.com/office/drawing/2014/main" id="{367F2516-0C06-4DC2-AA8C-8BCECD075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9" r="16404"/>
          <a:stretch/>
        </p:blipFill>
        <p:spPr bwMode="auto">
          <a:xfrm>
            <a:off x="838200" y="1899138"/>
            <a:ext cx="10423810" cy="42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85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Electrocardiogram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8088-EFD3-42B6-AB4A-AFD32D89D90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4077" y="1688858"/>
            <a:ext cx="4847492" cy="428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2000" dirty="0"/>
              <a:t>Original signal</a:t>
            </a:r>
            <a:endParaRPr lang="en-US" sz="2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3EA3A6-65A2-4808-8834-BB5B7DD812BC}"/>
              </a:ext>
            </a:extLst>
          </p:cNvPr>
          <p:cNvSpPr txBox="1">
            <a:spLocks/>
          </p:cNvSpPr>
          <p:nvPr/>
        </p:nvSpPr>
        <p:spPr>
          <a:xfrm>
            <a:off x="6670433" y="1687026"/>
            <a:ext cx="4847492" cy="428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CH" sz="2000" dirty="0"/>
              <a:t>Heart rate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30E19-2C79-4DE7-82F8-CB5ABB0D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32" y="2332892"/>
            <a:ext cx="6766412" cy="3608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AB3F5-035C-4694-80BF-6E9773C11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66" y="2329227"/>
            <a:ext cx="6766412" cy="36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5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EEG</a:t>
            </a:r>
            <a:endParaRPr lang="en-US" dirty="0"/>
          </a:p>
        </p:txBody>
      </p:sp>
      <p:pic>
        <p:nvPicPr>
          <p:cNvPr id="2052" name="Picture 4" descr="Znalezione obrazy dla zapytania EEG picture">
            <a:extLst>
              <a:ext uri="{FF2B5EF4-FFF2-40B4-BE49-F238E27FC236}">
                <a16:creationId xmlns:a16="http://schemas.microsoft.com/office/drawing/2014/main" id="{A6E1F228-2852-4135-830E-71F7453AB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85" y="1825625"/>
            <a:ext cx="60198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03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EEG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CEA7-2C05-4EB0-BF1C-C2AC91BFC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6" y="2037072"/>
            <a:ext cx="7811448" cy="42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0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4FA2-9EE2-45A7-A699-CEFD1BCE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Impact of new features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1A60A3-A677-4039-9C44-A8F09801E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Neural Network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941D14-E50D-47A4-BDB7-73C9995299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CH" sz="1600" dirty="0"/>
          </a:p>
          <a:p>
            <a:pPr marL="0" indent="0">
              <a:buNone/>
            </a:pPr>
            <a:r>
              <a:rPr lang="en-US" sz="1600" dirty="0"/>
              <a:t>Before: </a:t>
            </a:r>
          </a:p>
          <a:p>
            <a:pPr marL="0" indent="0">
              <a:buNone/>
            </a:pPr>
            <a:r>
              <a:rPr lang="en-US" sz="1600" dirty="0"/>
              <a:t>Train accuracy: 86.39%</a:t>
            </a:r>
          </a:p>
          <a:p>
            <a:pPr marL="0" indent="0">
              <a:buNone/>
            </a:pPr>
            <a:r>
              <a:rPr lang="en-US" sz="1600" dirty="0"/>
              <a:t>Test accuracy:  86.48%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After:</a:t>
            </a:r>
          </a:p>
          <a:p>
            <a:pPr marL="0" indent="0">
              <a:buNone/>
            </a:pPr>
            <a:r>
              <a:rPr lang="en-US" sz="1600" dirty="0"/>
              <a:t>Train accuracy:  88.65%</a:t>
            </a:r>
          </a:p>
          <a:p>
            <a:pPr marL="0" indent="0">
              <a:buNone/>
            </a:pPr>
            <a:r>
              <a:rPr lang="en-US" sz="1600" dirty="0"/>
              <a:t>Test accuracy:  88.28%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421B4F-53BA-43F0-BE49-F2C8CAB2E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Light GBM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2B4557-6B4B-463D-9CCC-5674F207D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Before:</a:t>
            </a:r>
          </a:p>
          <a:p>
            <a:pPr marL="0" indent="0">
              <a:buNone/>
            </a:pPr>
            <a:r>
              <a:rPr lang="en-US" sz="1700" dirty="0"/>
              <a:t>Train accuracy:   </a:t>
            </a:r>
            <a:r>
              <a:rPr lang="de-CH" sz="1800" dirty="0"/>
              <a:t>90.30 %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Test accuracy:    </a:t>
            </a:r>
            <a:r>
              <a:rPr lang="de-CH" sz="1800" dirty="0"/>
              <a:t>89.22 %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en-US" sz="1700" dirty="0"/>
              <a:t>After:</a:t>
            </a:r>
          </a:p>
          <a:p>
            <a:pPr marL="0" indent="0">
              <a:buNone/>
            </a:pPr>
            <a:r>
              <a:rPr lang="en-US" sz="1700" dirty="0"/>
              <a:t>Train accuracy:   </a:t>
            </a:r>
            <a:r>
              <a:rPr lang="de-CH" sz="1800" dirty="0"/>
              <a:t>94.93 %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Test accuracy:    </a:t>
            </a:r>
            <a:r>
              <a:rPr lang="de-CH" sz="1800" dirty="0"/>
              <a:t>92.69 %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B233-3A40-47DD-9320-8279C34E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Neural Network</a:t>
            </a:r>
          </a:p>
          <a:p>
            <a:r>
              <a:rPr lang="de-CH" dirty="0"/>
              <a:t>Random Forest</a:t>
            </a:r>
          </a:p>
          <a:p>
            <a:r>
              <a:rPr lang="de-CH" dirty="0"/>
              <a:t>SVM</a:t>
            </a:r>
          </a:p>
          <a:p>
            <a:r>
              <a:rPr lang="de-CH" dirty="0"/>
              <a:t>Gradient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B233-3A40-47DD-9320-8279C34E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accent2"/>
                </a:solidFill>
              </a:rPr>
              <a:t>Neural Network</a:t>
            </a:r>
          </a:p>
          <a:p>
            <a:r>
              <a:rPr lang="de-CH" dirty="0"/>
              <a:t>Random Forest</a:t>
            </a:r>
          </a:p>
          <a:p>
            <a:r>
              <a:rPr lang="de-CH" dirty="0"/>
              <a:t>SVM</a:t>
            </a:r>
          </a:p>
          <a:p>
            <a:r>
              <a:rPr lang="de-CH" dirty="0">
                <a:solidFill>
                  <a:schemeClr val="accent2"/>
                </a:solidFill>
              </a:rPr>
              <a:t>Gradient Boosting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4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3452AB-F20D-4E5C-A460-DF2743B9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Paramater choice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C9556-B932-4F9F-81CB-31C246A31F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Neural Network</a:t>
            </a:r>
          </a:p>
          <a:p>
            <a:endParaRPr lang="de-CH" sz="1600" dirty="0"/>
          </a:p>
          <a:p>
            <a:r>
              <a:rPr lang="de-CH" sz="1600" dirty="0"/>
              <a:t>Learning rate</a:t>
            </a:r>
          </a:p>
          <a:p>
            <a:r>
              <a:rPr lang="de-CH" sz="1600" dirty="0"/>
              <a:t>Number of layers</a:t>
            </a:r>
          </a:p>
          <a:p>
            <a:r>
              <a:rPr lang="de-CH" sz="1600" dirty="0"/>
              <a:t>Learning rate decay</a:t>
            </a:r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r>
              <a:rPr lang="de-CH" sz="1600" dirty="0"/>
              <a:t>Exit condition: </a:t>
            </a:r>
          </a:p>
          <a:p>
            <a:r>
              <a:rPr lang="de-CH" sz="1600" dirty="0"/>
              <a:t>Number of iterations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2A75E-8D64-4FEE-82DC-619DC8ED8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Light GBM</a:t>
            </a:r>
          </a:p>
          <a:p>
            <a:endParaRPr lang="de-CH" sz="1600" dirty="0"/>
          </a:p>
          <a:p>
            <a:r>
              <a:rPr lang="de-CH" sz="1600" dirty="0"/>
              <a:t>Learning rate</a:t>
            </a:r>
          </a:p>
          <a:p>
            <a:r>
              <a:rPr lang="de-CH" sz="1600" dirty="0"/>
              <a:t>num_leaves</a:t>
            </a:r>
          </a:p>
          <a:p>
            <a:r>
              <a:rPr lang="de-CH" sz="1600" dirty="0"/>
              <a:t>max_bin</a:t>
            </a:r>
          </a:p>
          <a:p>
            <a:endParaRPr lang="de-CH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Exit conditions:</a:t>
            </a:r>
          </a:p>
          <a:p>
            <a:r>
              <a:rPr lang="en-US" sz="1600" dirty="0"/>
              <a:t>Tree depth</a:t>
            </a:r>
          </a:p>
          <a:p>
            <a:r>
              <a:rPr lang="en-US" sz="1600" dirty="0"/>
              <a:t>Early stopping rounds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95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3452AB-F20D-4E5C-A460-DF2743B9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Paramater choice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C9556-B932-4F9F-81CB-31C246A31F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Neural Network</a:t>
            </a:r>
          </a:p>
          <a:p>
            <a:endParaRPr lang="de-CH" sz="1600" dirty="0"/>
          </a:p>
          <a:p>
            <a:r>
              <a:rPr lang="de-CH" sz="1600" dirty="0"/>
              <a:t>Learning rate</a:t>
            </a:r>
          </a:p>
          <a:p>
            <a:r>
              <a:rPr lang="de-CH" sz="1600" dirty="0"/>
              <a:t>Number of layers</a:t>
            </a:r>
          </a:p>
          <a:p>
            <a:r>
              <a:rPr lang="de-CH" sz="1600" dirty="0"/>
              <a:t>Learning rate decay</a:t>
            </a:r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r>
              <a:rPr lang="de-CH" sz="1600" dirty="0"/>
              <a:t>Exit condition: </a:t>
            </a:r>
          </a:p>
          <a:p>
            <a:r>
              <a:rPr lang="de-CH" sz="1600" dirty="0"/>
              <a:t>Number of iterations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2A75E-8D64-4FEE-82DC-619DC8ED8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Light GBM</a:t>
            </a:r>
          </a:p>
          <a:p>
            <a:endParaRPr lang="de-CH" sz="1600" dirty="0"/>
          </a:p>
          <a:p>
            <a:r>
              <a:rPr lang="de-CH" sz="1600" dirty="0"/>
              <a:t>Learning rate</a:t>
            </a:r>
          </a:p>
          <a:p>
            <a:r>
              <a:rPr lang="de-CH" sz="1600" dirty="0"/>
              <a:t>num_leaves</a:t>
            </a:r>
          </a:p>
          <a:p>
            <a:r>
              <a:rPr lang="de-CH" sz="1600" dirty="0"/>
              <a:t>max_bin</a:t>
            </a:r>
          </a:p>
          <a:p>
            <a:endParaRPr lang="de-CH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Exit conditions:</a:t>
            </a:r>
          </a:p>
          <a:p>
            <a:r>
              <a:rPr lang="en-US" sz="1600" dirty="0"/>
              <a:t>Tree depth</a:t>
            </a:r>
          </a:p>
          <a:p>
            <a:r>
              <a:rPr lang="en-US" sz="1600" dirty="0"/>
              <a:t>Early stopping rounds</a:t>
            </a:r>
          </a:p>
          <a:p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4C43C-B34F-4658-B6D3-083DDA3BEC2B}"/>
              </a:ext>
            </a:extLst>
          </p:cNvPr>
          <p:cNvCxnSpPr>
            <a:cxnSpLocks/>
          </p:cNvCxnSpPr>
          <p:nvPr/>
        </p:nvCxnSpPr>
        <p:spPr>
          <a:xfrm>
            <a:off x="2769926" y="3814354"/>
            <a:ext cx="669960" cy="1767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027322-AF2F-4C0B-8029-195BD4AACA22}"/>
              </a:ext>
            </a:extLst>
          </p:cNvPr>
          <p:cNvSpPr txBox="1"/>
          <p:nvPr/>
        </p:nvSpPr>
        <p:spPr>
          <a:xfrm>
            <a:off x="2769926" y="5942567"/>
            <a:ext cx="182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optimize log loss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FFA705-8CA1-4E30-9FCE-B8CA6098EDEE}"/>
              </a:ext>
            </a:extLst>
          </p:cNvPr>
          <p:cNvSpPr/>
          <p:nvPr/>
        </p:nvSpPr>
        <p:spPr>
          <a:xfrm>
            <a:off x="2769926" y="5895271"/>
            <a:ext cx="1828200" cy="46392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B7B3DA-1AAB-4C00-B37A-7C37EDE80E88}"/>
              </a:ext>
            </a:extLst>
          </p:cNvPr>
          <p:cNvCxnSpPr>
            <a:cxnSpLocks/>
          </p:cNvCxnSpPr>
          <p:nvPr/>
        </p:nvCxnSpPr>
        <p:spPr>
          <a:xfrm>
            <a:off x="7755584" y="3429000"/>
            <a:ext cx="2137353" cy="15261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6FAB6F-F785-4E7E-B222-38AF2FF4B927}"/>
              </a:ext>
            </a:extLst>
          </p:cNvPr>
          <p:cNvSpPr/>
          <p:nvPr/>
        </p:nvSpPr>
        <p:spPr>
          <a:xfrm>
            <a:off x="9227332" y="5310136"/>
            <a:ext cx="2278868" cy="4639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29E3F-DA3B-47E8-BB4B-3F23F1B5493D}"/>
              </a:ext>
            </a:extLst>
          </p:cNvPr>
          <p:cNvSpPr txBox="1"/>
          <p:nvPr/>
        </p:nvSpPr>
        <p:spPr>
          <a:xfrm>
            <a:off x="9180523" y="5357432"/>
            <a:ext cx="237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optimize training 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8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Neural Network – first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EF3D-968D-4C17-83FD-31494E18D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3D82-946A-499A-90A4-EB8148158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u="sng" dirty="0"/>
              <a:t>Best model</a:t>
            </a:r>
          </a:p>
          <a:p>
            <a:pPr marL="0" indent="0">
              <a:buNone/>
            </a:pPr>
            <a:r>
              <a:rPr lang="de-CH" sz="1600" dirty="0"/>
              <a:t>training set:        79.32%</a:t>
            </a:r>
          </a:p>
          <a:p>
            <a:pPr marL="0" indent="0">
              <a:buNone/>
            </a:pPr>
            <a:r>
              <a:rPr lang="de-CH" sz="1600" dirty="0"/>
              <a:t>test set:               78.89%</a:t>
            </a: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D86188-2665-414E-9F52-1B4C1EBA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Parameters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B68C2E-BFB0-4F37-A4C5-4C3FA074EB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u="sng" dirty="0"/>
              <a:t>Best model</a:t>
            </a:r>
          </a:p>
          <a:p>
            <a:pPr marL="0" indent="0">
              <a:buNone/>
            </a:pPr>
            <a:r>
              <a:rPr lang="de-CH" sz="1600" dirty="0"/>
              <a:t>Learning rate:	  0.0038</a:t>
            </a:r>
          </a:p>
          <a:p>
            <a:pPr marL="0" indent="0">
              <a:buNone/>
            </a:pPr>
            <a:r>
              <a:rPr lang="de-CH" sz="1600" dirty="0"/>
              <a:t>No. layers: 	                      371</a:t>
            </a:r>
          </a:p>
          <a:p>
            <a:pPr marL="0" indent="0">
              <a:buNone/>
            </a:pPr>
            <a:r>
              <a:rPr lang="de-CH" sz="1600" dirty="0"/>
              <a:t>Learning rate decay:     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6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768</Words>
  <Application>Microsoft Office PowerPoint</Application>
  <PresentationFormat>Widescreen</PresentationFormat>
  <Paragraphs>249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Reducing Commercial Aviation Fatalities</vt:lpstr>
      <vt:lpstr>Experiment</vt:lpstr>
      <vt:lpstr>Data</vt:lpstr>
      <vt:lpstr>Can you predict pilot’s cognitive state?</vt:lpstr>
      <vt:lpstr>Model Ideas</vt:lpstr>
      <vt:lpstr>Model Ideas</vt:lpstr>
      <vt:lpstr>Paramater choice</vt:lpstr>
      <vt:lpstr>Paramater choice</vt:lpstr>
      <vt:lpstr>Neural Network – first results</vt:lpstr>
      <vt:lpstr>Neural Network – first results</vt:lpstr>
      <vt:lpstr>Neural Network – first results</vt:lpstr>
      <vt:lpstr>Neural Network - continued</vt:lpstr>
      <vt:lpstr>LGBM – first results</vt:lpstr>
      <vt:lpstr>Neural Network – error decomposition</vt:lpstr>
      <vt:lpstr>LGBM – error decomposition</vt:lpstr>
      <vt:lpstr>Is the metric right for the problem?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the model right for the data?</vt:lpstr>
      <vt:lpstr>Class distribution</vt:lpstr>
      <vt:lpstr>How to choose “best” model ?</vt:lpstr>
      <vt:lpstr>Single evaluation metric</vt:lpstr>
      <vt:lpstr>Single evaluation metric</vt:lpstr>
      <vt:lpstr>Single evaluation metric</vt:lpstr>
      <vt:lpstr>Did it help?</vt:lpstr>
      <vt:lpstr>Neural Network – results</vt:lpstr>
      <vt:lpstr>Neural Network – results</vt:lpstr>
      <vt:lpstr>Neural Network – results</vt:lpstr>
      <vt:lpstr>Neural Network</vt:lpstr>
      <vt:lpstr>LBGM – results</vt:lpstr>
      <vt:lpstr>Light GBM</vt:lpstr>
      <vt:lpstr>Appendix</vt:lpstr>
      <vt:lpstr>Understanding the data</vt:lpstr>
      <vt:lpstr>Understanding the data</vt:lpstr>
      <vt:lpstr>Respiration</vt:lpstr>
      <vt:lpstr>Respiration</vt:lpstr>
      <vt:lpstr>Electrocardiogram</vt:lpstr>
      <vt:lpstr>Electrocardiogram</vt:lpstr>
      <vt:lpstr>EEG</vt:lpstr>
      <vt:lpstr>EEG</vt:lpstr>
      <vt:lpstr>Impact of new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Commercial Aviation Fatalities</dc:title>
  <dc:creator>Magda</dc:creator>
  <cp:lastModifiedBy>Magda</cp:lastModifiedBy>
  <cp:revision>133</cp:revision>
  <dcterms:created xsi:type="dcterms:W3CDTF">2019-03-18T22:06:25Z</dcterms:created>
  <dcterms:modified xsi:type="dcterms:W3CDTF">2019-10-20T22:43:37Z</dcterms:modified>
</cp:coreProperties>
</file>