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60" r:id="rId8"/>
    <p:sldId id="261" r:id="rId9"/>
    <p:sldId id="269" r:id="rId10"/>
    <p:sldId id="272" r:id="rId11"/>
    <p:sldId id="270" r:id="rId12"/>
    <p:sldId id="271" r:id="rId13"/>
    <p:sldId id="273" r:id="rId14"/>
    <p:sldId id="274" r:id="rId15"/>
    <p:sldId id="275" r:id="rId16"/>
    <p:sldId id="277" r:id="rId17"/>
    <p:sldId id="278" r:id="rId18"/>
    <p:sldId id="280" r:id="rId19"/>
    <p:sldId id="281" r:id="rId20"/>
    <p:sldId id="282" r:id="rId21"/>
    <p:sldId id="283" r:id="rId22"/>
    <p:sldId id="284" r:id="rId23"/>
    <p:sldId id="285" r:id="rId24"/>
    <p:sldId id="287" r:id="rId25"/>
    <p:sldId id="288" r:id="rId26"/>
    <p:sldId id="289" r:id="rId27"/>
    <p:sldId id="290" r:id="rId28"/>
    <p:sldId id="265" r:id="rId29"/>
    <p:sldId id="291" r:id="rId30"/>
    <p:sldId id="292" r:id="rId31"/>
    <p:sldId id="293" r:id="rId32"/>
    <p:sldId id="294" r:id="rId33"/>
    <p:sldId id="295"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4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E16E70-954C-4417-BA78-AEAF7F3B06FD}" type="datetimeFigureOut">
              <a:rPr lang="en-US" smtClean="0"/>
              <a:t>6/15/2017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27915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38304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00228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501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746432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6E16E70-954C-4417-BA78-AEAF7F3B06FD}"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105380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6E16E70-954C-4417-BA78-AEAF7F3B06FD}"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73864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16E70-954C-4417-BA78-AEAF7F3B06FD}"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23329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16E70-954C-4417-BA78-AEAF7F3B06FD}"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70959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16E70-954C-4417-BA78-AEAF7F3B06FD}"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02550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E16E70-954C-4417-BA78-AEAF7F3B06FD}"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51105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31320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16E70-954C-4417-BA78-AEAF7F3B06FD}"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106980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16E70-954C-4417-BA78-AEAF7F3B06FD}"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157277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16E70-954C-4417-BA78-AEAF7F3B06FD}"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130058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340775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16E70-954C-4417-BA78-AEAF7F3B06FD}"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323A-B7B3-4EE2-BEA0-1561B76CC548}" type="slidenum">
              <a:rPr lang="en-US" smtClean="0"/>
              <a:t>‹#›</a:t>
            </a:fld>
            <a:endParaRPr lang="en-US"/>
          </a:p>
        </p:txBody>
      </p:sp>
    </p:spTree>
    <p:extLst>
      <p:ext uri="{BB962C8B-B14F-4D97-AF65-F5344CB8AC3E}">
        <p14:creationId xmlns:p14="http://schemas.microsoft.com/office/powerpoint/2010/main" val="195673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E16E70-954C-4417-BA78-AEAF7F3B06FD}" type="datetimeFigureOut">
              <a:rPr lang="en-US" smtClean="0"/>
              <a:t>6/15/2017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8E323A-B7B3-4EE2-BEA0-1561B76CC548}" type="slidenum">
              <a:rPr lang="en-US" smtClean="0"/>
              <a:t>‹#›</a:t>
            </a:fld>
            <a:endParaRPr lang="en-US"/>
          </a:p>
        </p:txBody>
      </p:sp>
    </p:spTree>
    <p:extLst>
      <p:ext uri="{BB962C8B-B14F-4D97-AF65-F5344CB8AC3E}">
        <p14:creationId xmlns:p14="http://schemas.microsoft.com/office/powerpoint/2010/main" val="24255093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lpozz/creditcardfrau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Comparison of various Anomaly detection algorithms &amp; Techniques</a:t>
            </a:r>
            <a:endParaRPr lang="en-US" dirty="0"/>
          </a:p>
        </p:txBody>
      </p:sp>
      <p:sp>
        <p:nvSpPr>
          <p:cNvPr id="3" name="Subtitle 2"/>
          <p:cNvSpPr>
            <a:spLocks noGrp="1"/>
          </p:cNvSpPr>
          <p:nvPr>
            <p:ph type="subTitle" idx="1"/>
          </p:nvPr>
        </p:nvSpPr>
        <p:spPr/>
        <p:txBody>
          <a:bodyPr/>
          <a:lstStyle/>
          <a:p>
            <a:r>
              <a:rPr lang="en-IN" dirty="0"/>
              <a:t>BY PRAKHAR DOGRA</a:t>
            </a:r>
          </a:p>
          <a:p>
            <a:r>
              <a:rPr lang="en-IN" dirty="0"/>
              <a:t>G01009586</a:t>
            </a:r>
            <a:endParaRPr lang="en-US" dirty="0"/>
          </a:p>
        </p:txBody>
      </p:sp>
    </p:spTree>
    <p:extLst>
      <p:ext uri="{BB962C8B-B14F-4D97-AF65-F5344CB8AC3E}">
        <p14:creationId xmlns:p14="http://schemas.microsoft.com/office/powerpoint/2010/main" val="295252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809907"/>
            <a:ext cx="6844045" cy="5233681"/>
          </a:xfrm>
          <a:prstGeom prst="rect">
            <a:avLst/>
          </a:prstGeom>
        </p:spPr>
      </p:pic>
      <p:grpSp>
        <p:nvGrpSpPr>
          <p:cNvPr id="22" name="Group 2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7"/>
            <a:ext cx="2851417" cy="5689147"/>
          </a:xfrm>
        </p:spPr>
        <p:txBody>
          <a:bodyPr>
            <a:normAutofit/>
          </a:bodyPr>
          <a:lstStyle/>
          <a:p>
            <a:r>
              <a:rPr lang="en-IN" sz="4000" dirty="0">
                <a:solidFill>
                  <a:srgbClr val="FFFFFF"/>
                </a:solidFill>
              </a:rPr>
              <a:t>K nearest neighbour</a:t>
            </a:r>
            <a:endParaRPr lang="en-US" sz="4000" dirty="0">
              <a:solidFill>
                <a:srgbClr val="FFFFFF"/>
              </a:solidFill>
            </a:endParaRPr>
          </a:p>
        </p:txBody>
      </p:sp>
      <p:sp>
        <p:nvSpPr>
          <p:cNvPr id="10" name="Content Placeholder 9"/>
          <p:cNvSpPr>
            <a:spLocks noGrp="1"/>
          </p:cNvSpPr>
          <p:nvPr>
            <p:ph idx="1"/>
          </p:nvPr>
        </p:nvSpPr>
        <p:spPr>
          <a:xfrm>
            <a:off x="844620" y="5142523"/>
            <a:ext cx="2862444" cy="1064266"/>
          </a:xfrm>
        </p:spPr>
        <p:txBody>
          <a:bodyPr>
            <a:normAutofit/>
          </a:bodyPr>
          <a:lstStyle/>
          <a:p>
            <a:pPr marL="0" indent="0">
              <a:buNone/>
            </a:pPr>
            <a:r>
              <a:rPr lang="en-IN" sz="1400" dirty="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17765955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4000" dirty="0">
                <a:solidFill>
                  <a:srgbClr val="FFFFFF"/>
                </a:solidFill>
              </a:rPr>
              <a:t>K NEAREST NEIGHBOUR TECHNIQUE</a:t>
            </a:r>
            <a:endParaRPr lang="en-US" sz="40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r>
              <a:rPr lang="en-US" dirty="0"/>
              <a:t>For each data point, compute the distance to the K</a:t>
            </a:r>
            <a:r>
              <a:rPr lang="en-US" baseline="30000" dirty="0"/>
              <a:t>th</a:t>
            </a:r>
            <a:r>
              <a:rPr lang="en-US" dirty="0"/>
              <a:t> nearest neighbor.</a:t>
            </a:r>
          </a:p>
          <a:p>
            <a:r>
              <a:rPr lang="en-US" dirty="0"/>
              <a:t>Sort all data points according to the calculated distance.</a:t>
            </a:r>
          </a:p>
          <a:p>
            <a:r>
              <a:rPr lang="en-US" dirty="0"/>
              <a:t>Outliers are points that have the largest calculated distance and therefore are located in the more sparse neighborhoods.</a:t>
            </a:r>
          </a:p>
          <a:p>
            <a:pPr marL="0" indent="0">
              <a:buNone/>
            </a:pPr>
            <a:endParaRPr lang="en-US" dirty="0"/>
          </a:p>
          <a:p>
            <a:pPr marL="0" indent="0">
              <a:buNone/>
            </a:pPr>
            <a:r>
              <a:rPr lang="en-IN" b="1" dirty="0"/>
              <a:t>AUC: </a:t>
            </a:r>
            <a:r>
              <a:rPr lang="en-IN" dirty="0"/>
              <a:t>0.894	</a:t>
            </a:r>
            <a:r>
              <a:rPr lang="en-IN" b="1" dirty="0"/>
              <a:t>FPR: </a:t>
            </a:r>
            <a:r>
              <a:rPr lang="en-IN" dirty="0"/>
              <a:t>0.02	</a:t>
            </a:r>
            <a:r>
              <a:rPr lang="en-IN" b="1" dirty="0"/>
              <a:t>Recall: </a:t>
            </a:r>
            <a:r>
              <a:rPr lang="en-IN" dirty="0"/>
              <a:t>0.808</a:t>
            </a:r>
            <a:endParaRPr lang="en-US" b="1" dirty="0"/>
          </a:p>
        </p:txBody>
      </p:sp>
    </p:spTree>
    <p:extLst>
      <p:ext uri="{BB962C8B-B14F-4D97-AF65-F5344CB8AC3E}">
        <p14:creationId xmlns:p14="http://schemas.microsoft.com/office/powerpoint/2010/main" val="392153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52"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514" y="643467"/>
            <a:ext cx="4898573" cy="5566562"/>
          </a:xfrm>
          <a:prstGeom prst="rect">
            <a:avLst/>
          </a:prstGeom>
        </p:spPr>
      </p:pic>
      <p:grpSp>
        <p:nvGrpSpPr>
          <p:cNvPr id="22" name="Group 2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8"/>
            <a:ext cx="2851417" cy="5090662"/>
          </a:xfrm>
        </p:spPr>
        <p:txBody>
          <a:bodyPr>
            <a:normAutofit/>
          </a:bodyPr>
          <a:lstStyle/>
          <a:p>
            <a:r>
              <a:rPr lang="en-IN" sz="6000" dirty="0">
                <a:solidFill>
                  <a:srgbClr val="FFFFFF"/>
                </a:solidFill>
              </a:rPr>
              <a:t>Local outlier factor</a:t>
            </a:r>
            <a:endParaRPr lang="en-US" sz="6000" dirty="0">
              <a:solidFill>
                <a:srgbClr val="FFFFFF"/>
              </a:solidFill>
            </a:endParaRPr>
          </a:p>
        </p:txBody>
      </p:sp>
      <p:sp>
        <p:nvSpPr>
          <p:cNvPr id="54" name="Content Placeholder 9"/>
          <p:cNvSpPr>
            <a:spLocks noGrp="1"/>
          </p:cNvSpPr>
          <p:nvPr>
            <p:ph idx="1"/>
          </p:nvPr>
        </p:nvSpPr>
        <p:spPr>
          <a:xfrm>
            <a:off x="844620" y="5732465"/>
            <a:ext cx="2862444" cy="474324"/>
          </a:xfrm>
        </p:spPr>
        <p:txBody>
          <a:bodyPr>
            <a:normAutofit/>
          </a:bodyPr>
          <a:lstStyle/>
          <a:p>
            <a:pPr marL="0" indent="0">
              <a:buNone/>
            </a:pPr>
            <a:r>
              <a:rPr lang="en-IN" sz="1400" dirty="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233037493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 Diagonal Corner 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alpha val="60000"/>
            </a:scheme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019015" y="1093787"/>
            <a:ext cx="3059969" cy="4697413"/>
          </a:xfrm>
        </p:spPr>
        <p:txBody>
          <a:bodyPr>
            <a:normAutofit/>
          </a:bodyPr>
          <a:lstStyle/>
          <a:p>
            <a:r>
              <a:rPr lang="en-IN" sz="6000" dirty="0"/>
              <a:t>Local outlier factor method</a:t>
            </a:r>
            <a:endParaRPr lang="en-US" sz="6000" dirty="0"/>
          </a:p>
        </p:txBody>
      </p:sp>
      <p:sp>
        <p:nvSpPr>
          <p:cNvPr id="3" name="Content Placeholder 2"/>
          <p:cNvSpPr>
            <a:spLocks noGrp="1"/>
          </p:cNvSpPr>
          <p:nvPr>
            <p:ph idx="1"/>
          </p:nvPr>
        </p:nvSpPr>
        <p:spPr>
          <a:xfrm>
            <a:off x="5215467" y="1093788"/>
            <a:ext cx="5831944" cy="4697413"/>
          </a:xfrm>
        </p:spPr>
        <p:txBody>
          <a:bodyPr>
            <a:normAutofit/>
          </a:bodyPr>
          <a:lstStyle/>
          <a:p>
            <a:r>
              <a:rPr lang="en-US" dirty="0"/>
              <a:t>Find the k-nearest-neighbors</a:t>
            </a:r>
          </a:p>
          <a:p>
            <a:r>
              <a:rPr lang="en-US" dirty="0"/>
              <a:t>For each instance, compute the local density</a:t>
            </a:r>
          </a:p>
          <a:p>
            <a:r>
              <a:rPr lang="en-US" dirty="0"/>
              <a:t>For each instance compute the ratio of local densities</a:t>
            </a:r>
          </a:p>
          <a:p>
            <a:r>
              <a:rPr lang="en-US" dirty="0"/>
              <a:t>Normal examples have scores close to 1.0</a:t>
            </a:r>
          </a:p>
          <a:p>
            <a:r>
              <a:rPr lang="en-US" dirty="0"/>
              <a:t>Anomalies have scores &gt; (1.2 ... 2.0) </a:t>
            </a:r>
          </a:p>
          <a:p>
            <a:endParaRPr lang="en-IN" dirty="0"/>
          </a:p>
          <a:p>
            <a:pPr marL="0" indent="0">
              <a:buNone/>
            </a:pPr>
            <a:r>
              <a:rPr lang="en-IN" b="1" dirty="0"/>
              <a:t>AUC: </a:t>
            </a:r>
            <a:r>
              <a:rPr lang="en-IN" dirty="0"/>
              <a:t>0.911	</a:t>
            </a:r>
            <a:r>
              <a:rPr lang="en-IN" b="1" dirty="0"/>
              <a:t>FPR: </a:t>
            </a:r>
            <a:r>
              <a:rPr lang="en-IN" dirty="0"/>
              <a:t>0.082	</a:t>
            </a:r>
            <a:r>
              <a:rPr lang="en-IN" b="1" dirty="0"/>
              <a:t>Recall: </a:t>
            </a:r>
            <a:r>
              <a:rPr lang="en-IN" dirty="0"/>
              <a:t>0.904</a:t>
            </a:r>
            <a:endParaRPr lang="en-US" b="1" dirty="0"/>
          </a:p>
          <a:p>
            <a:endParaRPr lang="en-US" dirty="0"/>
          </a:p>
        </p:txBody>
      </p:sp>
    </p:spTree>
    <p:extLst>
      <p:ext uri="{BB962C8B-B14F-4D97-AF65-F5344CB8AC3E}">
        <p14:creationId xmlns:p14="http://schemas.microsoft.com/office/powerpoint/2010/main" val="31886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Statistical Based</a:t>
            </a:r>
          </a:p>
        </p:txBody>
      </p:sp>
      <p:sp>
        <p:nvSpPr>
          <p:cNvPr id="3" name="Content Placeholder 2"/>
          <p:cNvSpPr>
            <a:spLocks noGrp="1"/>
          </p:cNvSpPr>
          <p:nvPr>
            <p:ph idx="1"/>
          </p:nvPr>
        </p:nvSpPr>
        <p:spPr/>
        <p:txBody>
          <a:bodyPr/>
          <a:lstStyle/>
          <a:p>
            <a:r>
              <a:rPr lang="en-US" dirty="0"/>
              <a:t>Data points are modeled using stochastic distribution and points are determined to be outliers depending on their relationship with this model.</a:t>
            </a:r>
          </a:p>
          <a:p>
            <a:r>
              <a:rPr lang="en-IN" dirty="0"/>
              <a:t>Various techniques can be used:</a:t>
            </a:r>
          </a:p>
          <a:p>
            <a:pPr lvl="1"/>
            <a:r>
              <a:rPr lang="en-IN" dirty="0" err="1"/>
              <a:t>Mahalonobis</a:t>
            </a:r>
            <a:r>
              <a:rPr lang="en-IN" dirty="0"/>
              <a:t> distance from the centroid can be used to find outliers</a:t>
            </a:r>
          </a:p>
          <a:p>
            <a:pPr lvl="1"/>
            <a:r>
              <a:rPr lang="en-IN" dirty="0"/>
              <a:t>Log Likelihood measure can also be used by checking log likelihood of the dataset for every data point.</a:t>
            </a:r>
            <a:endParaRPr lang="en-US" dirty="0"/>
          </a:p>
        </p:txBody>
      </p:sp>
    </p:spTree>
    <p:extLst>
      <p:ext uri="{BB962C8B-B14F-4D97-AF65-F5344CB8AC3E}">
        <p14:creationId xmlns:p14="http://schemas.microsoft.com/office/powerpoint/2010/main" val="56473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826010"/>
            <a:ext cx="6844045" cy="5201475"/>
          </a:xfrm>
          <a:prstGeom prst="rect">
            <a:avLst/>
          </a:prstGeom>
        </p:spPr>
      </p:pic>
      <p:grpSp>
        <p:nvGrpSpPr>
          <p:cNvPr id="22" name="Group 2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8"/>
            <a:ext cx="2851417" cy="5326670"/>
          </a:xfrm>
        </p:spPr>
        <p:txBody>
          <a:bodyPr>
            <a:normAutofit/>
          </a:bodyPr>
          <a:lstStyle/>
          <a:p>
            <a:r>
              <a:rPr lang="en-IN" sz="3200" dirty="0" err="1">
                <a:solidFill>
                  <a:srgbClr val="FFFFFF"/>
                </a:solidFill>
              </a:rPr>
              <a:t>Mahalanobis</a:t>
            </a:r>
            <a:r>
              <a:rPr lang="en-IN" sz="3200" dirty="0">
                <a:solidFill>
                  <a:srgbClr val="FFFFFF"/>
                </a:solidFill>
              </a:rPr>
              <a:t> distance method</a:t>
            </a:r>
            <a:endParaRPr lang="en-US" sz="3200" dirty="0">
              <a:solidFill>
                <a:srgbClr val="FFFFFF"/>
              </a:solidFill>
            </a:endParaRPr>
          </a:p>
        </p:txBody>
      </p:sp>
      <p:sp>
        <p:nvSpPr>
          <p:cNvPr id="10" name="Content Placeholder 9"/>
          <p:cNvSpPr>
            <a:spLocks noGrp="1"/>
          </p:cNvSpPr>
          <p:nvPr>
            <p:ph idx="1"/>
          </p:nvPr>
        </p:nvSpPr>
        <p:spPr>
          <a:xfrm>
            <a:off x="844620" y="5732465"/>
            <a:ext cx="2862444" cy="474324"/>
          </a:xfrm>
        </p:spPr>
        <p:txBody>
          <a:bodyPr>
            <a:normAutofit/>
          </a:bodyPr>
          <a:lstStyle/>
          <a:p>
            <a:pPr marL="0" indent="0">
              <a:buNone/>
            </a:pPr>
            <a:r>
              <a:rPr lang="en-IN" sz="1400" dirty="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273474990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 Diagonal Corner 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alpha val="60000"/>
            </a:scheme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019015" y="1093787"/>
            <a:ext cx="3059969" cy="4697413"/>
          </a:xfrm>
        </p:spPr>
        <p:txBody>
          <a:bodyPr>
            <a:normAutofit/>
          </a:bodyPr>
          <a:lstStyle/>
          <a:p>
            <a:r>
              <a:rPr lang="en-IN" dirty="0" err="1">
                <a:solidFill>
                  <a:srgbClr val="FFFFFF"/>
                </a:solidFill>
              </a:rPr>
              <a:t>Mahalanobis</a:t>
            </a:r>
            <a:r>
              <a:rPr lang="en-IN" dirty="0">
                <a:solidFill>
                  <a:srgbClr val="FFFFFF"/>
                </a:solidFill>
              </a:rPr>
              <a:t> distance method</a:t>
            </a:r>
            <a:endParaRPr lang="en-US" dirty="0"/>
          </a:p>
        </p:txBody>
      </p:sp>
      <p:sp>
        <p:nvSpPr>
          <p:cNvPr id="3" name="Content Placeholder 2"/>
          <p:cNvSpPr>
            <a:spLocks noGrp="1"/>
          </p:cNvSpPr>
          <p:nvPr>
            <p:ph idx="1"/>
          </p:nvPr>
        </p:nvSpPr>
        <p:spPr>
          <a:xfrm>
            <a:off x="5215467" y="1093788"/>
            <a:ext cx="5831944" cy="4697413"/>
          </a:xfrm>
        </p:spPr>
        <p:txBody>
          <a:bodyPr>
            <a:normAutofit/>
          </a:bodyPr>
          <a:lstStyle/>
          <a:p>
            <a:pPr marL="0" indent="0">
              <a:buNone/>
            </a:pPr>
            <a:r>
              <a:rPr lang="en-IN" dirty="0"/>
              <a:t>Find the Squared </a:t>
            </a:r>
            <a:r>
              <a:rPr lang="en-IN" dirty="0" err="1"/>
              <a:t>Mahanalobis</a:t>
            </a:r>
            <a:r>
              <a:rPr lang="en-IN" dirty="0"/>
              <a:t> Distance of each point:</a:t>
            </a:r>
            <a:endParaRPr lang="en-US" dirty="0"/>
          </a:p>
          <a:p>
            <a:pPr marL="457200" lvl="1" indent="0">
              <a:buNone/>
            </a:pPr>
            <a:r>
              <a:rPr lang="en-IN" sz="2400" i="1" dirty="0" err="1"/>
              <a:t>Mahalanobis</a:t>
            </a:r>
            <a:r>
              <a:rPr lang="en-IN" sz="2400" i="1" dirty="0"/>
              <a:t>(x, x’) = (x-x’)S</a:t>
            </a:r>
            <a:r>
              <a:rPr lang="en-IN" sz="2400" i="1" baseline="30000" dirty="0"/>
              <a:t>-1</a:t>
            </a:r>
            <a:r>
              <a:rPr lang="en-IN" sz="2400" i="1" dirty="0"/>
              <a:t>(x-x’)</a:t>
            </a:r>
            <a:r>
              <a:rPr lang="en-IN" sz="2400" i="1" baseline="30000" dirty="0"/>
              <a:t>T</a:t>
            </a:r>
            <a:r>
              <a:rPr lang="en-IN" sz="2400" i="1" dirty="0"/>
              <a:t>			where x’ is mean				and S is covariance</a:t>
            </a:r>
          </a:p>
          <a:p>
            <a:endParaRPr lang="en-IN" dirty="0"/>
          </a:p>
          <a:p>
            <a:pPr marL="0" indent="0">
              <a:buNone/>
            </a:pPr>
            <a:r>
              <a:rPr lang="en-IN" b="1" dirty="0"/>
              <a:t>AUC: </a:t>
            </a:r>
            <a:r>
              <a:rPr lang="en-IN" dirty="0"/>
              <a:t>0.915	</a:t>
            </a:r>
            <a:r>
              <a:rPr lang="en-IN" b="1" dirty="0"/>
              <a:t>FPR: </a:t>
            </a:r>
            <a:r>
              <a:rPr lang="en-IN" dirty="0"/>
              <a:t>0.036	</a:t>
            </a:r>
            <a:r>
              <a:rPr lang="en-IN" b="1" dirty="0"/>
              <a:t>Recall: </a:t>
            </a:r>
            <a:r>
              <a:rPr lang="en-IN" dirty="0"/>
              <a:t>0.865</a:t>
            </a:r>
            <a:endParaRPr lang="en-US" b="1" dirty="0"/>
          </a:p>
          <a:p>
            <a:endParaRPr lang="en-US" dirty="0"/>
          </a:p>
        </p:txBody>
      </p:sp>
    </p:spTree>
    <p:extLst>
      <p:ext uri="{BB962C8B-B14F-4D97-AF65-F5344CB8AC3E}">
        <p14:creationId xmlns:p14="http://schemas.microsoft.com/office/powerpoint/2010/main" val="163104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860230"/>
            <a:ext cx="6844045" cy="5133035"/>
          </a:xfrm>
          <a:prstGeom prst="rect">
            <a:avLst/>
          </a:prstGeom>
        </p:spPr>
      </p:pic>
      <p:grpSp>
        <p:nvGrpSpPr>
          <p:cNvPr id="22" name="Group 2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7"/>
            <a:ext cx="2851417" cy="5211759"/>
          </a:xfrm>
        </p:spPr>
        <p:txBody>
          <a:bodyPr>
            <a:normAutofit/>
          </a:bodyPr>
          <a:lstStyle/>
          <a:p>
            <a:r>
              <a:rPr lang="en-IN" sz="4000" dirty="0">
                <a:solidFill>
                  <a:srgbClr val="FFFFFF"/>
                </a:solidFill>
              </a:rPr>
              <a:t>Likelihood approach</a:t>
            </a:r>
            <a:endParaRPr lang="en-US" sz="4000" dirty="0">
              <a:solidFill>
                <a:srgbClr val="FFFFFF"/>
              </a:solidFill>
            </a:endParaRPr>
          </a:p>
        </p:txBody>
      </p:sp>
      <p:sp>
        <p:nvSpPr>
          <p:cNvPr id="10" name="Content Placeholder 9"/>
          <p:cNvSpPr>
            <a:spLocks noGrp="1"/>
          </p:cNvSpPr>
          <p:nvPr>
            <p:ph idx="1"/>
          </p:nvPr>
        </p:nvSpPr>
        <p:spPr>
          <a:xfrm>
            <a:off x="844620" y="5494215"/>
            <a:ext cx="2862444" cy="712574"/>
          </a:xfrm>
        </p:spPr>
        <p:txBody>
          <a:bodyPr>
            <a:normAutofit/>
          </a:bodyPr>
          <a:lstStyle/>
          <a:p>
            <a:pPr marL="0" indent="0">
              <a:buNone/>
            </a:pPr>
            <a:r>
              <a:rPr lang="en-IN" sz="1400" dirty="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149523987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 Diagonal Corner 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alpha val="60000"/>
            </a:scheme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019015" y="1093787"/>
            <a:ext cx="3059969" cy="4697413"/>
          </a:xfrm>
        </p:spPr>
        <p:txBody>
          <a:bodyPr>
            <a:normAutofit/>
          </a:bodyPr>
          <a:lstStyle/>
          <a:p>
            <a:r>
              <a:rPr lang="en-IN" sz="4400" dirty="0"/>
              <a:t>Log likelihood based method</a:t>
            </a:r>
            <a:endParaRPr lang="en-US" sz="4400" dirty="0"/>
          </a:p>
        </p:txBody>
      </p:sp>
      <p:sp>
        <p:nvSpPr>
          <p:cNvPr id="3" name="Content Placeholder 2"/>
          <p:cNvSpPr>
            <a:spLocks noGrp="1"/>
          </p:cNvSpPr>
          <p:nvPr>
            <p:ph idx="1"/>
          </p:nvPr>
        </p:nvSpPr>
        <p:spPr>
          <a:xfrm>
            <a:off x="5215467" y="1093788"/>
            <a:ext cx="5831944" cy="4670425"/>
          </a:xfrm>
        </p:spPr>
        <p:txBody>
          <a:bodyPr>
            <a:normAutofit fontScale="55000" lnSpcReduction="20000"/>
          </a:bodyPr>
          <a:lstStyle/>
          <a:p>
            <a:r>
              <a:rPr lang="en-IN" sz="3800" dirty="0"/>
              <a:t>Let </a:t>
            </a:r>
            <a:r>
              <a:rPr lang="en-IN" sz="3800" b="1" dirty="0"/>
              <a:t>M</a:t>
            </a:r>
            <a:r>
              <a:rPr lang="en-IN" sz="3800" dirty="0"/>
              <a:t> be the set of normal data points and </a:t>
            </a:r>
            <a:r>
              <a:rPr lang="en-IN" sz="3800" b="1" dirty="0"/>
              <a:t>A</a:t>
            </a:r>
            <a:r>
              <a:rPr lang="en-IN" sz="3800" dirty="0"/>
              <a:t> be the set of anomalous points.</a:t>
            </a:r>
          </a:p>
          <a:p>
            <a:r>
              <a:rPr lang="en-IN" sz="3800" dirty="0"/>
              <a:t>Initially assume all points to be in </a:t>
            </a:r>
            <a:r>
              <a:rPr lang="en-IN" sz="3800" b="1" dirty="0"/>
              <a:t>M</a:t>
            </a:r>
            <a:r>
              <a:rPr lang="en-IN" sz="3800" dirty="0"/>
              <a:t> (</a:t>
            </a:r>
            <a:r>
              <a:rPr lang="en-IN" sz="3800" b="1" dirty="0"/>
              <a:t>A</a:t>
            </a:r>
            <a:r>
              <a:rPr lang="en-IN" sz="3800" dirty="0"/>
              <a:t> is empty) and find Loglikelihood of </a:t>
            </a:r>
            <a:r>
              <a:rPr lang="en-IN" sz="3800" b="1" dirty="0"/>
              <a:t>M</a:t>
            </a:r>
            <a:r>
              <a:rPr lang="en-IN" sz="3800" dirty="0"/>
              <a:t>.</a:t>
            </a:r>
          </a:p>
          <a:p>
            <a:r>
              <a:rPr lang="en-IN" sz="3800" dirty="0"/>
              <a:t>Remove a point from </a:t>
            </a:r>
            <a:r>
              <a:rPr lang="en-IN" sz="3800" b="1" dirty="0"/>
              <a:t>M</a:t>
            </a:r>
            <a:r>
              <a:rPr lang="en-IN" sz="3800" dirty="0"/>
              <a:t> and find the new Loglikelihood of </a:t>
            </a:r>
            <a:r>
              <a:rPr lang="en-IN" sz="3800" b="1" dirty="0"/>
              <a:t>M</a:t>
            </a:r>
            <a:r>
              <a:rPr lang="en-IN" sz="3800" dirty="0"/>
              <a:t>.</a:t>
            </a:r>
          </a:p>
          <a:p>
            <a:pPr lvl="1"/>
            <a:r>
              <a:rPr lang="en-IN" sz="3800" dirty="0"/>
              <a:t>If the Loglikelihood changes significantly (change in likelihood is grater than some threshold) then move it to </a:t>
            </a:r>
            <a:r>
              <a:rPr lang="en-IN" sz="3800" b="1" dirty="0"/>
              <a:t>A</a:t>
            </a:r>
          </a:p>
          <a:p>
            <a:pPr lvl="1"/>
            <a:r>
              <a:rPr lang="en-IN" sz="3800" dirty="0"/>
              <a:t>Otherwise keep it in </a:t>
            </a:r>
            <a:r>
              <a:rPr lang="en-IN" sz="3800" b="1" dirty="0"/>
              <a:t>M</a:t>
            </a:r>
          </a:p>
          <a:p>
            <a:pPr marL="457200" lvl="1" indent="0">
              <a:buNone/>
            </a:pPr>
            <a:endParaRPr lang="en-IN" sz="3800" dirty="0"/>
          </a:p>
          <a:p>
            <a:pPr marL="0" indent="0">
              <a:buNone/>
            </a:pPr>
            <a:r>
              <a:rPr lang="en-IN" sz="3800" b="1" dirty="0"/>
              <a:t>AUC: </a:t>
            </a:r>
            <a:r>
              <a:rPr lang="en-IN" sz="3800" dirty="0"/>
              <a:t>0.916	</a:t>
            </a:r>
            <a:r>
              <a:rPr lang="en-IN" sz="3800" b="1" dirty="0"/>
              <a:t>FPR: </a:t>
            </a:r>
            <a:r>
              <a:rPr lang="en-IN" sz="3800" dirty="0"/>
              <a:t>0.036	</a:t>
            </a:r>
            <a:r>
              <a:rPr lang="en-IN" sz="3800" b="1" dirty="0"/>
              <a:t>Recall: </a:t>
            </a:r>
            <a:r>
              <a:rPr lang="en-IN" sz="3800" dirty="0"/>
              <a:t>0.865</a:t>
            </a:r>
            <a:endParaRPr lang="en-US" sz="3800" b="1" dirty="0"/>
          </a:p>
          <a:p>
            <a:endParaRPr lang="en-US" dirty="0"/>
          </a:p>
        </p:txBody>
      </p:sp>
    </p:spTree>
    <p:extLst>
      <p:ext uri="{BB962C8B-B14F-4D97-AF65-F5344CB8AC3E}">
        <p14:creationId xmlns:p14="http://schemas.microsoft.com/office/powerpoint/2010/main" val="1266326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Transduction based</a:t>
            </a:r>
            <a:endParaRPr lang="en-US" dirty="0"/>
          </a:p>
        </p:txBody>
      </p:sp>
      <p:sp>
        <p:nvSpPr>
          <p:cNvPr id="3" name="Content Placeholder 2"/>
          <p:cNvSpPr>
            <a:spLocks noGrp="1"/>
          </p:cNvSpPr>
          <p:nvPr>
            <p:ph idx="1"/>
          </p:nvPr>
        </p:nvSpPr>
        <p:spPr/>
        <p:txBody>
          <a:bodyPr>
            <a:normAutofit lnSpcReduction="10000"/>
          </a:bodyPr>
          <a:lstStyle/>
          <a:p>
            <a:r>
              <a:rPr lang="en-IN" dirty="0"/>
              <a:t>Transduction </a:t>
            </a:r>
            <a:r>
              <a:rPr lang="en-US" dirty="0"/>
              <a:t>is the procedure that reasons from specific cases (training) to specific cases (test)</a:t>
            </a:r>
          </a:p>
          <a:p>
            <a:r>
              <a:rPr lang="en-US" dirty="0"/>
              <a:t>A strangeness function measures how strange an item is.</a:t>
            </a:r>
          </a:p>
          <a:p>
            <a:r>
              <a:rPr lang="en-US" dirty="0"/>
              <a:t>Given a distribution of strangeness values for the general population, compute the likelihood of being an outlier for a given point.</a:t>
            </a:r>
          </a:p>
          <a:p>
            <a:r>
              <a:rPr lang="en-US" dirty="0"/>
              <a:t>It avoids creating a model by making only decisions about individual points at a time.</a:t>
            </a:r>
          </a:p>
          <a:p>
            <a:endParaRPr lang="en-US" dirty="0"/>
          </a:p>
        </p:txBody>
      </p:sp>
    </p:spTree>
    <p:extLst>
      <p:ext uri="{BB962C8B-B14F-4D97-AF65-F5344CB8AC3E}">
        <p14:creationId xmlns:p14="http://schemas.microsoft.com/office/powerpoint/2010/main" val="94358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goal</a:t>
            </a:r>
            <a:endParaRPr lang="en-US" dirty="0"/>
          </a:p>
        </p:txBody>
      </p:sp>
      <p:sp>
        <p:nvSpPr>
          <p:cNvPr id="3" name="Content Placeholder 2"/>
          <p:cNvSpPr>
            <a:spLocks noGrp="1"/>
          </p:cNvSpPr>
          <p:nvPr>
            <p:ph idx="1"/>
          </p:nvPr>
        </p:nvSpPr>
        <p:spPr/>
        <p:txBody>
          <a:bodyPr/>
          <a:lstStyle/>
          <a:p>
            <a:r>
              <a:rPr lang="en-IN" dirty="0"/>
              <a:t>This project aims to apply different algorithms &amp; techniques on Credit Card Fraud data set and compare the results.</a:t>
            </a:r>
          </a:p>
          <a:p>
            <a:r>
              <a:rPr lang="en-IN" dirty="0"/>
              <a:t>Measures used to compare those are Area Under the Curve, False (Alarm) Positive Rate and Recall (Detection Rate).</a:t>
            </a:r>
          </a:p>
          <a:p>
            <a:r>
              <a:rPr lang="en-IN" dirty="0"/>
              <a:t>Measure like Accuracy is not good because the data set is highly unbalanced.</a:t>
            </a:r>
            <a:endParaRPr lang="en-US" dirty="0"/>
          </a:p>
        </p:txBody>
      </p:sp>
    </p:spTree>
    <p:extLst>
      <p:ext uri="{BB962C8B-B14F-4D97-AF65-F5344CB8AC3E}">
        <p14:creationId xmlns:p14="http://schemas.microsoft.com/office/powerpoint/2010/main" val="284886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818397"/>
            <a:ext cx="6844045" cy="3216702"/>
          </a:xfrm>
          <a:prstGeom prst="rect">
            <a:avLst/>
          </a:prstGeom>
        </p:spPr>
      </p:pic>
      <p:grpSp>
        <p:nvGrpSpPr>
          <p:cNvPr id="22" name="Group 2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8"/>
            <a:ext cx="2851417" cy="5326670"/>
          </a:xfrm>
        </p:spPr>
        <p:txBody>
          <a:bodyPr>
            <a:normAutofit/>
          </a:bodyPr>
          <a:lstStyle/>
          <a:p>
            <a:r>
              <a:rPr lang="en-IN" sz="4000" dirty="0" err="1">
                <a:solidFill>
                  <a:srgbClr val="FFFFFF"/>
                </a:solidFill>
              </a:rPr>
              <a:t>StrOUD</a:t>
            </a:r>
            <a:r>
              <a:rPr lang="en-IN" sz="4000" dirty="0">
                <a:solidFill>
                  <a:srgbClr val="FFFFFF"/>
                </a:solidFill>
              </a:rPr>
              <a:t> ALGORITHM</a:t>
            </a:r>
            <a:endParaRPr lang="en-US" sz="4000" dirty="0">
              <a:solidFill>
                <a:srgbClr val="FFFFFF"/>
              </a:solidFill>
            </a:endParaRPr>
          </a:p>
        </p:txBody>
      </p:sp>
      <p:sp>
        <p:nvSpPr>
          <p:cNvPr id="10" name="Content Placeholder 9"/>
          <p:cNvSpPr>
            <a:spLocks noGrp="1"/>
          </p:cNvSpPr>
          <p:nvPr>
            <p:ph idx="1"/>
          </p:nvPr>
        </p:nvSpPr>
        <p:spPr>
          <a:xfrm>
            <a:off x="844620" y="5884985"/>
            <a:ext cx="2862444" cy="321804"/>
          </a:xfrm>
        </p:spPr>
        <p:txBody>
          <a:bodyPr>
            <a:normAutofit fontScale="92500" lnSpcReduction="10000"/>
          </a:bodyPr>
          <a:lstStyle/>
          <a:p>
            <a:pPr marL="0" indent="0">
              <a:buNone/>
            </a:pPr>
            <a:r>
              <a:rPr lang="en-IN" sz="1400" dirty="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299955693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4000" dirty="0">
                <a:solidFill>
                  <a:srgbClr val="FFFFFF"/>
                </a:solidFill>
              </a:rPr>
              <a:t>STROUD ALGORITHM</a:t>
            </a:r>
            <a:endParaRPr lang="en-US" sz="40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r>
              <a:rPr lang="en-IN" dirty="0"/>
              <a:t>Sample the data set. Make sure only normal data points are selected.</a:t>
            </a:r>
          </a:p>
          <a:p>
            <a:r>
              <a:rPr lang="en-IN" dirty="0"/>
              <a:t>Calculate strangeness value of each point. This is called the baseline.</a:t>
            </a:r>
          </a:p>
          <a:p>
            <a:r>
              <a:rPr lang="en-IN" dirty="0"/>
              <a:t>Sort the baseline (strangeness).</a:t>
            </a:r>
          </a:p>
          <a:p>
            <a:r>
              <a:rPr lang="en-IN" dirty="0"/>
              <a:t>For each test point, compute strangeness value with respect to previous data points.</a:t>
            </a:r>
          </a:p>
        </p:txBody>
      </p:sp>
    </p:spTree>
    <p:extLst>
      <p:ext uri="{BB962C8B-B14F-4D97-AF65-F5344CB8AC3E}">
        <p14:creationId xmlns:p14="http://schemas.microsoft.com/office/powerpoint/2010/main" val="209795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4000" dirty="0">
                <a:solidFill>
                  <a:srgbClr val="FFFFFF"/>
                </a:solidFill>
              </a:rPr>
              <a:t>STROUD ALGORITHM</a:t>
            </a:r>
            <a:endParaRPr lang="en-US" sz="40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r>
              <a:rPr lang="en-IN" dirty="0"/>
              <a:t>Find how many of those previous points had strangeness more than or equal to the calculated strangeness of the test point. Let’s call it b.</a:t>
            </a:r>
          </a:p>
          <a:p>
            <a:r>
              <a:rPr lang="en-IN" dirty="0"/>
              <a:t>Compute p-value = (b+1)/(N+1) where N is the number of previous data points.</a:t>
            </a:r>
          </a:p>
          <a:p>
            <a:r>
              <a:rPr lang="en-IN" dirty="0"/>
              <a:t>If p-value &lt; (1-confidence) then the test point is an outlier otherwise it is not.</a:t>
            </a:r>
          </a:p>
        </p:txBody>
      </p:sp>
    </p:spTree>
    <p:extLst>
      <p:ext uri="{BB962C8B-B14F-4D97-AF65-F5344CB8AC3E}">
        <p14:creationId xmlns:p14="http://schemas.microsoft.com/office/powerpoint/2010/main" val="1391047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3200" dirty="0" err="1">
                <a:solidFill>
                  <a:srgbClr val="FFFFFF"/>
                </a:solidFill>
              </a:rPr>
              <a:t>Knn</a:t>
            </a:r>
            <a:r>
              <a:rPr lang="en-IN" sz="3200" dirty="0">
                <a:solidFill>
                  <a:srgbClr val="FFFFFF"/>
                </a:solidFill>
              </a:rPr>
              <a:t> as strangeness function</a:t>
            </a:r>
            <a:endParaRPr lang="en-US" sz="32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pPr marL="0" indent="0">
              <a:buNone/>
            </a:pPr>
            <a:r>
              <a:rPr lang="en-IN" dirty="0"/>
              <a:t>Strangeness value is calculated by first finding out the distances to K nearest neighbour of each point and then adding them up.</a:t>
            </a:r>
          </a:p>
          <a:p>
            <a:pPr marL="0" indent="0">
              <a:buNone/>
            </a:pPr>
            <a:endParaRPr lang="en-IN" dirty="0"/>
          </a:p>
          <a:p>
            <a:pPr marL="0" indent="0">
              <a:buNone/>
            </a:pPr>
            <a:r>
              <a:rPr lang="en-IN" b="1" dirty="0"/>
              <a:t>AUC: </a:t>
            </a:r>
            <a:r>
              <a:rPr lang="en-IN" dirty="0"/>
              <a:t>0.896 at 95.5% confidence</a:t>
            </a:r>
            <a:r>
              <a:rPr lang="en-IN" b="1" dirty="0"/>
              <a:t>	</a:t>
            </a:r>
          </a:p>
          <a:p>
            <a:pPr marL="0" indent="0">
              <a:buNone/>
            </a:pPr>
            <a:r>
              <a:rPr lang="en-IN" b="1" dirty="0"/>
              <a:t>FPR: </a:t>
            </a:r>
            <a:r>
              <a:rPr lang="en-IN" dirty="0"/>
              <a:t>0.017</a:t>
            </a:r>
            <a:r>
              <a:rPr lang="en-US" dirty="0"/>
              <a:t>		</a:t>
            </a:r>
            <a:r>
              <a:rPr lang="en-US" b="1" dirty="0"/>
              <a:t>Recall: </a:t>
            </a:r>
            <a:r>
              <a:rPr lang="en-US" dirty="0"/>
              <a:t>0.808</a:t>
            </a:r>
            <a:endParaRPr lang="en-IN" dirty="0"/>
          </a:p>
        </p:txBody>
      </p:sp>
    </p:spTree>
    <p:extLst>
      <p:ext uri="{BB962C8B-B14F-4D97-AF65-F5344CB8AC3E}">
        <p14:creationId xmlns:p14="http://schemas.microsoft.com/office/powerpoint/2010/main" val="318788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3200" dirty="0">
                <a:solidFill>
                  <a:srgbClr val="FFFFFF"/>
                </a:solidFill>
              </a:rPr>
              <a:t>Local outlier factor as strangeness function</a:t>
            </a:r>
            <a:endParaRPr lang="en-US" sz="32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pPr marL="0" indent="0">
              <a:buNone/>
            </a:pPr>
            <a:r>
              <a:rPr lang="en-IN" dirty="0"/>
              <a:t>Strangeness value is calculated by finding out the Local Outlier Factor of each point.</a:t>
            </a:r>
          </a:p>
          <a:p>
            <a:pPr marL="0" indent="0">
              <a:buNone/>
            </a:pPr>
            <a:endParaRPr lang="en-IN" dirty="0"/>
          </a:p>
          <a:p>
            <a:pPr marL="0" indent="0">
              <a:buNone/>
            </a:pPr>
            <a:r>
              <a:rPr lang="en-IN" b="1" dirty="0"/>
              <a:t>AUC: </a:t>
            </a:r>
            <a:r>
              <a:rPr lang="en-IN" dirty="0"/>
              <a:t>0.89 at 97.5% confidence </a:t>
            </a:r>
            <a:r>
              <a:rPr lang="en-IN" b="1" dirty="0"/>
              <a:t>	</a:t>
            </a:r>
          </a:p>
          <a:p>
            <a:pPr marL="0" indent="0">
              <a:buNone/>
            </a:pPr>
            <a:r>
              <a:rPr lang="en-IN" b="1" dirty="0"/>
              <a:t>FPR: </a:t>
            </a:r>
            <a:r>
              <a:rPr lang="en-IN" dirty="0"/>
              <a:t>0.016</a:t>
            </a:r>
            <a:r>
              <a:rPr lang="en-US" dirty="0"/>
              <a:t>		</a:t>
            </a:r>
            <a:r>
              <a:rPr lang="en-US" b="1" dirty="0"/>
              <a:t>Recall: </a:t>
            </a:r>
            <a:r>
              <a:rPr lang="en-US" dirty="0"/>
              <a:t>0.854</a:t>
            </a:r>
            <a:endParaRPr lang="en-IN" dirty="0"/>
          </a:p>
        </p:txBody>
      </p:sp>
    </p:spTree>
    <p:extLst>
      <p:ext uri="{BB962C8B-B14F-4D97-AF65-F5344CB8AC3E}">
        <p14:creationId xmlns:p14="http://schemas.microsoft.com/office/powerpoint/2010/main" val="2116936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Based</a:t>
            </a:r>
            <a:endParaRPr lang="en-US" dirty="0"/>
          </a:p>
        </p:txBody>
      </p:sp>
      <p:sp>
        <p:nvSpPr>
          <p:cNvPr id="3" name="Content Placeholder 2"/>
          <p:cNvSpPr>
            <a:spLocks noGrp="1"/>
          </p:cNvSpPr>
          <p:nvPr>
            <p:ph idx="1"/>
          </p:nvPr>
        </p:nvSpPr>
        <p:spPr/>
        <p:txBody>
          <a:bodyPr/>
          <a:lstStyle/>
          <a:p>
            <a:r>
              <a:rPr lang="en-US" dirty="0"/>
              <a:t>Use visualization tools to observe the data.</a:t>
            </a:r>
          </a:p>
          <a:p>
            <a:r>
              <a:rPr lang="en-US" dirty="0"/>
              <a:t>Provide alternate views of data for manual inspection.</a:t>
            </a:r>
          </a:p>
          <a:p>
            <a:r>
              <a:rPr lang="en-US" dirty="0"/>
              <a:t>Anomalies can be detected visually.</a:t>
            </a:r>
          </a:p>
          <a:p>
            <a:r>
              <a:rPr lang="en-IN" dirty="0"/>
              <a:t>V</a:t>
            </a:r>
            <a:r>
              <a:rPr lang="en-US" dirty="0" err="1"/>
              <a:t>arious</a:t>
            </a:r>
            <a:r>
              <a:rPr lang="en-US" dirty="0"/>
              <a:t> methods can be:</a:t>
            </a:r>
          </a:p>
          <a:p>
            <a:pPr lvl="1"/>
            <a:r>
              <a:rPr lang="en-IN" sz="2400" dirty="0"/>
              <a:t>P</a:t>
            </a:r>
            <a:r>
              <a:rPr lang="en-US" sz="2400" dirty="0" err="1"/>
              <a:t>lotting</a:t>
            </a:r>
            <a:r>
              <a:rPr lang="en-US" sz="2400" dirty="0"/>
              <a:t> graphs (Box plots/2D-plots/3D-plots)</a:t>
            </a:r>
          </a:p>
          <a:p>
            <a:pPr lvl="1"/>
            <a:r>
              <a:rPr lang="en-IN" sz="2400" dirty="0"/>
              <a:t>C</a:t>
            </a:r>
            <a:r>
              <a:rPr lang="en-US" sz="2400" dirty="0" err="1"/>
              <a:t>onvex</a:t>
            </a:r>
            <a:r>
              <a:rPr lang="en-US" sz="2400" dirty="0"/>
              <a:t> Hull</a:t>
            </a:r>
          </a:p>
          <a:p>
            <a:pPr lvl="1"/>
            <a:endParaRPr lang="en-US" sz="2400" dirty="0"/>
          </a:p>
          <a:p>
            <a:endParaRPr lang="en-US" dirty="0"/>
          </a:p>
          <a:p>
            <a:endParaRPr lang="en-US" dirty="0"/>
          </a:p>
        </p:txBody>
      </p:sp>
    </p:spTree>
    <p:extLst>
      <p:ext uri="{BB962C8B-B14F-4D97-AF65-F5344CB8AC3E}">
        <p14:creationId xmlns:p14="http://schemas.microsoft.com/office/powerpoint/2010/main" val="322166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580" y="1638298"/>
            <a:ext cx="6844045" cy="3581400"/>
          </a:xfrm>
          <a:prstGeom prst="rect">
            <a:avLst/>
          </a:prstGeom>
        </p:spPr>
      </p:pic>
      <p:grpSp>
        <p:nvGrpSpPr>
          <p:cNvPr id="26" name="Group 25"/>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8"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4"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3"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7"/>
            <a:ext cx="2851417" cy="5211759"/>
          </a:xfrm>
        </p:spPr>
        <p:txBody>
          <a:bodyPr>
            <a:normAutofit/>
          </a:bodyPr>
          <a:lstStyle/>
          <a:p>
            <a:r>
              <a:rPr lang="en-IN" sz="5400" dirty="0">
                <a:solidFill>
                  <a:srgbClr val="FFFFFF"/>
                </a:solidFill>
              </a:rPr>
              <a:t>Convex Hull method</a:t>
            </a:r>
            <a:endParaRPr lang="en-US" sz="5400" dirty="0">
              <a:solidFill>
                <a:srgbClr val="FFFFFF"/>
              </a:solidFill>
            </a:endParaRPr>
          </a:p>
        </p:txBody>
      </p:sp>
      <p:sp>
        <p:nvSpPr>
          <p:cNvPr id="14" name="Content Placeholder 13"/>
          <p:cNvSpPr>
            <a:spLocks noGrp="1"/>
          </p:cNvSpPr>
          <p:nvPr>
            <p:ph idx="1"/>
          </p:nvPr>
        </p:nvSpPr>
        <p:spPr>
          <a:xfrm>
            <a:off x="844620" y="5627687"/>
            <a:ext cx="2862444" cy="579101"/>
          </a:xfrm>
        </p:spPr>
        <p:txBody>
          <a:bodyPr>
            <a:normAutofit/>
          </a:bodyPr>
          <a:lstStyle/>
          <a:p>
            <a:pPr marL="0" indent="0">
              <a:buNone/>
            </a:pPr>
            <a:r>
              <a:rPr lang="en-IN" sz="1400" dirty="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359644877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5400" dirty="0"/>
              <a:t>Convex Hull method</a:t>
            </a:r>
            <a:endParaRPr lang="en-US" sz="54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pPr marL="0" indent="0">
              <a:buNone/>
            </a:pPr>
            <a:r>
              <a:rPr lang="en-IN" dirty="0"/>
              <a:t>In this method, </a:t>
            </a:r>
            <a:r>
              <a:rPr lang="en-US" dirty="0"/>
              <a:t>extreme points are assumed to be outliers. Basically the vertices of a Convex Hull can be the outliers.</a:t>
            </a:r>
          </a:p>
          <a:p>
            <a:pPr marL="0" indent="0">
              <a:buNone/>
            </a:pPr>
            <a:endParaRPr lang="en-IN" dirty="0"/>
          </a:p>
          <a:p>
            <a:r>
              <a:rPr lang="en-IN" b="1" dirty="0"/>
              <a:t>AUC: </a:t>
            </a:r>
            <a:r>
              <a:rPr lang="en-IN" dirty="0"/>
              <a:t>0.85	</a:t>
            </a:r>
            <a:r>
              <a:rPr lang="en-IN" b="1" dirty="0"/>
              <a:t>FPR: </a:t>
            </a:r>
            <a:r>
              <a:rPr lang="en-IN" dirty="0"/>
              <a:t>0.041	</a:t>
            </a:r>
            <a:r>
              <a:rPr lang="en-IN" b="1" dirty="0"/>
              <a:t>Recall: </a:t>
            </a:r>
            <a:r>
              <a:rPr lang="en-IN" dirty="0"/>
              <a:t>0.783</a:t>
            </a:r>
            <a:endParaRPr lang="en-US" dirty="0"/>
          </a:p>
        </p:txBody>
      </p:sp>
    </p:spTree>
    <p:extLst>
      <p:ext uri="{BB962C8B-B14F-4D97-AF65-F5344CB8AC3E}">
        <p14:creationId xmlns:p14="http://schemas.microsoft.com/office/powerpoint/2010/main" val="1688460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dirty="0">
                <a:solidFill>
                  <a:srgbClr val="FFFFFF"/>
                </a:solidFill>
              </a:rPr>
              <a:t>RESAMPLING THE DATA</a:t>
            </a:r>
            <a:endParaRPr lang="en-US"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r>
              <a:rPr lang="en-IN" b="1" dirty="0"/>
              <a:t>Undersampling</a:t>
            </a:r>
            <a:r>
              <a:rPr lang="en-IN" dirty="0"/>
              <a:t> is basically downsizing (sampling) the majority class (normal class).</a:t>
            </a:r>
          </a:p>
          <a:p>
            <a:r>
              <a:rPr lang="en-IN" b="1" dirty="0"/>
              <a:t>Oversampling</a:t>
            </a:r>
            <a:r>
              <a:rPr lang="en-IN" dirty="0"/>
              <a:t> is basically making duplicates of the rare class (anomalous class) examples.</a:t>
            </a:r>
          </a:p>
          <a:p>
            <a:r>
              <a:rPr lang="en-IN" b="1" dirty="0"/>
              <a:t>SMOTE</a:t>
            </a:r>
            <a:r>
              <a:rPr lang="en-IN" dirty="0"/>
              <a:t> is basically used to generate artificial anomalies (not duplicates).</a:t>
            </a:r>
            <a:endParaRPr lang="en-US" dirty="0"/>
          </a:p>
        </p:txBody>
      </p:sp>
    </p:spTree>
    <p:extLst>
      <p:ext uri="{BB962C8B-B14F-4D97-AF65-F5344CB8AC3E}">
        <p14:creationId xmlns:p14="http://schemas.microsoft.com/office/powerpoint/2010/main" val="137349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UNDERSAMPLING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3975202"/>
              </p:ext>
            </p:extLst>
          </p:nvPr>
        </p:nvGraphicFramePr>
        <p:xfrm>
          <a:off x="1141413" y="2249487"/>
          <a:ext cx="9906000" cy="3116142"/>
        </p:xfrm>
        <a:graphic>
          <a:graphicData uri="http://schemas.openxmlformats.org/drawingml/2006/table">
            <a:tbl>
              <a:tblPr firstRow="1" bandRow="1">
                <a:tableStyleId>{5C22544A-7EE6-4342-B048-85BDC9FD1C3A}</a:tableStyleId>
              </a:tblPr>
              <a:tblGrid>
                <a:gridCol w="3172679">
                  <a:extLst>
                    <a:ext uri="{9D8B030D-6E8A-4147-A177-3AD203B41FA5}">
                      <a16:colId xmlns:a16="http://schemas.microsoft.com/office/drawing/2014/main" val="1911959474"/>
                    </a:ext>
                  </a:extLst>
                </a:gridCol>
                <a:gridCol w="1602154">
                  <a:extLst>
                    <a:ext uri="{9D8B030D-6E8A-4147-A177-3AD203B41FA5}">
                      <a16:colId xmlns:a16="http://schemas.microsoft.com/office/drawing/2014/main" val="766581514"/>
                    </a:ext>
                  </a:extLst>
                </a:gridCol>
                <a:gridCol w="1735016">
                  <a:extLst>
                    <a:ext uri="{9D8B030D-6E8A-4147-A177-3AD203B41FA5}">
                      <a16:colId xmlns:a16="http://schemas.microsoft.com/office/drawing/2014/main" val="4136826459"/>
                    </a:ext>
                  </a:extLst>
                </a:gridCol>
                <a:gridCol w="1703753">
                  <a:extLst>
                    <a:ext uri="{9D8B030D-6E8A-4147-A177-3AD203B41FA5}">
                      <a16:colId xmlns:a16="http://schemas.microsoft.com/office/drawing/2014/main" val="2054718371"/>
                    </a:ext>
                  </a:extLst>
                </a:gridCol>
                <a:gridCol w="1692398">
                  <a:extLst>
                    <a:ext uri="{9D8B030D-6E8A-4147-A177-3AD203B41FA5}">
                      <a16:colId xmlns:a16="http://schemas.microsoft.com/office/drawing/2014/main" val="943480093"/>
                    </a:ext>
                  </a:extLst>
                </a:gridCol>
              </a:tblGrid>
              <a:tr h="519357">
                <a:tc>
                  <a:txBody>
                    <a:bodyPr/>
                    <a:lstStyle/>
                    <a:p>
                      <a:pPr algn="ctr"/>
                      <a:r>
                        <a:rPr lang="en-IN" dirty="0"/>
                        <a:t>Algorithms</a:t>
                      </a:r>
                      <a:endParaRPr lang="en-US" dirty="0"/>
                    </a:p>
                  </a:txBody>
                  <a:tcPr/>
                </a:tc>
                <a:tc>
                  <a:txBody>
                    <a:bodyPr/>
                    <a:lstStyle/>
                    <a:p>
                      <a:pPr algn="ctr"/>
                      <a:r>
                        <a:rPr lang="en-IN" dirty="0"/>
                        <a:t>Accuracy</a:t>
                      </a:r>
                      <a:endParaRPr lang="en-US" dirty="0"/>
                    </a:p>
                  </a:txBody>
                  <a:tcPr/>
                </a:tc>
                <a:tc>
                  <a:txBody>
                    <a:bodyPr/>
                    <a:lstStyle/>
                    <a:p>
                      <a:pPr algn="ctr"/>
                      <a:r>
                        <a:rPr lang="en-IN" dirty="0"/>
                        <a:t>AUC</a:t>
                      </a:r>
                      <a:endParaRPr lang="en-US" dirty="0"/>
                    </a:p>
                  </a:txBody>
                  <a:tcPr/>
                </a:tc>
                <a:tc>
                  <a:txBody>
                    <a:bodyPr/>
                    <a:lstStyle/>
                    <a:p>
                      <a:pPr algn="ctr"/>
                      <a:r>
                        <a:rPr lang="en-IN" dirty="0"/>
                        <a:t>FPR</a:t>
                      </a:r>
                      <a:endParaRPr lang="en-US" dirty="0"/>
                    </a:p>
                  </a:txBody>
                  <a:tcPr/>
                </a:tc>
                <a:tc>
                  <a:txBody>
                    <a:bodyPr/>
                    <a:lstStyle/>
                    <a:p>
                      <a:pPr algn="ctr"/>
                      <a:r>
                        <a:rPr lang="en-IN" dirty="0"/>
                        <a:t>Recall</a:t>
                      </a:r>
                      <a:endParaRPr lang="en-US" dirty="0"/>
                    </a:p>
                  </a:txBody>
                  <a:tcPr/>
                </a:tc>
                <a:extLst>
                  <a:ext uri="{0D108BD9-81ED-4DB2-BD59-A6C34878D82A}">
                    <a16:rowId xmlns:a16="http://schemas.microsoft.com/office/drawing/2014/main" val="1724404281"/>
                  </a:ext>
                </a:extLst>
              </a:tr>
              <a:tr h="519357">
                <a:tc>
                  <a:txBody>
                    <a:bodyPr/>
                    <a:lstStyle/>
                    <a:p>
                      <a:pPr algn="ctr"/>
                      <a:r>
                        <a:rPr lang="en-IN" dirty="0"/>
                        <a:t>J48 Decision Tree</a:t>
                      </a:r>
                      <a:endParaRPr lang="en-US" dirty="0"/>
                    </a:p>
                  </a:txBody>
                  <a:tcPr/>
                </a:tc>
                <a:tc>
                  <a:txBody>
                    <a:bodyPr/>
                    <a:lstStyle/>
                    <a:p>
                      <a:pPr algn="ctr"/>
                      <a:r>
                        <a:rPr lang="en-IN" dirty="0"/>
                        <a:t>91.87</a:t>
                      </a:r>
                      <a:endParaRPr lang="en-US" dirty="0"/>
                    </a:p>
                  </a:txBody>
                  <a:tcPr/>
                </a:tc>
                <a:tc>
                  <a:txBody>
                    <a:bodyPr/>
                    <a:lstStyle/>
                    <a:p>
                      <a:pPr algn="ctr"/>
                      <a:r>
                        <a:rPr lang="en-IN" dirty="0"/>
                        <a:t>0.925</a:t>
                      </a:r>
                      <a:endParaRPr lang="en-US" dirty="0"/>
                    </a:p>
                  </a:txBody>
                  <a:tcPr/>
                </a:tc>
                <a:tc>
                  <a:txBody>
                    <a:bodyPr/>
                    <a:lstStyle/>
                    <a:p>
                      <a:pPr algn="ctr"/>
                      <a:r>
                        <a:rPr lang="en-IN" dirty="0"/>
                        <a:t>0.081</a:t>
                      </a:r>
                      <a:endParaRPr lang="en-US" dirty="0"/>
                    </a:p>
                  </a:txBody>
                  <a:tcPr/>
                </a:tc>
                <a:tc>
                  <a:txBody>
                    <a:bodyPr/>
                    <a:lstStyle/>
                    <a:p>
                      <a:pPr algn="ctr"/>
                      <a:r>
                        <a:rPr lang="en-IN" dirty="0"/>
                        <a:t>0.919</a:t>
                      </a:r>
                      <a:endParaRPr lang="en-US" dirty="0"/>
                    </a:p>
                  </a:txBody>
                  <a:tcPr/>
                </a:tc>
                <a:extLst>
                  <a:ext uri="{0D108BD9-81ED-4DB2-BD59-A6C34878D82A}">
                    <a16:rowId xmlns:a16="http://schemas.microsoft.com/office/drawing/2014/main" val="1354324713"/>
                  </a:ext>
                </a:extLst>
              </a:tr>
              <a:tr h="519357">
                <a:tc>
                  <a:txBody>
                    <a:bodyPr/>
                    <a:lstStyle/>
                    <a:p>
                      <a:pPr algn="ctr"/>
                      <a:r>
                        <a:rPr lang="en-IN" dirty="0"/>
                        <a:t>KNN (K=11)</a:t>
                      </a:r>
                      <a:endParaRPr lang="en-US" dirty="0"/>
                    </a:p>
                  </a:txBody>
                  <a:tcPr/>
                </a:tc>
                <a:tc>
                  <a:txBody>
                    <a:bodyPr/>
                    <a:lstStyle/>
                    <a:p>
                      <a:pPr algn="ctr"/>
                      <a:r>
                        <a:rPr lang="en-IN" dirty="0"/>
                        <a:t>92.68</a:t>
                      </a:r>
                      <a:endParaRPr lang="en-US" dirty="0"/>
                    </a:p>
                  </a:txBody>
                  <a:tcPr/>
                </a:tc>
                <a:tc>
                  <a:txBody>
                    <a:bodyPr/>
                    <a:lstStyle/>
                    <a:p>
                      <a:pPr algn="ctr"/>
                      <a:r>
                        <a:rPr lang="en-IN" b="1" dirty="0"/>
                        <a:t>0.965</a:t>
                      </a:r>
                      <a:endParaRPr lang="en-US" b="1" dirty="0"/>
                    </a:p>
                  </a:txBody>
                  <a:tcPr/>
                </a:tc>
                <a:tc>
                  <a:txBody>
                    <a:bodyPr/>
                    <a:lstStyle/>
                    <a:p>
                      <a:pPr algn="ctr"/>
                      <a:r>
                        <a:rPr lang="en-IN" dirty="0"/>
                        <a:t>0.073</a:t>
                      </a:r>
                      <a:endParaRPr lang="en-US" dirty="0"/>
                    </a:p>
                  </a:txBody>
                  <a:tcPr/>
                </a:tc>
                <a:tc>
                  <a:txBody>
                    <a:bodyPr/>
                    <a:lstStyle/>
                    <a:p>
                      <a:pPr algn="ctr"/>
                      <a:r>
                        <a:rPr lang="en-IN" dirty="0"/>
                        <a:t>0.927</a:t>
                      </a:r>
                      <a:endParaRPr lang="en-US" dirty="0"/>
                    </a:p>
                  </a:txBody>
                  <a:tcPr/>
                </a:tc>
                <a:extLst>
                  <a:ext uri="{0D108BD9-81ED-4DB2-BD59-A6C34878D82A}">
                    <a16:rowId xmlns:a16="http://schemas.microsoft.com/office/drawing/2014/main" val="3596939169"/>
                  </a:ext>
                </a:extLst>
              </a:tr>
              <a:tr h="519357">
                <a:tc>
                  <a:txBody>
                    <a:bodyPr/>
                    <a:lstStyle/>
                    <a:p>
                      <a:pPr algn="ctr"/>
                      <a:r>
                        <a:rPr lang="en-IN" b="1" dirty="0"/>
                        <a:t>SVM</a:t>
                      </a:r>
                      <a:endParaRPr lang="en-US" b="1" dirty="0"/>
                    </a:p>
                  </a:txBody>
                  <a:tcPr/>
                </a:tc>
                <a:tc>
                  <a:txBody>
                    <a:bodyPr/>
                    <a:lstStyle/>
                    <a:p>
                      <a:pPr algn="ctr"/>
                      <a:r>
                        <a:rPr lang="en-IN" b="1" dirty="0"/>
                        <a:t>93.19</a:t>
                      </a:r>
                      <a:endParaRPr lang="en-US" b="1" dirty="0"/>
                    </a:p>
                  </a:txBody>
                  <a:tcPr/>
                </a:tc>
                <a:tc>
                  <a:txBody>
                    <a:bodyPr/>
                    <a:lstStyle/>
                    <a:p>
                      <a:pPr algn="ctr"/>
                      <a:r>
                        <a:rPr lang="en-IN" dirty="0"/>
                        <a:t>0.932</a:t>
                      </a:r>
                      <a:endParaRPr lang="en-US" dirty="0"/>
                    </a:p>
                  </a:txBody>
                  <a:tcPr/>
                </a:tc>
                <a:tc>
                  <a:txBody>
                    <a:bodyPr/>
                    <a:lstStyle/>
                    <a:p>
                      <a:pPr algn="ctr"/>
                      <a:r>
                        <a:rPr lang="en-IN" b="1" dirty="0"/>
                        <a:t>0.068</a:t>
                      </a:r>
                      <a:endParaRPr lang="en-US" b="1" dirty="0"/>
                    </a:p>
                  </a:txBody>
                  <a:tcPr/>
                </a:tc>
                <a:tc>
                  <a:txBody>
                    <a:bodyPr/>
                    <a:lstStyle/>
                    <a:p>
                      <a:pPr algn="ctr"/>
                      <a:r>
                        <a:rPr lang="en-IN" b="1" dirty="0"/>
                        <a:t>0.932</a:t>
                      </a:r>
                      <a:endParaRPr lang="en-US" b="1" dirty="0"/>
                    </a:p>
                  </a:txBody>
                  <a:tcPr/>
                </a:tc>
                <a:extLst>
                  <a:ext uri="{0D108BD9-81ED-4DB2-BD59-A6C34878D82A}">
                    <a16:rowId xmlns:a16="http://schemas.microsoft.com/office/drawing/2014/main" val="3793907456"/>
                  </a:ext>
                </a:extLst>
              </a:tr>
              <a:tr h="519357">
                <a:tc>
                  <a:txBody>
                    <a:bodyPr/>
                    <a:lstStyle/>
                    <a:p>
                      <a:pPr algn="ctr"/>
                      <a:r>
                        <a:rPr lang="en-IN" dirty="0"/>
                        <a:t>Neural Networks</a:t>
                      </a:r>
                      <a:endParaRPr lang="en-US" dirty="0"/>
                    </a:p>
                  </a:txBody>
                  <a:tcPr/>
                </a:tc>
                <a:tc>
                  <a:txBody>
                    <a:bodyPr/>
                    <a:lstStyle/>
                    <a:p>
                      <a:pPr algn="ctr"/>
                      <a:r>
                        <a:rPr lang="en-IN" dirty="0"/>
                        <a:t>91.565</a:t>
                      </a:r>
                      <a:endParaRPr lang="en-US" dirty="0"/>
                    </a:p>
                  </a:txBody>
                  <a:tcPr/>
                </a:tc>
                <a:tc>
                  <a:txBody>
                    <a:bodyPr/>
                    <a:lstStyle/>
                    <a:p>
                      <a:pPr algn="ctr"/>
                      <a:r>
                        <a:rPr lang="en-IN" dirty="0"/>
                        <a:t>0.959</a:t>
                      </a:r>
                      <a:endParaRPr lang="en-US" dirty="0"/>
                    </a:p>
                  </a:txBody>
                  <a:tcPr/>
                </a:tc>
                <a:tc>
                  <a:txBody>
                    <a:bodyPr/>
                    <a:lstStyle/>
                    <a:p>
                      <a:pPr algn="ctr"/>
                      <a:r>
                        <a:rPr lang="en-IN" dirty="0"/>
                        <a:t>0.084</a:t>
                      </a:r>
                      <a:endParaRPr lang="en-US" dirty="0"/>
                    </a:p>
                  </a:txBody>
                  <a:tcPr/>
                </a:tc>
                <a:tc>
                  <a:txBody>
                    <a:bodyPr/>
                    <a:lstStyle/>
                    <a:p>
                      <a:pPr algn="ctr"/>
                      <a:r>
                        <a:rPr lang="en-IN" dirty="0"/>
                        <a:t>0.916</a:t>
                      </a:r>
                      <a:endParaRPr lang="en-US" dirty="0"/>
                    </a:p>
                  </a:txBody>
                  <a:tcPr/>
                </a:tc>
                <a:extLst>
                  <a:ext uri="{0D108BD9-81ED-4DB2-BD59-A6C34878D82A}">
                    <a16:rowId xmlns:a16="http://schemas.microsoft.com/office/drawing/2014/main" val="2433101895"/>
                  </a:ext>
                </a:extLst>
              </a:tr>
              <a:tr h="519357">
                <a:tc>
                  <a:txBody>
                    <a:bodyPr/>
                    <a:lstStyle/>
                    <a:p>
                      <a:pPr algn="ctr"/>
                      <a:r>
                        <a:rPr lang="en-IN" dirty="0"/>
                        <a:t>Naïve Bayes</a:t>
                      </a:r>
                      <a:endParaRPr lang="en-US" dirty="0"/>
                    </a:p>
                  </a:txBody>
                  <a:tcPr/>
                </a:tc>
                <a:tc>
                  <a:txBody>
                    <a:bodyPr/>
                    <a:lstStyle/>
                    <a:p>
                      <a:pPr algn="ctr"/>
                      <a:r>
                        <a:rPr lang="en-IN" dirty="0"/>
                        <a:t>91.26</a:t>
                      </a:r>
                      <a:endParaRPr lang="en-US" dirty="0"/>
                    </a:p>
                  </a:txBody>
                  <a:tcPr/>
                </a:tc>
                <a:tc>
                  <a:txBody>
                    <a:bodyPr/>
                    <a:lstStyle/>
                    <a:p>
                      <a:pPr algn="ctr"/>
                      <a:r>
                        <a:rPr lang="en-IN" dirty="0"/>
                        <a:t>0.957</a:t>
                      </a:r>
                      <a:endParaRPr lang="en-US" dirty="0"/>
                    </a:p>
                  </a:txBody>
                  <a:tcPr/>
                </a:tc>
                <a:tc>
                  <a:txBody>
                    <a:bodyPr/>
                    <a:lstStyle/>
                    <a:p>
                      <a:pPr algn="ctr"/>
                      <a:r>
                        <a:rPr lang="en-IN" dirty="0"/>
                        <a:t>0.087</a:t>
                      </a:r>
                      <a:endParaRPr lang="en-US" dirty="0"/>
                    </a:p>
                  </a:txBody>
                  <a:tcPr/>
                </a:tc>
                <a:tc>
                  <a:txBody>
                    <a:bodyPr/>
                    <a:lstStyle/>
                    <a:p>
                      <a:pPr algn="ctr"/>
                      <a:r>
                        <a:rPr lang="en-IN" dirty="0"/>
                        <a:t>0.913</a:t>
                      </a:r>
                      <a:endParaRPr lang="en-US" dirty="0"/>
                    </a:p>
                  </a:txBody>
                  <a:tcPr/>
                </a:tc>
                <a:extLst>
                  <a:ext uri="{0D108BD9-81ED-4DB2-BD59-A6C34878D82A}">
                    <a16:rowId xmlns:a16="http://schemas.microsoft.com/office/drawing/2014/main" val="3195840691"/>
                  </a:ext>
                </a:extLst>
              </a:tr>
            </a:tbl>
          </a:graphicData>
        </a:graphic>
      </p:graphicFrame>
    </p:spTree>
    <p:extLst>
      <p:ext uri="{BB962C8B-B14F-4D97-AF65-F5344CB8AC3E}">
        <p14:creationId xmlns:p14="http://schemas.microsoft.com/office/powerpoint/2010/main" val="422380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endParaRPr lang="en-US" dirty="0"/>
          </a:p>
        </p:txBody>
      </p:sp>
      <p:sp>
        <p:nvSpPr>
          <p:cNvPr id="3" name="Content Placeholder 2"/>
          <p:cNvSpPr>
            <a:spLocks noGrp="1"/>
          </p:cNvSpPr>
          <p:nvPr>
            <p:ph idx="1"/>
          </p:nvPr>
        </p:nvSpPr>
        <p:spPr>
          <a:xfrm>
            <a:off x="1141412" y="2249486"/>
            <a:ext cx="9905999" cy="3768359"/>
          </a:xfrm>
        </p:spPr>
        <p:txBody>
          <a:bodyPr>
            <a:normAutofit lnSpcReduction="10000"/>
          </a:bodyPr>
          <a:lstStyle/>
          <a:p>
            <a:r>
              <a:rPr lang="en-US" dirty="0"/>
              <a:t>The datasets contains transactions made by credit cards. This dataset presents transactions that occurred in two days, where we have </a:t>
            </a:r>
            <a:r>
              <a:rPr lang="en-US" b="1" dirty="0"/>
              <a:t>492</a:t>
            </a:r>
            <a:r>
              <a:rPr lang="en-US" dirty="0"/>
              <a:t> frauds out of </a:t>
            </a:r>
            <a:r>
              <a:rPr lang="en-US" b="1" dirty="0"/>
              <a:t>284,807</a:t>
            </a:r>
            <a:r>
              <a:rPr lang="en-US" dirty="0"/>
              <a:t> transactions. The dataset is highly unbalanced, the positive class (frauds) account for </a:t>
            </a:r>
            <a:r>
              <a:rPr lang="en-US" b="1" dirty="0"/>
              <a:t>0.172%</a:t>
            </a:r>
            <a:r>
              <a:rPr lang="en-US" dirty="0"/>
              <a:t> of all transactions.</a:t>
            </a:r>
          </a:p>
          <a:p>
            <a:r>
              <a:rPr lang="en-US" dirty="0"/>
              <a:t>Due to confidentiality reasons, dataset available is not the original (raw) form but actually has been reduced using PCA. And the only features which have not been transformed with PCA are 'Time' and 'Amount'.</a:t>
            </a:r>
          </a:p>
          <a:p>
            <a:r>
              <a:rPr lang="en-IN" dirty="0"/>
              <a:t>WEBLINK: </a:t>
            </a:r>
            <a:r>
              <a:rPr lang="en-IN" dirty="0">
                <a:hlinkClick r:id="rId2"/>
              </a:rPr>
              <a:t>https://www.kaggle.com/dalpozz/creditcardfraud</a:t>
            </a:r>
            <a:endParaRPr lang="en-US" dirty="0"/>
          </a:p>
        </p:txBody>
      </p:sp>
    </p:spTree>
    <p:extLst>
      <p:ext uri="{BB962C8B-B14F-4D97-AF65-F5344CB8AC3E}">
        <p14:creationId xmlns:p14="http://schemas.microsoft.com/office/powerpoint/2010/main" val="4096635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OVERSAMPLING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7415877"/>
              </p:ext>
            </p:extLst>
          </p:nvPr>
        </p:nvGraphicFramePr>
        <p:xfrm>
          <a:off x="1141413" y="2249487"/>
          <a:ext cx="9906000" cy="3116142"/>
        </p:xfrm>
        <a:graphic>
          <a:graphicData uri="http://schemas.openxmlformats.org/drawingml/2006/table">
            <a:tbl>
              <a:tblPr firstRow="1" bandRow="1">
                <a:tableStyleId>{5C22544A-7EE6-4342-B048-85BDC9FD1C3A}</a:tableStyleId>
              </a:tblPr>
              <a:tblGrid>
                <a:gridCol w="3172679">
                  <a:extLst>
                    <a:ext uri="{9D8B030D-6E8A-4147-A177-3AD203B41FA5}">
                      <a16:colId xmlns:a16="http://schemas.microsoft.com/office/drawing/2014/main" val="1911959474"/>
                    </a:ext>
                  </a:extLst>
                </a:gridCol>
                <a:gridCol w="1602154">
                  <a:extLst>
                    <a:ext uri="{9D8B030D-6E8A-4147-A177-3AD203B41FA5}">
                      <a16:colId xmlns:a16="http://schemas.microsoft.com/office/drawing/2014/main" val="766581514"/>
                    </a:ext>
                  </a:extLst>
                </a:gridCol>
                <a:gridCol w="1735016">
                  <a:extLst>
                    <a:ext uri="{9D8B030D-6E8A-4147-A177-3AD203B41FA5}">
                      <a16:colId xmlns:a16="http://schemas.microsoft.com/office/drawing/2014/main" val="4136826459"/>
                    </a:ext>
                  </a:extLst>
                </a:gridCol>
                <a:gridCol w="1703753">
                  <a:extLst>
                    <a:ext uri="{9D8B030D-6E8A-4147-A177-3AD203B41FA5}">
                      <a16:colId xmlns:a16="http://schemas.microsoft.com/office/drawing/2014/main" val="2054718371"/>
                    </a:ext>
                  </a:extLst>
                </a:gridCol>
                <a:gridCol w="1692398">
                  <a:extLst>
                    <a:ext uri="{9D8B030D-6E8A-4147-A177-3AD203B41FA5}">
                      <a16:colId xmlns:a16="http://schemas.microsoft.com/office/drawing/2014/main" val="943480093"/>
                    </a:ext>
                  </a:extLst>
                </a:gridCol>
              </a:tblGrid>
              <a:tr h="519357">
                <a:tc>
                  <a:txBody>
                    <a:bodyPr/>
                    <a:lstStyle/>
                    <a:p>
                      <a:pPr algn="ctr"/>
                      <a:r>
                        <a:rPr lang="en-IN" b="1" dirty="0"/>
                        <a:t>Algorithms</a:t>
                      </a:r>
                      <a:endParaRPr lang="en-US" b="1" dirty="0"/>
                    </a:p>
                  </a:txBody>
                  <a:tcPr/>
                </a:tc>
                <a:tc>
                  <a:txBody>
                    <a:bodyPr/>
                    <a:lstStyle/>
                    <a:p>
                      <a:pPr algn="ctr"/>
                      <a:r>
                        <a:rPr lang="en-IN" b="1" dirty="0"/>
                        <a:t>Accuracy</a:t>
                      </a:r>
                      <a:endParaRPr lang="en-US" b="1" dirty="0"/>
                    </a:p>
                  </a:txBody>
                  <a:tcPr/>
                </a:tc>
                <a:tc>
                  <a:txBody>
                    <a:bodyPr/>
                    <a:lstStyle/>
                    <a:p>
                      <a:pPr algn="ctr"/>
                      <a:r>
                        <a:rPr lang="en-IN" b="1" dirty="0"/>
                        <a:t>AUC</a:t>
                      </a:r>
                      <a:endParaRPr lang="en-US" b="1" dirty="0"/>
                    </a:p>
                  </a:txBody>
                  <a:tcPr/>
                </a:tc>
                <a:tc>
                  <a:txBody>
                    <a:bodyPr/>
                    <a:lstStyle/>
                    <a:p>
                      <a:pPr algn="ctr"/>
                      <a:r>
                        <a:rPr lang="en-IN" b="1" dirty="0"/>
                        <a:t>FPR</a:t>
                      </a:r>
                      <a:endParaRPr lang="en-US" b="1" dirty="0"/>
                    </a:p>
                  </a:txBody>
                  <a:tcPr/>
                </a:tc>
                <a:tc>
                  <a:txBody>
                    <a:bodyPr/>
                    <a:lstStyle/>
                    <a:p>
                      <a:pPr algn="ctr"/>
                      <a:r>
                        <a:rPr lang="en-IN" b="1" dirty="0"/>
                        <a:t>Recall</a:t>
                      </a:r>
                      <a:endParaRPr lang="en-US" b="1" dirty="0"/>
                    </a:p>
                  </a:txBody>
                  <a:tcPr/>
                </a:tc>
                <a:extLst>
                  <a:ext uri="{0D108BD9-81ED-4DB2-BD59-A6C34878D82A}">
                    <a16:rowId xmlns:a16="http://schemas.microsoft.com/office/drawing/2014/main" val="1724404281"/>
                  </a:ext>
                </a:extLst>
              </a:tr>
              <a:tr h="519357">
                <a:tc>
                  <a:txBody>
                    <a:bodyPr/>
                    <a:lstStyle/>
                    <a:p>
                      <a:pPr algn="ctr"/>
                      <a:r>
                        <a:rPr lang="en-IN" b="0" dirty="0"/>
                        <a:t>J48 Decision Tree</a:t>
                      </a:r>
                      <a:endParaRPr lang="en-US" b="0" dirty="0"/>
                    </a:p>
                  </a:txBody>
                  <a:tcPr/>
                </a:tc>
                <a:tc>
                  <a:txBody>
                    <a:bodyPr/>
                    <a:lstStyle/>
                    <a:p>
                      <a:pPr algn="ctr"/>
                      <a:r>
                        <a:rPr lang="en-IN" b="0" dirty="0"/>
                        <a:t>99.93</a:t>
                      </a:r>
                      <a:endParaRPr lang="en-US" b="0" dirty="0"/>
                    </a:p>
                  </a:txBody>
                  <a:tcPr/>
                </a:tc>
                <a:tc>
                  <a:txBody>
                    <a:bodyPr/>
                    <a:lstStyle/>
                    <a:p>
                      <a:pPr algn="ctr"/>
                      <a:r>
                        <a:rPr lang="en-IN" b="0" dirty="0"/>
                        <a:t>0.999</a:t>
                      </a:r>
                      <a:endParaRPr lang="en-US" b="0" dirty="0"/>
                    </a:p>
                  </a:txBody>
                  <a:tcPr/>
                </a:tc>
                <a:tc>
                  <a:txBody>
                    <a:bodyPr/>
                    <a:lstStyle/>
                    <a:p>
                      <a:pPr algn="ctr"/>
                      <a:r>
                        <a:rPr lang="en-IN" b="0" dirty="0"/>
                        <a:t>0.001</a:t>
                      </a:r>
                      <a:endParaRPr lang="en-US" b="0" dirty="0"/>
                    </a:p>
                  </a:txBody>
                  <a:tcPr/>
                </a:tc>
                <a:tc>
                  <a:txBody>
                    <a:bodyPr/>
                    <a:lstStyle/>
                    <a:p>
                      <a:pPr algn="ctr"/>
                      <a:r>
                        <a:rPr lang="en-IN" b="0" dirty="0"/>
                        <a:t>0.999</a:t>
                      </a:r>
                      <a:endParaRPr lang="en-US" b="0" dirty="0"/>
                    </a:p>
                  </a:txBody>
                  <a:tcPr/>
                </a:tc>
                <a:extLst>
                  <a:ext uri="{0D108BD9-81ED-4DB2-BD59-A6C34878D82A}">
                    <a16:rowId xmlns:a16="http://schemas.microsoft.com/office/drawing/2014/main" val="1354324713"/>
                  </a:ext>
                </a:extLst>
              </a:tr>
              <a:tr h="519357">
                <a:tc>
                  <a:txBody>
                    <a:bodyPr/>
                    <a:lstStyle/>
                    <a:p>
                      <a:pPr algn="ctr"/>
                      <a:r>
                        <a:rPr lang="en-IN" b="1" dirty="0"/>
                        <a:t>KNN (K=1)</a:t>
                      </a:r>
                      <a:endParaRPr lang="en-US" b="1" dirty="0"/>
                    </a:p>
                  </a:txBody>
                  <a:tcPr/>
                </a:tc>
                <a:tc>
                  <a:txBody>
                    <a:bodyPr/>
                    <a:lstStyle/>
                    <a:p>
                      <a:pPr algn="ctr"/>
                      <a:r>
                        <a:rPr lang="en-IN" b="1" dirty="0"/>
                        <a:t>99.997</a:t>
                      </a:r>
                      <a:endParaRPr lang="en-US" b="1" dirty="0"/>
                    </a:p>
                  </a:txBody>
                  <a:tcPr/>
                </a:tc>
                <a:tc>
                  <a:txBody>
                    <a:bodyPr/>
                    <a:lstStyle/>
                    <a:p>
                      <a:pPr algn="ctr"/>
                      <a:r>
                        <a:rPr lang="en-IN" b="1" dirty="0"/>
                        <a:t>1.000</a:t>
                      </a:r>
                      <a:endParaRPr lang="en-US" b="1" dirty="0"/>
                    </a:p>
                  </a:txBody>
                  <a:tcPr/>
                </a:tc>
                <a:tc>
                  <a:txBody>
                    <a:bodyPr/>
                    <a:lstStyle/>
                    <a:p>
                      <a:pPr algn="ctr"/>
                      <a:r>
                        <a:rPr lang="en-IN" b="1" dirty="0"/>
                        <a:t>0.000</a:t>
                      </a:r>
                      <a:endParaRPr lang="en-US" b="1" dirty="0"/>
                    </a:p>
                  </a:txBody>
                  <a:tcPr/>
                </a:tc>
                <a:tc>
                  <a:txBody>
                    <a:bodyPr/>
                    <a:lstStyle/>
                    <a:p>
                      <a:pPr algn="ctr"/>
                      <a:r>
                        <a:rPr lang="en-IN" b="1" dirty="0"/>
                        <a:t>1.000</a:t>
                      </a:r>
                      <a:endParaRPr lang="en-US" b="1" dirty="0"/>
                    </a:p>
                  </a:txBody>
                  <a:tcPr/>
                </a:tc>
                <a:extLst>
                  <a:ext uri="{0D108BD9-81ED-4DB2-BD59-A6C34878D82A}">
                    <a16:rowId xmlns:a16="http://schemas.microsoft.com/office/drawing/2014/main" val="3596939169"/>
                  </a:ext>
                </a:extLst>
              </a:tr>
              <a:tr h="519357">
                <a:tc>
                  <a:txBody>
                    <a:bodyPr/>
                    <a:lstStyle/>
                    <a:p>
                      <a:pPr algn="ctr"/>
                      <a:r>
                        <a:rPr lang="en-IN" b="0" dirty="0"/>
                        <a:t>SVM</a:t>
                      </a:r>
                      <a:endParaRPr lang="en-US" b="0" dirty="0"/>
                    </a:p>
                  </a:txBody>
                  <a:tcPr/>
                </a:tc>
                <a:tc>
                  <a:txBody>
                    <a:bodyPr/>
                    <a:lstStyle/>
                    <a:p>
                      <a:pPr algn="ctr"/>
                      <a:r>
                        <a:rPr lang="en-IN" b="0" dirty="0"/>
                        <a:t>99.95</a:t>
                      </a:r>
                      <a:endParaRPr lang="en-US" b="0" dirty="0"/>
                    </a:p>
                  </a:txBody>
                  <a:tcPr/>
                </a:tc>
                <a:tc>
                  <a:txBody>
                    <a:bodyPr/>
                    <a:lstStyle/>
                    <a:p>
                      <a:pPr algn="ctr"/>
                      <a:r>
                        <a:rPr lang="en-IN" b="0" dirty="0"/>
                        <a:t>0.999</a:t>
                      </a:r>
                      <a:endParaRPr lang="en-US" b="0" dirty="0"/>
                    </a:p>
                  </a:txBody>
                  <a:tcPr/>
                </a:tc>
                <a:tc>
                  <a:txBody>
                    <a:bodyPr/>
                    <a:lstStyle/>
                    <a:p>
                      <a:pPr algn="ctr"/>
                      <a:r>
                        <a:rPr lang="en-IN" b="0" dirty="0"/>
                        <a:t>0.001</a:t>
                      </a:r>
                      <a:endParaRPr lang="en-US" b="0" dirty="0"/>
                    </a:p>
                  </a:txBody>
                  <a:tcPr/>
                </a:tc>
                <a:tc>
                  <a:txBody>
                    <a:bodyPr/>
                    <a:lstStyle/>
                    <a:p>
                      <a:pPr algn="ctr"/>
                      <a:r>
                        <a:rPr lang="en-IN" b="0" dirty="0"/>
                        <a:t>0.999</a:t>
                      </a:r>
                      <a:endParaRPr lang="en-US" b="0" dirty="0"/>
                    </a:p>
                  </a:txBody>
                  <a:tcPr/>
                </a:tc>
                <a:extLst>
                  <a:ext uri="{0D108BD9-81ED-4DB2-BD59-A6C34878D82A}">
                    <a16:rowId xmlns:a16="http://schemas.microsoft.com/office/drawing/2014/main" val="3793907456"/>
                  </a:ext>
                </a:extLst>
              </a:tr>
              <a:tr h="519357">
                <a:tc>
                  <a:txBody>
                    <a:bodyPr/>
                    <a:lstStyle/>
                    <a:p>
                      <a:pPr algn="ctr"/>
                      <a:r>
                        <a:rPr lang="en-IN" b="0" dirty="0"/>
                        <a:t>Neural Networks</a:t>
                      </a:r>
                      <a:endParaRPr lang="en-US" b="0" dirty="0"/>
                    </a:p>
                  </a:txBody>
                  <a:tcPr/>
                </a:tc>
                <a:tc>
                  <a:txBody>
                    <a:bodyPr/>
                    <a:lstStyle/>
                    <a:p>
                      <a:pPr algn="ctr"/>
                      <a:r>
                        <a:rPr lang="en-IN" b="0" dirty="0"/>
                        <a:t>97.98</a:t>
                      </a:r>
                      <a:endParaRPr lang="en-US" b="0" dirty="0"/>
                    </a:p>
                  </a:txBody>
                  <a:tcPr/>
                </a:tc>
                <a:tc>
                  <a:txBody>
                    <a:bodyPr/>
                    <a:lstStyle/>
                    <a:p>
                      <a:pPr algn="ctr"/>
                      <a:r>
                        <a:rPr lang="en-IN" b="0" dirty="0"/>
                        <a:t>0.993</a:t>
                      </a:r>
                      <a:endParaRPr lang="en-US" b="0" dirty="0"/>
                    </a:p>
                  </a:txBody>
                  <a:tcPr/>
                </a:tc>
                <a:tc>
                  <a:txBody>
                    <a:bodyPr/>
                    <a:lstStyle/>
                    <a:p>
                      <a:pPr algn="ctr"/>
                      <a:r>
                        <a:rPr lang="en-IN" b="0" dirty="0"/>
                        <a:t>0.020</a:t>
                      </a:r>
                      <a:endParaRPr lang="en-US" b="0" dirty="0"/>
                    </a:p>
                  </a:txBody>
                  <a:tcPr/>
                </a:tc>
                <a:tc>
                  <a:txBody>
                    <a:bodyPr/>
                    <a:lstStyle/>
                    <a:p>
                      <a:pPr algn="ctr"/>
                      <a:r>
                        <a:rPr lang="en-IN" b="0" dirty="0"/>
                        <a:t>0.980</a:t>
                      </a:r>
                      <a:endParaRPr lang="en-US" b="0" dirty="0"/>
                    </a:p>
                  </a:txBody>
                  <a:tcPr/>
                </a:tc>
                <a:extLst>
                  <a:ext uri="{0D108BD9-81ED-4DB2-BD59-A6C34878D82A}">
                    <a16:rowId xmlns:a16="http://schemas.microsoft.com/office/drawing/2014/main" val="2433101895"/>
                  </a:ext>
                </a:extLst>
              </a:tr>
              <a:tr h="519357">
                <a:tc>
                  <a:txBody>
                    <a:bodyPr/>
                    <a:lstStyle/>
                    <a:p>
                      <a:pPr algn="ctr"/>
                      <a:r>
                        <a:rPr lang="en-IN" b="0" dirty="0"/>
                        <a:t>Naïve Bayes</a:t>
                      </a:r>
                      <a:endParaRPr lang="en-US" b="0" dirty="0"/>
                    </a:p>
                  </a:txBody>
                  <a:tcPr/>
                </a:tc>
                <a:tc>
                  <a:txBody>
                    <a:bodyPr/>
                    <a:lstStyle/>
                    <a:p>
                      <a:pPr algn="ctr"/>
                      <a:r>
                        <a:rPr lang="en-IN" b="0" dirty="0"/>
                        <a:t>91.37</a:t>
                      </a:r>
                      <a:endParaRPr lang="en-US" b="0" dirty="0"/>
                    </a:p>
                  </a:txBody>
                  <a:tcPr/>
                </a:tc>
                <a:tc>
                  <a:txBody>
                    <a:bodyPr/>
                    <a:lstStyle/>
                    <a:p>
                      <a:pPr algn="ctr"/>
                      <a:r>
                        <a:rPr lang="en-IN" b="0" dirty="0"/>
                        <a:t>0.977</a:t>
                      </a:r>
                      <a:endParaRPr lang="en-US" b="0" dirty="0"/>
                    </a:p>
                  </a:txBody>
                  <a:tcPr/>
                </a:tc>
                <a:tc>
                  <a:txBody>
                    <a:bodyPr/>
                    <a:lstStyle/>
                    <a:p>
                      <a:pPr algn="ctr"/>
                      <a:r>
                        <a:rPr lang="en-IN" b="0" dirty="0"/>
                        <a:t>0.086</a:t>
                      </a:r>
                      <a:endParaRPr lang="en-US" b="0" dirty="0"/>
                    </a:p>
                  </a:txBody>
                  <a:tcPr/>
                </a:tc>
                <a:tc>
                  <a:txBody>
                    <a:bodyPr/>
                    <a:lstStyle/>
                    <a:p>
                      <a:pPr algn="ctr"/>
                      <a:r>
                        <a:rPr lang="en-IN" b="0" dirty="0"/>
                        <a:t>0.914</a:t>
                      </a:r>
                      <a:endParaRPr lang="en-US" b="0" dirty="0"/>
                    </a:p>
                  </a:txBody>
                  <a:tcPr/>
                </a:tc>
                <a:extLst>
                  <a:ext uri="{0D108BD9-81ED-4DB2-BD59-A6C34878D82A}">
                    <a16:rowId xmlns:a16="http://schemas.microsoft.com/office/drawing/2014/main" val="3195840691"/>
                  </a:ext>
                </a:extLst>
              </a:tr>
            </a:tbl>
          </a:graphicData>
        </a:graphic>
      </p:graphicFrame>
    </p:spTree>
    <p:extLst>
      <p:ext uri="{BB962C8B-B14F-4D97-AF65-F5344CB8AC3E}">
        <p14:creationId xmlns:p14="http://schemas.microsoft.com/office/powerpoint/2010/main" val="964513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SMOTE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7068649"/>
              </p:ext>
            </p:extLst>
          </p:nvPr>
        </p:nvGraphicFramePr>
        <p:xfrm>
          <a:off x="1141413" y="2249487"/>
          <a:ext cx="9906000" cy="3116142"/>
        </p:xfrm>
        <a:graphic>
          <a:graphicData uri="http://schemas.openxmlformats.org/drawingml/2006/table">
            <a:tbl>
              <a:tblPr firstRow="1" bandRow="1">
                <a:tableStyleId>{5C22544A-7EE6-4342-B048-85BDC9FD1C3A}</a:tableStyleId>
              </a:tblPr>
              <a:tblGrid>
                <a:gridCol w="3172679">
                  <a:extLst>
                    <a:ext uri="{9D8B030D-6E8A-4147-A177-3AD203B41FA5}">
                      <a16:colId xmlns:a16="http://schemas.microsoft.com/office/drawing/2014/main" val="1911959474"/>
                    </a:ext>
                  </a:extLst>
                </a:gridCol>
                <a:gridCol w="1602154">
                  <a:extLst>
                    <a:ext uri="{9D8B030D-6E8A-4147-A177-3AD203B41FA5}">
                      <a16:colId xmlns:a16="http://schemas.microsoft.com/office/drawing/2014/main" val="766581514"/>
                    </a:ext>
                  </a:extLst>
                </a:gridCol>
                <a:gridCol w="1735016">
                  <a:extLst>
                    <a:ext uri="{9D8B030D-6E8A-4147-A177-3AD203B41FA5}">
                      <a16:colId xmlns:a16="http://schemas.microsoft.com/office/drawing/2014/main" val="4136826459"/>
                    </a:ext>
                  </a:extLst>
                </a:gridCol>
                <a:gridCol w="1703753">
                  <a:extLst>
                    <a:ext uri="{9D8B030D-6E8A-4147-A177-3AD203B41FA5}">
                      <a16:colId xmlns:a16="http://schemas.microsoft.com/office/drawing/2014/main" val="2054718371"/>
                    </a:ext>
                  </a:extLst>
                </a:gridCol>
                <a:gridCol w="1692398">
                  <a:extLst>
                    <a:ext uri="{9D8B030D-6E8A-4147-A177-3AD203B41FA5}">
                      <a16:colId xmlns:a16="http://schemas.microsoft.com/office/drawing/2014/main" val="943480093"/>
                    </a:ext>
                  </a:extLst>
                </a:gridCol>
              </a:tblGrid>
              <a:tr h="519357">
                <a:tc>
                  <a:txBody>
                    <a:bodyPr/>
                    <a:lstStyle/>
                    <a:p>
                      <a:pPr algn="ctr"/>
                      <a:r>
                        <a:rPr lang="en-IN" b="1" dirty="0"/>
                        <a:t>Algorithms</a:t>
                      </a:r>
                      <a:endParaRPr lang="en-US" b="1" dirty="0"/>
                    </a:p>
                  </a:txBody>
                  <a:tcPr/>
                </a:tc>
                <a:tc>
                  <a:txBody>
                    <a:bodyPr/>
                    <a:lstStyle/>
                    <a:p>
                      <a:pPr algn="ctr"/>
                      <a:r>
                        <a:rPr lang="en-IN" b="1" dirty="0"/>
                        <a:t>Accuracy</a:t>
                      </a:r>
                      <a:endParaRPr lang="en-US" b="1" dirty="0"/>
                    </a:p>
                  </a:txBody>
                  <a:tcPr/>
                </a:tc>
                <a:tc>
                  <a:txBody>
                    <a:bodyPr/>
                    <a:lstStyle/>
                    <a:p>
                      <a:pPr algn="ctr"/>
                      <a:r>
                        <a:rPr lang="en-IN" b="1" dirty="0"/>
                        <a:t>AUC</a:t>
                      </a:r>
                      <a:endParaRPr lang="en-US" b="1" dirty="0"/>
                    </a:p>
                  </a:txBody>
                  <a:tcPr/>
                </a:tc>
                <a:tc>
                  <a:txBody>
                    <a:bodyPr/>
                    <a:lstStyle/>
                    <a:p>
                      <a:pPr algn="ctr"/>
                      <a:r>
                        <a:rPr lang="en-IN" b="1" dirty="0"/>
                        <a:t>FPR</a:t>
                      </a:r>
                      <a:endParaRPr lang="en-US" b="1" dirty="0"/>
                    </a:p>
                  </a:txBody>
                  <a:tcPr/>
                </a:tc>
                <a:tc>
                  <a:txBody>
                    <a:bodyPr/>
                    <a:lstStyle/>
                    <a:p>
                      <a:pPr algn="ctr"/>
                      <a:r>
                        <a:rPr lang="en-IN" b="1" dirty="0"/>
                        <a:t>Recall</a:t>
                      </a:r>
                      <a:endParaRPr lang="en-US" b="1" dirty="0"/>
                    </a:p>
                  </a:txBody>
                  <a:tcPr/>
                </a:tc>
                <a:extLst>
                  <a:ext uri="{0D108BD9-81ED-4DB2-BD59-A6C34878D82A}">
                    <a16:rowId xmlns:a16="http://schemas.microsoft.com/office/drawing/2014/main" val="1724404281"/>
                  </a:ext>
                </a:extLst>
              </a:tr>
              <a:tr h="519357">
                <a:tc>
                  <a:txBody>
                    <a:bodyPr/>
                    <a:lstStyle/>
                    <a:p>
                      <a:pPr algn="ctr"/>
                      <a:r>
                        <a:rPr lang="en-IN" b="0" dirty="0"/>
                        <a:t>J48 Decision Tree</a:t>
                      </a:r>
                      <a:endParaRPr lang="en-US" b="0" dirty="0"/>
                    </a:p>
                  </a:txBody>
                  <a:tcPr/>
                </a:tc>
                <a:tc>
                  <a:txBody>
                    <a:bodyPr/>
                    <a:lstStyle/>
                    <a:p>
                      <a:pPr algn="ctr"/>
                      <a:r>
                        <a:rPr lang="en-IN" b="0" dirty="0"/>
                        <a:t>99.82</a:t>
                      </a:r>
                      <a:endParaRPr lang="en-US" b="0" dirty="0"/>
                    </a:p>
                  </a:txBody>
                  <a:tcPr/>
                </a:tc>
                <a:tc>
                  <a:txBody>
                    <a:bodyPr/>
                    <a:lstStyle/>
                    <a:p>
                      <a:pPr algn="ctr"/>
                      <a:r>
                        <a:rPr lang="en-IN" b="0" dirty="0"/>
                        <a:t>0.998</a:t>
                      </a:r>
                      <a:endParaRPr lang="en-US" b="0" dirty="0"/>
                    </a:p>
                  </a:txBody>
                  <a:tcPr/>
                </a:tc>
                <a:tc>
                  <a:txBody>
                    <a:bodyPr/>
                    <a:lstStyle/>
                    <a:p>
                      <a:pPr algn="ctr"/>
                      <a:r>
                        <a:rPr lang="en-IN" b="0" dirty="0"/>
                        <a:t>0.002</a:t>
                      </a:r>
                      <a:endParaRPr lang="en-US" b="0" dirty="0"/>
                    </a:p>
                  </a:txBody>
                  <a:tcPr/>
                </a:tc>
                <a:tc>
                  <a:txBody>
                    <a:bodyPr/>
                    <a:lstStyle/>
                    <a:p>
                      <a:pPr algn="ctr"/>
                      <a:r>
                        <a:rPr lang="en-IN" b="0" dirty="0"/>
                        <a:t>0.998</a:t>
                      </a:r>
                      <a:endParaRPr lang="en-US" b="0" dirty="0"/>
                    </a:p>
                  </a:txBody>
                  <a:tcPr/>
                </a:tc>
                <a:extLst>
                  <a:ext uri="{0D108BD9-81ED-4DB2-BD59-A6C34878D82A}">
                    <a16:rowId xmlns:a16="http://schemas.microsoft.com/office/drawing/2014/main" val="1354324713"/>
                  </a:ext>
                </a:extLst>
              </a:tr>
              <a:tr h="519357">
                <a:tc>
                  <a:txBody>
                    <a:bodyPr/>
                    <a:lstStyle/>
                    <a:p>
                      <a:pPr algn="ctr"/>
                      <a:r>
                        <a:rPr lang="en-IN" b="1" dirty="0"/>
                        <a:t>KNN (K=1)</a:t>
                      </a:r>
                      <a:endParaRPr lang="en-US" b="1" dirty="0"/>
                    </a:p>
                  </a:txBody>
                  <a:tcPr/>
                </a:tc>
                <a:tc>
                  <a:txBody>
                    <a:bodyPr/>
                    <a:lstStyle/>
                    <a:p>
                      <a:pPr algn="ctr"/>
                      <a:r>
                        <a:rPr lang="en-IN" b="1" dirty="0"/>
                        <a:t>99.93</a:t>
                      </a:r>
                      <a:endParaRPr lang="en-US" b="1" dirty="0"/>
                    </a:p>
                  </a:txBody>
                  <a:tcPr/>
                </a:tc>
                <a:tc>
                  <a:txBody>
                    <a:bodyPr/>
                    <a:lstStyle/>
                    <a:p>
                      <a:pPr algn="ctr"/>
                      <a:r>
                        <a:rPr lang="en-IN" b="1" dirty="0"/>
                        <a:t>0.999</a:t>
                      </a:r>
                      <a:endParaRPr lang="en-US" b="1" dirty="0"/>
                    </a:p>
                  </a:txBody>
                  <a:tcPr/>
                </a:tc>
                <a:tc>
                  <a:txBody>
                    <a:bodyPr/>
                    <a:lstStyle/>
                    <a:p>
                      <a:pPr algn="ctr"/>
                      <a:r>
                        <a:rPr lang="en-IN" b="1" dirty="0"/>
                        <a:t>0.001</a:t>
                      </a:r>
                      <a:endParaRPr lang="en-US" b="1" dirty="0"/>
                    </a:p>
                  </a:txBody>
                  <a:tcPr/>
                </a:tc>
                <a:tc>
                  <a:txBody>
                    <a:bodyPr/>
                    <a:lstStyle/>
                    <a:p>
                      <a:pPr algn="ctr"/>
                      <a:r>
                        <a:rPr lang="en-IN" b="1" dirty="0"/>
                        <a:t>0.999</a:t>
                      </a:r>
                      <a:endParaRPr lang="en-US" b="1" dirty="0"/>
                    </a:p>
                  </a:txBody>
                  <a:tcPr/>
                </a:tc>
                <a:extLst>
                  <a:ext uri="{0D108BD9-81ED-4DB2-BD59-A6C34878D82A}">
                    <a16:rowId xmlns:a16="http://schemas.microsoft.com/office/drawing/2014/main" val="3596939169"/>
                  </a:ext>
                </a:extLst>
              </a:tr>
              <a:tr h="519357">
                <a:tc>
                  <a:txBody>
                    <a:bodyPr/>
                    <a:lstStyle/>
                    <a:p>
                      <a:pPr algn="ctr"/>
                      <a:r>
                        <a:rPr lang="en-IN" b="0" dirty="0"/>
                        <a:t>SVM</a:t>
                      </a:r>
                      <a:endParaRPr lang="en-US" b="0" dirty="0"/>
                    </a:p>
                  </a:txBody>
                  <a:tcPr/>
                </a:tc>
                <a:tc>
                  <a:txBody>
                    <a:bodyPr/>
                    <a:lstStyle/>
                    <a:p>
                      <a:pPr algn="ctr"/>
                      <a:r>
                        <a:rPr lang="en-IN" b="0" dirty="0"/>
                        <a:t>99.64</a:t>
                      </a:r>
                      <a:endParaRPr lang="en-US" b="0" dirty="0"/>
                    </a:p>
                  </a:txBody>
                  <a:tcPr/>
                </a:tc>
                <a:tc>
                  <a:txBody>
                    <a:bodyPr/>
                    <a:lstStyle/>
                    <a:p>
                      <a:pPr algn="ctr"/>
                      <a:r>
                        <a:rPr lang="en-IN" b="0" dirty="0"/>
                        <a:t>0.996</a:t>
                      </a:r>
                      <a:endParaRPr lang="en-US" b="0" dirty="0"/>
                    </a:p>
                  </a:txBody>
                  <a:tcPr/>
                </a:tc>
                <a:tc>
                  <a:txBody>
                    <a:bodyPr/>
                    <a:lstStyle/>
                    <a:p>
                      <a:pPr algn="ctr"/>
                      <a:r>
                        <a:rPr lang="en-IN" b="0" dirty="0"/>
                        <a:t>0.004</a:t>
                      </a:r>
                      <a:endParaRPr lang="en-US" b="0" dirty="0"/>
                    </a:p>
                  </a:txBody>
                  <a:tcPr/>
                </a:tc>
                <a:tc>
                  <a:txBody>
                    <a:bodyPr/>
                    <a:lstStyle/>
                    <a:p>
                      <a:pPr algn="ctr"/>
                      <a:r>
                        <a:rPr lang="en-IN" b="0" dirty="0"/>
                        <a:t>0.996</a:t>
                      </a:r>
                      <a:endParaRPr lang="en-US" b="0" dirty="0"/>
                    </a:p>
                  </a:txBody>
                  <a:tcPr/>
                </a:tc>
                <a:extLst>
                  <a:ext uri="{0D108BD9-81ED-4DB2-BD59-A6C34878D82A}">
                    <a16:rowId xmlns:a16="http://schemas.microsoft.com/office/drawing/2014/main" val="3793907456"/>
                  </a:ext>
                </a:extLst>
              </a:tr>
              <a:tr h="519357">
                <a:tc>
                  <a:txBody>
                    <a:bodyPr/>
                    <a:lstStyle/>
                    <a:p>
                      <a:pPr algn="ctr"/>
                      <a:r>
                        <a:rPr lang="en-IN" b="0" dirty="0"/>
                        <a:t>Neural Networks</a:t>
                      </a:r>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t>99.13</a:t>
                      </a:r>
                      <a:endParaRPr lang="en-US" b="0" dirty="0"/>
                    </a:p>
                  </a:txBody>
                  <a:tcPr/>
                </a:tc>
                <a:tc>
                  <a:txBody>
                    <a:bodyPr/>
                    <a:lstStyle/>
                    <a:p>
                      <a:pPr algn="ctr"/>
                      <a:r>
                        <a:rPr lang="en-IN" b="0" dirty="0"/>
                        <a:t>0.999</a:t>
                      </a:r>
                      <a:endParaRPr lang="en-US" b="0" dirty="0"/>
                    </a:p>
                  </a:txBody>
                  <a:tcPr/>
                </a:tc>
                <a:tc>
                  <a:txBody>
                    <a:bodyPr/>
                    <a:lstStyle/>
                    <a:p>
                      <a:pPr algn="ctr"/>
                      <a:r>
                        <a:rPr lang="en-IN" b="0" dirty="0"/>
                        <a:t>0.009</a:t>
                      </a:r>
                      <a:endParaRPr lang="en-US" b="0" dirty="0"/>
                    </a:p>
                  </a:txBody>
                  <a:tcPr/>
                </a:tc>
                <a:tc>
                  <a:txBody>
                    <a:bodyPr/>
                    <a:lstStyle/>
                    <a:p>
                      <a:pPr algn="ctr"/>
                      <a:r>
                        <a:rPr lang="en-IN" b="0" dirty="0"/>
                        <a:t>0.991</a:t>
                      </a:r>
                      <a:endParaRPr lang="en-US" b="0" dirty="0"/>
                    </a:p>
                  </a:txBody>
                  <a:tcPr/>
                </a:tc>
                <a:extLst>
                  <a:ext uri="{0D108BD9-81ED-4DB2-BD59-A6C34878D82A}">
                    <a16:rowId xmlns:a16="http://schemas.microsoft.com/office/drawing/2014/main" val="2433101895"/>
                  </a:ext>
                </a:extLst>
              </a:tr>
              <a:tr h="519357">
                <a:tc>
                  <a:txBody>
                    <a:bodyPr/>
                    <a:lstStyle/>
                    <a:p>
                      <a:pPr algn="ctr"/>
                      <a:r>
                        <a:rPr lang="en-IN" b="0" dirty="0"/>
                        <a:t>Naïve Bayes</a:t>
                      </a:r>
                      <a:endParaRPr lang="en-US" b="0" dirty="0"/>
                    </a:p>
                  </a:txBody>
                  <a:tcPr/>
                </a:tc>
                <a:tc>
                  <a:txBody>
                    <a:bodyPr/>
                    <a:lstStyle/>
                    <a:p>
                      <a:pPr algn="ctr"/>
                      <a:r>
                        <a:rPr lang="en-IN" b="0" dirty="0"/>
                        <a:t>90.89</a:t>
                      </a:r>
                      <a:endParaRPr lang="en-US" b="0" dirty="0"/>
                    </a:p>
                  </a:txBody>
                  <a:tcPr/>
                </a:tc>
                <a:tc>
                  <a:txBody>
                    <a:bodyPr/>
                    <a:lstStyle/>
                    <a:p>
                      <a:pPr algn="ctr"/>
                      <a:r>
                        <a:rPr lang="en-IN" b="0" dirty="0"/>
                        <a:t>0.981</a:t>
                      </a:r>
                      <a:endParaRPr lang="en-US" b="0" dirty="0"/>
                    </a:p>
                  </a:txBody>
                  <a:tcPr/>
                </a:tc>
                <a:tc>
                  <a:txBody>
                    <a:bodyPr/>
                    <a:lstStyle/>
                    <a:p>
                      <a:pPr algn="ctr"/>
                      <a:r>
                        <a:rPr lang="en-IN" b="0" dirty="0"/>
                        <a:t>0.091</a:t>
                      </a:r>
                      <a:endParaRPr lang="en-US" b="0" dirty="0"/>
                    </a:p>
                  </a:txBody>
                  <a:tcPr/>
                </a:tc>
                <a:tc>
                  <a:txBody>
                    <a:bodyPr/>
                    <a:lstStyle/>
                    <a:p>
                      <a:pPr algn="ctr"/>
                      <a:r>
                        <a:rPr lang="en-IN" b="0" dirty="0"/>
                        <a:t>0.909</a:t>
                      </a:r>
                      <a:endParaRPr lang="en-US" b="0" dirty="0"/>
                    </a:p>
                  </a:txBody>
                  <a:tcPr/>
                </a:tc>
                <a:extLst>
                  <a:ext uri="{0D108BD9-81ED-4DB2-BD59-A6C34878D82A}">
                    <a16:rowId xmlns:a16="http://schemas.microsoft.com/office/drawing/2014/main" val="3195840691"/>
                  </a:ext>
                </a:extLst>
              </a:tr>
            </a:tbl>
          </a:graphicData>
        </a:graphic>
      </p:graphicFrame>
    </p:spTree>
    <p:extLst>
      <p:ext uri="{BB962C8B-B14F-4D97-AF65-F5344CB8AC3E}">
        <p14:creationId xmlns:p14="http://schemas.microsoft.com/office/powerpoint/2010/main" val="393192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COnclusion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4142083"/>
              </p:ext>
            </p:extLst>
          </p:nvPr>
        </p:nvGraphicFramePr>
        <p:xfrm>
          <a:off x="1141412" y="2249487"/>
          <a:ext cx="10058033" cy="3635499"/>
        </p:xfrm>
        <a:graphic>
          <a:graphicData uri="http://schemas.openxmlformats.org/drawingml/2006/table">
            <a:tbl>
              <a:tblPr firstRow="1" bandRow="1">
                <a:tableStyleId>{5C22544A-7EE6-4342-B048-85BDC9FD1C3A}</a:tableStyleId>
              </a:tblPr>
              <a:tblGrid>
                <a:gridCol w="3842907">
                  <a:extLst>
                    <a:ext uri="{9D8B030D-6E8A-4147-A177-3AD203B41FA5}">
                      <a16:colId xmlns:a16="http://schemas.microsoft.com/office/drawing/2014/main" val="1911959474"/>
                    </a:ext>
                  </a:extLst>
                </a:gridCol>
                <a:gridCol w="2101538">
                  <a:extLst>
                    <a:ext uri="{9D8B030D-6E8A-4147-A177-3AD203B41FA5}">
                      <a16:colId xmlns:a16="http://schemas.microsoft.com/office/drawing/2014/main" val="4136826459"/>
                    </a:ext>
                  </a:extLst>
                </a:gridCol>
                <a:gridCol w="2063671">
                  <a:extLst>
                    <a:ext uri="{9D8B030D-6E8A-4147-A177-3AD203B41FA5}">
                      <a16:colId xmlns:a16="http://schemas.microsoft.com/office/drawing/2014/main" val="2054718371"/>
                    </a:ext>
                  </a:extLst>
                </a:gridCol>
                <a:gridCol w="2049917">
                  <a:extLst>
                    <a:ext uri="{9D8B030D-6E8A-4147-A177-3AD203B41FA5}">
                      <a16:colId xmlns:a16="http://schemas.microsoft.com/office/drawing/2014/main" val="943480093"/>
                    </a:ext>
                  </a:extLst>
                </a:gridCol>
              </a:tblGrid>
              <a:tr h="519357">
                <a:tc>
                  <a:txBody>
                    <a:bodyPr/>
                    <a:lstStyle/>
                    <a:p>
                      <a:pPr algn="ctr"/>
                      <a:r>
                        <a:rPr lang="en-IN" b="1" dirty="0"/>
                        <a:t>Algorithms</a:t>
                      </a:r>
                      <a:endParaRPr lang="en-US" b="1" dirty="0"/>
                    </a:p>
                  </a:txBody>
                  <a:tcPr/>
                </a:tc>
                <a:tc>
                  <a:txBody>
                    <a:bodyPr/>
                    <a:lstStyle/>
                    <a:p>
                      <a:pPr algn="ctr"/>
                      <a:r>
                        <a:rPr lang="en-IN" b="1" dirty="0"/>
                        <a:t>AUC</a:t>
                      </a:r>
                      <a:endParaRPr lang="en-US" b="1" dirty="0"/>
                    </a:p>
                  </a:txBody>
                  <a:tcPr/>
                </a:tc>
                <a:tc>
                  <a:txBody>
                    <a:bodyPr/>
                    <a:lstStyle/>
                    <a:p>
                      <a:pPr algn="ctr"/>
                      <a:r>
                        <a:rPr lang="en-IN" b="1" dirty="0"/>
                        <a:t>FPR</a:t>
                      </a:r>
                      <a:endParaRPr lang="en-US" b="1" dirty="0"/>
                    </a:p>
                  </a:txBody>
                  <a:tcPr/>
                </a:tc>
                <a:tc>
                  <a:txBody>
                    <a:bodyPr/>
                    <a:lstStyle/>
                    <a:p>
                      <a:pPr algn="ctr"/>
                      <a:r>
                        <a:rPr lang="en-IN" b="1" dirty="0"/>
                        <a:t>Recall</a:t>
                      </a:r>
                      <a:endParaRPr lang="en-US" b="1" dirty="0"/>
                    </a:p>
                  </a:txBody>
                  <a:tcPr/>
                </a:tc>
                <a:extLst>
                  <a:ext uri="{0D108BD9-81ED-4DB2-BD59-A6C34878D82A}">
                    <a16:rowId xmlns:a16="http://schemas.microsoft.com/office/drawing/2014/main" val="1724404281"/>
                  </a:ext>
                </a:extLst>
              </a:tr>
              <a:tr h="519357">
                <a:tc>
                  <a:txBody>
                    <a:bodyPr/>
                    <a:lstStyle/>
                    <a:p>
                      <a:pPr algn="ctr"/>
                      <a:r>
                        <a:rPr lang="en-IN" b="0" dirty="0"/>
                        <a:t>One Class SVM</a:t>
                      </a:r>
                      <a:endParaRPr lang="en-US" b="0" dirty="0"/>
                    </a:p>
                  </a:txBody>
                  <a:tcPr/>
                </a:tc>
                <a:tc>
                  <a:txBody>
                    <a:bodyPr/>
                    <a:lstStyle/>
                    <a:p>
                      <a:pPr algn="ctr"/>
                      <a:r>
                        <a:rPr lang="en-IN" b="0" dirty="0"/>
                        <a:t>0.89</a:t>
                      </a:r>
                      <a:endParaRPr lang="en-US" b="0" dirty="0"/>
                    </a:p>
                  </a:txBody>
                  <a:tcPr/>
                </a:tc>
                <a:tc>
                  <a:txBody>
                    <a:bodyPr/>
                    <a:lstStyle/>
                    <a:p>
                      <a:pPr algn="ctr"/>
                      <a:r>
                        <a:rPr lang="en-IN" b="0" dirty="0"/>
                        <a:t>0.027</a:t>
                      </a:r>
                      <a:endParaRPr lang="en-US" b="0" dirty="0"/>
                    </a:p>
                  </a:txBody>
                  <a:tcPr/>
                </a:tc>
                <a:tc>
                  <a:txBody>
                    <a:bodyPr/>
                    <a:lstStyle/>
                    <a:p>
                      <a:pPr algn="ctr"/>
                      <a:r>
                        <a:rPr lang="en-IN" b="0" dirty="0"/>
                        <a:t>0.81</a:t>
                      </a:r>
                      <a:endParaRPr lang="en-US" b="0" dirty="0"/>
                    </a:p>
                  </a:txBody>
                  <a:tcPr/>
                </a:tc>
                <a:extLst>
                  <a:ext uri="{0D108BD9-81ED-4DB2-BD59-A6C34878D82A}">
                    <a16:rowId xmlns:a16="http://schemas.microsoft.com/office/drawing/2014/main" val="1354324713"/>
                  </a:ext>
                </a:extLst>
              </a:tr>
              <a:tr h="519357">
                <a:tc>
                  <a:txBody>
                    <a:bodyPr/>
                    <a:lstStyle/>
                    <a:p>
                      <a:pPr algn="ctr"/>
                      <a:r>
                        <a:rPr lang="en-IN" b="0" dirty="0"/>
                        <a:t>Local Outlier Factor</a:t>
                      </a:r>
                      <a:endParaRPr lang="en-US" b="0" dirty="0"/>
                    </a:p>
                  </a:txBody>
                  <a:tcPr/>
                </a:tc>
                <a:tc>
                  <a:txBody>
                    <a:bodyPr/>
                    <a:lstStyle/>
                    <a:p>
                      <a:pPr algn="ctr"/>
                      <a:r>
                        <a:rPr lang="en-IN" b="0" dirty="0"/>
                        <a:t>0.911</a:t>
                      </a:r>
                      <a:endParaRPr lang="en-US" b="0" dirty="0"/>
                    </a:p>
                  </a:txBody>
                  <a:tcPr/>
                </a:tc>
                <a:tc>
                  <a:txBody>
                    <a:bodyPr/>
                    <a:lstStyle/>
                    <a:p>
                      <a:pPr algn="ctr"/>
                      <a:r>
                        <a:rPr lang="en-IN" b="0" dirty="0"/>
                        <a:t>0.082</a:t>
                      </a:r>
                      <a:endParaRPr lang="en-US" b="0" dirty="0"/>
                    </a:p>
                  </a:txBody>
                  <a:tcPr/>
                </a:tc>
                <a:tc>
                  <a:txBody>
                    <a:bodyPr/>
                    <a:lstStyle/>
                    <a:p>
                      <a:pPr algn="ctr"/>
                      <a:r>
                        <a:rPr lang="en-IN" b="0" dirty="0"/>
                        <a:t>0.904</a:t>
                      </a:r>
                      <a:endParaRPr lang="en-US" b="0" dirty="0"/>
                    </a:p>
                  </a:txBody>
                  <a:tcPr/>
                </a:tc>
                <a:extLst>
                  <a:ext uri="{0D108BD9-81ED-4DB2-BD59-A6C34878D82A}">
                    <a16:rowId xmlns:a16="http://schemas.microsoft.com/office/drawing/2014/main" val="3596939169"/>
                  </a:ext>
                </a:extLst>
              </a:tr>
              <a:tr h="519357">
                <a:tc>
                  <a:txBody>
                    <a:bodyPr/>
                    <a:lstStyle/>
                    <a:p>
                      <a:pPr algn="ctr"/>
                      <a:r>
                        <a:rPr lang="en-IN" b="0" dirty="0"/>
                        <a:t>Log Likelihood</a:t>
                      </a:r>
                      <a:endParaRPr lang="en-US" b="0" dirty="0"/>
                    </a:p>
                  </a:txBody>
                  <a:tcPr/>
                </a:tc>
                <a:tc>
                  <a:txBody>
                    <a:bodyPr/>
                    <a:lstStyle/>
                    <a:p>
                      <a:pPr algn="ctr"/>
                      <a:r>
                        <a:rPr lang="en-IN" b="1" dirty="0"/>
                        <a:t>0.916</a:t>
                      </a:r>
                      <a:endParaRPr lang="en-US" b="1" dirty="0"/>
                    </a:p>
                  </a:txBody>
                  <a:tcPr/>
                </a:tc>
                <a:tc>
                  <a:txBody>
                    <a:bodyPr/>
                    <a:lstStyle/>
                    <a:p>
                      <a:pPr algn="ctr"/>
                      <a:r>
                        <a:rPr lang="en-IN" b="0" dirty="0"/>
                        <a:t>0.036</a:t>
                      </a:r>
                      <a:endParaRPr lang="en-US" b="0" dirty="0"/>
                    </a:p>
                  </a:txBody>
                  <a:tcPr/>
                </a:tc>
                <a:tc>
                  <a:txBody>
                    <a:bodyPr/>
                    <a:lstStyle/>
                    <a:p>
                      <a:pPr algn="ctr"/>
                      <a:r>
                        <a:rPr lang="en-IN" b="0" dirty="0"/>
                        <a:t>0.865</a:t>
                      </a:r>
                      <a:endParaRPr lang="en-US" b="0" dirty="0"/>
                    </a:p>
                  </a:txBody>
                  <a:tcPr/>
                </a:tc>
                <a:extLst>
                  <a:ext uri="{0D108BD9-81ED-4DB2-BD59-A6C34878D82A}">
                    <a16:rowId xmlns:a16="http://schemas.microsoft.com/office/drawing/2014/main" val="3793907456"/>
                  </a:ext>
                </a:extLst>
              </a:tr>
              <a:tr h="519357">
                <a:tc>
                  <a:txBody>
                    <a:bodyPr/>
                    <a:lstStyle/>
                    <a:p>
                      <a:pPr algn="ctr"/>
                      <a:r>
                        <a:rPr lang="en-IN" b="0" dirty="0" err="1"/>
                        <a:t>StrOUD</a:t>
                      </a:r>
                      <a:r>
                        <a:rPr lang="en-IN" b="0" dirty="0"/>
                        <a:t> Algorithm</a:t>
                      </a:r>
                      <a:endParaRPr lang="en-US" b="0" dirty="0"/>
                    </a:p>
                  </a:txBody>
                  <a:tcPr/>
                </a:tc>
                <a:tc>
                  <a:txBody>
                    <a:bodyPr/>
                    <a:lstStyle/>
                    <a:p>
                      <a:pPr algn="ctr"/>
                      <a:r>
                        <a:rPr lang="en-IN" b="0" dirty="0"/>
                        <a:t>0.896</a:t>
                      </a:r>
                      <a:endParaRPr lang="en-US" b="0" dirty="0"/>
                    </a:p>
                  </a:txBody>
                  <a:tcPr/>
                </a:tc>
                <a:tc>
                  <a:txBody>
                    <a:bodyPr/>
                    <a:lstStyle/>
                    <a:p>
                      <a:pPr algn="ctr"/>
                      <a:r>
                        <a:rPr lang="en-IN" b="1" dirty="0"/>
                        <a:t>0.016</a:t>
                      </a:r>
                      <a:endParaRPr lang="en-US" b="1" dirty="0"/>
                    </a:p>
                  </a:txBody>
                  <a:tcPr/>
                </a:tc>
                <a:tc>
                  <a:txBody>
                    <a:bodyPr/>
                    <a:lstStyle/>
                    <a:p>
                      <a:pPr algn="ctr"/>
                      <a:r>
                        <a:rPr lang="en-IN" b="0" dirty="0"/>
                        <a:t>0.854</a:t>
                      </a:r>
                      <a:endParaRPr lang="en-US" b="0" dirty="0"/>
                    </a:p>
                  </a:txBody>
                  <a:tcPr/>
                </a:tc>
                <a:extLst>
                  <a:ext uri="{0D108BD9-81ED-4DB2-BD59-A6C34878D82A}">
                    <a16:rowId xmlns:a16="http://schemas.microsoft.com/office/drawing/2014/main" val="2433101895"/>
                  </a:ext>
                </a:extLst>
              </a:tr>
              <a:tr h="519357">
                <a:tc>
                  <a:txBody>
                    <a:bodyPr/>
                    <a:lstStyle/>
                    <a:p>
                      <a:pPr algn="ctr"/>
                      <a:r>
                        <a:rPr lang="en-IN" b="0" dirty="0"/>
                        <a:t>Convex Hull</a:t>
                      </a:r>
                      <a:endParaRPr lang="en-US" b="0" dirty="0"/>
                    </a:p>
                  </a:txBody>
                  <a:tcPr/>
                </a:tc>
                <a:tc>
                  <a:txBody>
                    <a:bodyPr/>
                    <a:lstStyle/>
                    <a:p>
                      <a:pPr algn="ctr"/>
                      <a:r>
                        <a:rPr lang="en-IN" b="0" dirty="0"/>
                        <a:t>0.85</a:t>
                      </a:r>
                      <a:endParaRPr lang="en-US" b="0" dirty="0"/>
                    </a:p>
                  </a:txBody>
                  <a:tcPr/>
                </a:tc>
                <a:tc>
                  <a:txBody>
                    <a:bodyPr/>
                    <a:lstStyle/>
                    <a:p>
                      <a:pPr algn="ctr"/>
                      <a:r>
                        <a:rPr lang="en-IN" b="0" dirty="0"/>
                        <a:t>0.041</a:t>
                      </a:r>
                      <a:endParaRPr lang="en-US" b="0" dirty="0"/>
                    </a:p>
                  </a:txBody>
                  <a:tcPr/>
                </a:tc>
                <a:tc>
                  <a:txBody>
                    <a:bodyPr/>
                    <a:lstStyle/>
                    <a:p>
                      <a:pPr algn="ctr"/>
                      <a:r>
                        <a:rPr lang="en-IN" b="0" dirty="0"/>
                        <a:t>0.783</a:t>
                      </a:r>
                      <a:endParaRPr lang="en-US" b="0" dirty="0"/>
                    </a:p>
                  </a:txBody>
                  <a:tcPr/>
                </a:tc>
                <a:extLst>
                  <a:ext uri="{0D108BD9-81ED-4DB2-BD59-A6C34878D82A}">
                    <a16:rowId xmlns:a16="http://schemas.microsoft.com/office/drawing/2014/main" val="3195840691"/>
                  </a:ext>
                </a:extLst>
              </a:tr>
              <a:tr h="519357">
                <a:tc>
                  <a:txBody>
                    <a:bodyPr/>
                    <a:lstStyle/>
                    <a:p>
                      <a:pPr algn="ctr"/>
                      <a:r>
                        <a:rPr lang="en-IN" b="0" dirty="0"/>
                        <a:t>Isolation Forest</a:t>
                      </a:r>
                      <a:endParaRPr lang="en-US" b="0" dirty="0"/>
                    </a:p>
                  </a:txBody>
                  <a:tcPr/>
                </a:tc>
                <a:tc>
                  <a:txBody>
                    <a:bodyPr/>
                    <a:lstStyle/>
                    <a:p>
                      <a:pPr algn="ctr"/>
                      <a:r>
                        <a:rPr lang="en-IN" b="0" dirty="0"/>
                        <a:t>0.913</a:t>
                      </a:r>
                      <a:endParaRPr lang="en-US" b="0" dirty="0"/>
                    </a:p>
                  </a:txBody>
                  <a:tcPr/>
                </a:tc>
                <a:tc>
                  <a:txBody>
                    <a:bodyPr/>
                    <a:lstStyle/>
                    <a:p>
                      <a:pPr algn="ctr"/>
                      <a:r>
                        <a:rPr lang="en-IN" b="0" dirty="0"/>
                        <a:t>0.097</a:t>
                      </a:r>
                      <a:endParaRPr lang="en-US" b="0" dirty="0"/>
                    </a:p>
                  </a:txBody>
                  <a:tcPr/>
                </a:tc>
                <a:tc>
                  <a:txBody>
                    <a:bodyPr/>
                    <a:lstStyle/>
                    <a:p>
                      <a:pPr algn="ctr"/>
                      <a:r>
                        <a:rPr lang="en-IN" b="1" dirty="0"/>
                        <a:t>0.923</a:t>
                      </a:r>
                      <a:endParaRPr lang="en-US" b="1" dirty="0"/>
                    </a:p>
                  </a:txBody>
                  <a:tcPr/>
                </a:tc>
                <a:extLst>
                  <a:ext uri="{0D108BD9-81ED-4DB2-BD59-A6C34878D82A}">
                    <a16:rowId xmlns:a16="http://schemas.microsoft.com/office/drawing/2014/main" val="715976438"/>
                  </a:ext>
                </a:extLst>
              </a:tr>
            </a:tbl>
          </a:graphicData>
        </a:graphic>
      </p:graphicFrame>
    </p:spTree>
    <p:extLst>
      <p:ext uri="{BB962C8B-B14F-4D97-AF65-F5344CB8AC3E}">
        <p14:creationId xmlns:p14="http://schemas.microsoft.com/office/powerpoint/2010/main" val="2559834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endParaRPr lang="en-US" dirty="0"/>
          </a:p>
        </p:txBody>
      </p:sp>
      <p:sp>
        <p:nvSpPr>
          <p:cNvPr id="3" name="Content Placeholder 2"/>
          <p:cNvSpPr>
            <a:spLocks noGrp="1"/>
          </p:cNvSpPr>
          <p:nvPr>
            <p:ph idx="1"/>
          </p:nvPr>
        </p:nvSpPr>
        <p:spPr/>
        <p:txBody>
          <a:bodyPr/>
          <a:lstStyle/>
          <a:p>
            <a:r>
              <a:rPr lang="en-IN" dirty="0"/>
              <a:t>Compare more algorithms and techniques on this data set. Like Clustering based, Contextual Based and Information Theory Based Anomaly Detection algorithms and techniques.</a:t>
            </a:r>
          </a:p>
          <a:p>
            <a:r>
              <a:rPr lang="en-IN" dirty="0"/>
              <a:t>Test these algorithms on more card fraudulent data sets.</a:t>
            </a:r>
          </a:p>
          <a:p>
            <a:r>
              <a:rPr lang="en-IN" dirty="0"/>
              <a:t>If possible, make the implementations more efficient.</a:t>
            </a:r>
            <a:endParaRPr lang="en-US" dirty="0"/>
          </a:p>
        </p:txBody>
      </p:sp>
    </p:spTree>
    <p:extLst>
      <p:ext uri="{BB962C8B-B14F-4D97-AF65-F5344CB8AC3E}">
        <p14:creationId xmlns:p14="http://schemas.microsoft.com/office/powerpoint/2010/main" val="79240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dirty="0"/>
              <a:t>Thank you</a:t>
            </a:r>
            <a:endParaRPr lang="en-US" dirty="0"/>
          </a:p>
        </p:txBody>
      </p:sp>
      <p:sp>
        <p:nvSpPr>
          <p:cNvPr id="5" name="Subtitle 4"/>
          <p:cNvSpPr>
            <a:spLocks noGrp="1"/>
          </p:cNvSpPr>
          <p:nvPr>
            <p:ph type="subTitle" idx="1"/>
          </p:nvPr>
        </p:nvSpPr>
        <p:spPr/>
        <p:txBody>
          <a:bodyPr>
            <a:normAutofit/>
          </a:bodyPr>
          <a:lstStyle/>
          <a:p>
            <a:pPr algn="ctr"/>
            <a:r>
              <a:rPr lang="en-IN" sz="4000" dirty="0"/>
              <a:t>Any Questions?</a:t>
            </a:r>
            <a:endParaRPr lang="en-US" sz="4000" dirty="0"/>
          </a:p>
        </p:txBody>
      </p:sp>
    </p:spTree>
    <p:extLst>
      <p:ext uri="{BB962C8B-B14F-4D97-AF65-F5344CB8AC3E}">
        <p14:creationId xmlns:p14="http://schemas.microsoft.com/office/powerpoint/2010/main" val="336703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018956" cy="1478570"/>
          </a:xfrm>
        </p:spPr>
        <p:txBody>
          <a:bodyPr/>
          <a:lstStyle/>
          <a:p>
            <a:r>
              <a:rPr lang="en-IN" dirty="0"/>
              <a:t>TYPES OF ANOMALY DETECTION TECHNIQUES USED</a:t>
            </a:r>
            <a:endParaRPr lang="en-US" dirty="0"/>
          </a:p>
        </p:txBody>
      </p:sp>
      <p:sp>
        <p:nvSpPr>
          <p:cNvPr id="3" name="Content Placeholder 2"/>
          <p:cNvSpPr>
            <a:spLocks noGrp="1"/>
          </p:cNvSpPr>
          <p:nvPr>
            <p:ph idx="1"/>
          </p:nvPr>
        </p:nvSpPr>
        <p:spPr/>
        <p:txBody>
          <a:bodyPr>
            <a:normAutofit/>
          </a:bodyPr>
          <a:lstStyle/>
          <a:p>
            <a:r>
              <a:rPr lang="en-IN" dirty="0"/>
              <a:t>Classifier Based – One Class SVM, Random Forest Classifier, Isolation Forest</a:t>
            </a:r>
          </a:p>
          <a:p>
            <a:r>
              <a:rPr lang="en-IN" dirty="0"/>
              <a:t>Nearest Neighbour Based – Using KNN and Local Outlier Factor</a:t>
            </a:r>
          </a:p>
          <a:p>
            <a:r>
              <a:rPr lang="en-IN" dirty="0"/>
              <a:t>Statistical Based – </a:t>
            </a:r>
            <a:r>
              <a:rPr lang="en-IN" dirty="0" err="1"/>
              <a:t>Mahalonobis</a:t>
            </a:r>
            <a:r>
              <a:rPr lang="en-IN" dirty="0"/>
              <a:t> distance method and Log Likelihood method</a:t>
            </a:r>
          </a:p>
          <a:p>
            <a:r>
              <a:rPr lang="en-IN" dirty="0"/>
              <a:t>Transduction Based – Using KNN and LOF as strangeness function</a:t>
            </a:r>
          </a:p>
          <a:p>
            <a:r>
              <a:rPr lang="en-IN" dirty="0"/>
              <a:t>Graph Based – Convex Hull Method</a:t>
            </a:r>
          </a:p>
          <a:p>
            <a:r>
              <a:rPr lang="en-IN" dirty="0"/>
              <a:t>Manipulating Data Records – Undersampling, Oversampling and SMOTE</a:t>
            </a:r>
          </a:p>
          <a:p>
            <a:endParaRPr lang="en-IN" dirty="0"/>
          </a:p>
          <a:p>
            <a:endParaRPr lang="en-US" dirty="0"/>
          </a:p>
        </p:txBody>
      </p:sp>
    </p:spTree>
    <p:extLst>
      <p:ext uri="{BB962C8B-B14F-4D97-AF65-F5344CB8AC3E}">
        <p14:creationId xmlns:p14="http://schemas.microsoft.com/office/powerpoint/2010/main" val="150810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based</a:t>
            </a:r>
            <a:endParaRPr lang="en-US" dirty="0"/>
          </a:p>
        </p:txBody>
      </p:sp>
      <p:sp>
        <p:nvSpPr>
          <p:cNvPr id="3" name="Content Placeholder 2"/>
          <p:cNvSpPr>
            <a:spLocks noGrp="1"/>
          </p:cNvSpPr>
          <p:nvPr>
            <p:ph idx="1"/>
          </p:nvPr>
        </p:nvSpPr>
        <p:spPr>
          <a:xfrm>
            <a:off x="1141412" y="2008554"/>
            <a:ext cx="9905999" cy="4040554"/>
          </a:xfrm>
        </p:spPr>
        <p:txBody>
          <a:bodyPr>
            <a:normAutofit/>
          </a:bodyPr>
          <a:lstStyle/>
          <a:p>
            <a:r>
              <a:rPr lang="en-IN" dirty="0"/>
              <a:t>Can be supervised as well as unsupervised</a:t>
            </a:r>
          </a:p>
          <a:p>
            <a:r>
              <a:rPr lang="en-IN" dirty="0"/>
              <a:t>But since number of anomaly class in test set is unbounded and training might lead to overfitting</a:t>
            </a:r>
          </a:p>
          <a:p>
            <a:r>
              <a:rPr lang="en-IN" dirty="0"/>
              <a:t>General classification methods:</a:t>
            </a:r>
          </a:p>
          <a:p>
            <a:pPr lvl="1"/>
            <a:r>
              <a:rPr lang="en-IN" dirty="0"/>
              <a:t>One Class SVM</a:t>
            </a:r>
          </a:p>
          <a:p>
            <a:pPr lvl="1"/>
            <a:r>
              <a:rPr lang="en-IN" dirty="0"/>
              <a:t>Neural Networks Based – Auto Encoders</a:t>
            </a:r>
          </a:p>
          <a:p>
            <a:pPr lvl="1"/>
            <a:r>
              <a:rPr lang="en-IN" dirty="0"/>
              <a:t>Bayesian Network Approaches</a:t>
            </a:r>
          </a:p>
          <a:p>
            <a:pPr lvl="1"/>
            <a:r>
              <a:rPr lang="en-IN" dirty="0"/>
              <a:t>Decision Tree Based Techniques – Random Forest Classifier and Isolation Forest</a:t>
            </a:r>
          </a:p>
          <a:p>
            <a:pPr marL="0" indent="0">
              <a:buNone/>
            </a:pPr>
            <a:endParaRPr lang="en-US" dirty="0"/>
          </a:p>
        </p:txBody>
      </p:sp>
    </p:spTree>
    <p:extLst>
      <p:ext uri="{BB962C8B-B14F-4D97-AF65-F5344CB8AC3E}">
        <p14:creationId xmlns:p14="http://schemas.microsoft.com/office/powerpoint/2010/main" val="20506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A picture containing electronics&#10;&#10;Description generated with high confidence"/>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
                <a:solidFill>
                  <a:srgbClr val="FFFFFF"/>
                </a:solidFill>
              </a14:hiddenFill>
            </a:ext>
          </a:extLst>
        </p:spPr>
      </p:pic>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descr="A picture containing electronics&#10;&#10;Description generated with high confidence"/>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210988"/>
            <a:ext cx="6844045" cy="4431520"/>
          </a:xfrm>
          <a:prstGeom prst="rect">
            <a:avLst/>
          </a:prstGeom>
        </p:spPr>
      </p:pic>
      <p:grpSp>
        <p:nvGrpSpPr>
          <p:cNvPr id="22" name="Group 2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5266" y="618517"/>
            <a:ext cx="2851417" cy="4248757"/>
          </a:xfrm>
        </p:spPr>
        <p:txBody>
          <a:bodyPr>
            <a:normAutofit/>
          </a:bodyPr>
          <a:lstStyle/>
          <a:p>
            <a:r>
              <a:rPr lang="en-IN" sz="7200" dirty="0">
                <a:solidFill>
                  <a:srgbClr val="FFFFFF"/>
                </a:solidFill>
              </a:rPr>
              <a:t>One Class </a:t>
            </a:r>
            <a:r>
              <a:rPr lang="en-IN" sz="7200" dirty="0" err="1">
                <a:solidFill>
                  <a:srgbClr val="FFFFFF"/>
                </a:solidFill>
              </a:rPr>
              <a:t>svm</a:t>
            </a:r>
            <a:endParaRPr lang="en-US" sz="7200" dirty="0">
              <a:solidFill>
                <a:srgbClr val="FFFFFF"/>
              </a:solidFill>
            </a:endParaRPr>
          </a:p>
        </p:txBody>
      </p:sp>
      <p:sp>
        <p:nvSpPr>
          <p:cNvPr id="10" name="Content Placeholder 9"/>
          <p:cNvSpPr>
            <a:spLocks noGrp="1"/>
          </p:cNvSpPr>
          <p:nvPr>
            <p:ph idx="1"/>
          </p:nvPr>
        </p:nvSpPr>
        <p:spPr>
          <a:xfrm>
            <a:off x="844620" y="5243511"/>
            <a:ext cx="2862444" cy="963278"/>
          </a:xfrm>
        </p:spPr>
        <p:txBody>
          <a:bodyPr>
            <a:normAutofit/>
          </a:bodyPr>
          <a:lstStyle/>
          <a:p>
            <a:pPr marL="0" indent="0">
              <a:buNone/>
            </a:pPr>
            <a:r>
              <a:rPr lang="en-IN" dirty="0">
                <a:solidFill>
                  <a:srgbClr val="FFFFFF"/>
                </a:solidFill>
              </a:rPr>
              <a:t> </a:t>
            </a:r>
            <a:endParaRPr lang="en-US" dirty="0">
              <a:solidFill>
                <a:srgbClr val="FFFFFF"/>
              </a:solidFill>
            </a:endParaRPr>
          </a:p>
        </p:txBody>
      </p:sp>
    </p:spTree>
    <p:extLst>
      <p:ext uri="{BB962C8B-B14F-4D97-AF65-F5344CB8AC3E}">
        <p14:creationId xmlns:p14="http://schemas.microsoft.com/office/powerpoint/2010/main" val="35436473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9" name="Rectangle 5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64"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5"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6"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7"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8"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1"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1"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7200" dirty="0">
                <a:solidFill>
                  <a:srgbClr val="FFFFFF"/>
                </a:solidFill>
              </a:rPr>
              <a:t>One Class </a:t>
            </a:r>
            <a:r>
              <a:rPr lang="en-IN" sz="7200" dirty="0" err="1">
                <a:solidFill>
                  <a:srgbClr val="FFFFFF"/>
                </a:solidFill>
              </a:rPr>
              <a:t>svm</a:t>
            </a:r>
            <a:endParaRPr lang="en-US" sz="7200" dirty="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pPr marL="0" indent="0">
              <a:buNone/>
            </a:pPr>
            <a:r>
              <a:rPr lang="en-US" dirty="0"/>
              <a:t>Separate the entire set of training data from the origin, i.e. to find a small region where most of the data lies and label data points in this region as one class.</a:t>
            </a:r>
          </a:p>
          <a:p>
            <a:pPr marL="0" indent="0">
              <a:buNone/>
            </a:pPr>
            <a:endParaRPr lang="en-US" dirty="0"/>
          </a:p>
          <a:p>
            <a:pPr marL="0" indent="0">
              <a:buNone/>
            </a:pPr>
            <a:r>
              <a:rPr lang="en-IN" b="1" dirty="0"/>
              <a:t>AUC: </a:t>
            </a:r>
            <a:r>
              <a:rPr lang="en-IN" dirty="0"/>
              <a:t>0.94	</a:t>
            </a:r>
            <a:r>
              <a:rPr lang="en-IN" b="1" dirty="0"/>
              <a:t>FPR: </a:t>
            </a:r>
            <a:r>
              <a:rPr lang="en-IN" dirty="0"/>
              <a:t>0.04</a:t>
            </a:r>
          </a:p>
          <a:p>
            <a:pPr marL="0" indent="0">
              <a:buNone/>
            </a:pPr>
            <a:r>
              <a:rPr lang="en-IN" b="1" dirty="0"/>
              <a:t>Recall: </a:t>
            </a:r>
            <a:r>
              <a:rPr lang="en-IN" dirty="0"/>
              <a:t>0.917</a:t>
            </a:r>
            <a:endParaRPr lang="en-US" b="1" dirty="0"/>
          </a:p>
        </p:txBody>
      </p:sp>
    </p:spTree>
    <p:extLst>
      <p:ext uri="{BB962C8B-B14F-4D97-AF65-F5344CB8AC3E}">
        <p14:creationId xmlns:p14="http://schemas.microsoft.com/office/powerpoint/2010/main" val="10037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0"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4992" y="1082673"/>
            <a:ext cx="2865837" cy="4708528"/>
          </a:xfrm>
        </p:spPr>
        <p:txBody>
          <a:bodyPr>
            <a:normAutofit/>
          </a:bodyPr>
          <a:lstStyle/>
          <a:p>
            <a:pPr algn="ctr"/>
            <a:r>
              <a:rPr lang="en-IN" sz="4000">
                <a:solidFill>
                  <a:srgbClr val="FFFFFF"/>
                </a:solidFill>
              </a:rPr>
              <a:t>Isolation forest</a:t>
            </a:r>
            <a:endParaRPr lang="en-US" sz="4000">
              <a:solidFill>
                <a:srgbClr val="FFFFFF"/>
              </a:solidFill>
            </a:endParaRPr>
          </a:p>
        </p:txBody>
      </p:sp>
      <p:sp>
        <p:nvSpPr>
          <p:cNvPr id="3" name="Content Placeholder 2"/>
          <p:cNvSpPr>
            <a:spLocks noGrp="1"/>
          </p:cNvSpPr>
          <p:nvPr>
            <p:ph idx="1"/>
          </p:nvPr>
        </p:nvSpPr>
        <p:spPr>
          <a:xfrm>
            <a:off x="5303836" y="1066799"/>
            <a:ext cx="5743575" cy="4724402"/>
          </a:xfrm>
        </p:spPr>
        <p:txBody>
          <a:bodyPr anchor="ctr">
            <a:normAutofit/>
          </a:bodyPr>
          <a:lstStyle/>
          <a:p>
            <a:pPr marL="0" indent="0">
              <a:buNone/>
            </a:pPr>
            <a:r>
              <a:rPr lang="en-US" dirty="0"/>
              <a:t>This algorithm is based on the fact that anomalies are data points that are few and different. As a result of these properties, anomalies are susceptible to a mechanism called isolation.</a:t>
            </a:r>
          </a:p>
          <a:p>
            <a:pPr marL="0" indent="0">
              <a:buNone/>
            </a:pPr>
            <a:endParaRPr lang="en-IN" dirty="0"/>
          </a:p>
          <a:p>
            <a:pPr marL="0" indent="0">
              <a:buNone/>
            </a:pPr>
            <a:r>
              <a:rPr lang="en-IN" b="1" dirty="0"/>
              <a:t>AUC</a:t>
            </a:r>
            <a:r>
              <a:rPr lang="en-IN" dirty="0"/>
              <a:t>: 0.913	</a:t>
            </a:r>
            <a:r>
              <a:rPr lang="en-IN" b="1" dirty="0"/>
              <a:t>FPR</a:t>
            </a:r>
            <a:r>
              <a:rPr lang="en-IN" dirty="0"/>
              <a:t>: 0.097	</a:t>
            </a:r>
            <a:r>
              <a:rPr lang="en-IN" b="1" dirty="0"/>
              <a:t>Recall</a:t>
            </a:r>
            <a:r>
              <a:rPr lang="en-IN" dirty="0"/>
              <a:t>: 0.923</a:t>
            </a:r>
            <a:endParaRPr lang="en-US" dirty="0"/>
          </a:p>
          <a:p>
            <a:pPr marL="0" indent="0">
              <a:buNone/>
            </a:pPr>
            <a:endParaRPr lang="en-US" sz="2000" dirty="0"/>
          </a:p>
        </p:txBody>
      </p:sp>
    </p:spTree>
    <p:extLst>
      <p:ext uri="{BB962C8B-B14F-4D97-AF65-F5344CB8AC3E}">
        <p14:creationId xmlns:p14="http://schemas.microsoft.com/office/powerpoint/2010/main" val="316059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Nearest neighbour based</a:t>
            </a:r>
            <a:endParaRPr lang="en-US" dirty="0"/>
          </a:p>
        </p:txBody>
      </p:sp>
      <p:sp>
        <p:nvSpPr>
          <p:cNvPr id="6" name="Content Placeholder 5"/>
          <p:cNvSpPr>
            <a:spLocks noGrp="1"/>
          </p:cNvSpPr>
          <p:nvPr>
            <p:ph idx="1"/>
          </p:nvPr>
        </p:nvSpPr>
        <p:spPr/>
        <p:txBody>
          <a:bodyPr>
            <a:normAutofit lnSpcReduction="10000"/>
          </a:bodyPr>
          <a:lstStyle/>
          <a:p>
            <a:pPr marL="0" indent="0">
              <a:buNone/>
            </a:pPr>
            <a:r>
              <a:rPr lang="en-US" sz="2800" dirty="0"/>
              <a:t>Two-step approach:</a:t>
            </a:r>
          </a:p>
          <a:p>
            <a:pPr lvl="1"/>
            <a:r>
              <a:rPr lang="en-US" sz="2400" dirty="0"/>
              <a:t>Compute neighborhood for each data record</a:t>
            </a:r>
          </a:p>
          <a:p>
            <a:pPr lvl="1"/>
            <a:r>
              <a:rPr lang="en-US" sz="2400" dirty="0"/>
              <a:t>Analyze the neighborhood to determine whether data record is anomaly or not.</a:t>
            </a:r>
          </a:p>
          <a:p>
            <a:pPr marL="0" indent="0">
              <a:buNone/>
            </a:pPr>
            <a:r>
              <a:rPr lang="en-US" sz="2800" dirty="0"/>
              <a:t>Various Methods are:</a:t>
            </a:r>
          </a:p>
          <a:p>
            <a:pPr lvl="1"/>
            <a:r>
              <a:rPr lang="en-IN" sz="2400" dirty="0"/>
              <a:t>Distance Based – KNN algorithm</a:t>
            </a:r>
          </a:p>
          <a:p>
            <a:pPr lvl="1"/>
            <a:r>
              <a:rPr lang="en-IN" sz="2400" dirty="0"/>
              <a:t>Density Based – LOF, COF, LOCI, etc.</a:t>
            </a:r>
            <a:endParaRPr lang="en-US" sz="2400" dirty="0"/>
          </a:p>
          <a:p>
            <a:pPr marL="0" indent="0">
              <a:buNone/>
            </a:pPr>
            <a:endParaRPr lang="en-US" dirty="0"/>
          </a:p>
        </p:txBody>
      </p:sp>
    </p:spTree>
    <p:extLst>
      <p:ext uri="{BB962C8B-B14F-4D97-AF65-F5344CB8AC3E}">
        <p14:creationId xmlns:p14="http://schemas.microsoft.com/office/powerpoint/2010/main" val="3528694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927</TotalTime>
  <Words>1282</Words>
  <Application>Microsoft Office PowerPoint</Application>
  <PresentationFormat>Widescreen</PresentationFormat>
  <Paragraphs>256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Tw Cen MT</vt:lpstr>
      <vt:lpstr>Circuit</vt:lpstr>
      <vt:lpstr>Comparison of various Anomaly detection algorithms &amp; Techniques</vt:lpstr>
      <vt:lpstr>Main goal</vt:lpstr>
      <vt:lpstr>Dataset</vt:lpstr>
      <vt:lpstr>TYPES OF ANOMALY DETECTION TECHNIQUES USED</vt:lpstr>
      <vt:lpstr>Classification based</vt:lpstr>
      <vt:lpstr>One Class svm</vt:lpstr>
      <vt:lpstr>One Class svm</vt:lpstr>
      <vt:lpstr>Isolation forest</vt:lpstr>
      <vt:lpstr>Nearest neighbour based</vt:lpstr>
      <vt:lpstr>K nearest neighbour</vt:lpstr>
      <vt:lpstr>K NEAREST NEIGHBOUR TECHNIQUE</vt:lpstr>
      <vt:lpstr>Local outlier factor</vt:lpstr>
      <vt:lpstr>Local outlier factor method</vt:lpstr>
      <vt:lpstr> Statistical Based</vt:lpstr>
      <vt:lpstr>Mahalanobis distance method</vt:lpstr>
      <vt:lpstr>Mahalanobis distance method</vt:lpstr>
      <vt:lpstr>Likelihood approach</vt:lpstr>
      <vt:lpstr>Log likelihood based method</vt:lpstr>
      <vt:lpstr>Transduction based</vt:lpstr>
      <vt:lpstr>StrOUD ALGORITHM</vt:lpstr>
      <vt:lpstr>STROUD ALGORITHM</vt:lpstr>
      <vt:lpstr>STROUD ALGORITHM</vt:lpstr>
      <vt:lpstr>Knn as strangeness function</vt:lpstr>
      <vt:lpstr>Local outlier factor as strangeness function</vt:lpstr>
      <vt:lpstr>Graph Based</vt:lpstr>
      <vt:lpstr>Convex Hull method</vt:lpstr>
      <vt:lpstr>Convex Hull method</vt:lpstr>
      <vt:lpstr>RESAMPLING THE DATA</vt:lpstr>
      <vt:lpstr>UNDERSAMPLING</vt:lpstr>
      <vt:lpstr>OVERSAMPLING</vt:lpstr>
      <vt:lpstr>SMOTE</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various Anomaly detection algorithms &amp; Techniques</dc:title>
  <dc:creator>Prakhar Dogra</dc:creator>
  <cp:lastModifiedBy>Prakhar Dogra</cp:lastModifiedBy>
  <cp:revision>64</cp:revision>
  <dcterms:created xsi:type="dcterms:W3CDTF">2017-05-01T09:39:01Z</dcterms:created>
  <dcterms:modified xsi:type="dcterms:W3CDTF">2017-06-15T18:56:27Z</dcterms:modified>
</cp:coreProperties>
</file>