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042F-DCC9-4ADC-A3DE-3B63EC985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55BDA-3EFE-4E5F-A236-888EE7F5C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23F2C-2719-45FD-AD5A-210A9394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6F20-3133-4660-9859-3FED8BDE4AE6}" type="datetimeFigureOut">
              <a:rPr lang="en-IE" smtClean="0"/>
              <a:t>16/03/2021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ABD25-B662-4A51-B321-38EB6EAD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275BC-6696-4FDA-A29D-E2C641F2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66CF-50EB-4BB7-8CC9-A9C11FCB05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292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F1D7-4F01-4974-8CF1-270C8B94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AB0C9-D4A5-472F-86FA-3FEE5A3CE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F147-DB5F-44C0-966F-CB5A13C1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6F20-3133-4660-9859-3FED8BDE4AE6}" type="datetimeFigureOut">
              <a:rPr lang="en-IE" smtClean="0"/>
              <a:t>16/03/2021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4D50-C271-4AC6-8336-C0DF8AF3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2742D-C07C-481D-BBA9-2C11DF94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66CF-50EB-4BB7-8CC9-A9C11FCB05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283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7F25E-74EF-4C59-B5FB-849968789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0F867-1E7B-4B67-BF70-77C843A27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2C471-241D-4BF4-9077-3CBD44F8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6F20-3133-4660-9859-3FED8BDE4AE6}" type="datetimeFigureOut">
              <a:rPr lang="en-IE" smtClean="0"/>
              <a:t>16/03/2021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9A588-A495-43B6-93F6-B1947AA4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D00E3-D4DB-464A-8011-7B7039F2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66CF-50EB-4BB7-8CC9-A9C11FCB05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319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E5D5-AB4D-4B85-99D5-3F4DE0C2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5DAAC-9864-4B91-8105-CE0FA998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71620-C119-4C85-B342-B187D0F8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6F20-3133-4660-9859-3FED8BDE4AE6}" type="datetimeFigureOut">
              <a:rPr lang="en-IE" smtClean="0"/>
              <a:t>16/03/2021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5FF49-F79B-44F0-B0B5-3735BC72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688F0-4F57-4F4F-9170-15D3DA6A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66CF-50EB-4BB7-8CC9-A9C11FCB05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761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0FA2-65C7-4CFB-96AB-69A44406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77AB7-0C42-4940-94DD-3782B9FD8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30FB0-C0D9-490C-B155-18B6D373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6F20-3133-4660-9859-3FED8BDE4AE6}" type="datetimeFigureOut">
              <a:rPr lang="en-IE" smtClean="0"/>
              <a:t>16/03/2021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E7DDC-EC26-4D1A-942B-43C2156D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F21B-8B61-46AC-98B0-A503B4E8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66CF-50EB-4BB7-8CC9-A9C11FCB05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76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EAB-76F1-4CAC-A3BB-EB92B807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14C0-A7A5-480F-8BA8-E44C618CE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70D0E-74A9-40A2-8C45-D48EEDF1F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8B6E2-5B9C-4DA9-ABB6-0942EEBA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6F20-3133-4660-9859-3FED8BDE4AE6}" type="datetimeFigureOut">
              <a:rPr lang="en-IE" smtClean="0"/>
              <a:t>16/03/2021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C9357-83EA-4A04-88AB-9E51B7FE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AA62B-29E5-43A7-BC05-C7467A02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66CF-50EB-4BB7-8CC9-A9C11FCB05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676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2AF9-CDA7-4187-B002-FE1CC6E5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C1CC6-AF1B-4850-9921-27770C42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FE15F-5D0F-4322-8C23-77F10F97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D0FB5-3C2F-42A4-86B1-2DD2E1129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167A5-182F-4591-A225-44A953E3E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DC008-ED5A-410F-A585-43F70086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6F20-3133-4660-9859-3FED8BDE4AE6}" type="datetimeFigureOut">
              <a:rPr lang="en-IE" smtClean="0"/>
              <a:t>16/03/2021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05698-A2F5-404B-8798-5EE07A24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0CA28-C973-45BE-AD04-B22065E0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66CF-50EB-4BB7-8CC9-A9C11FCB05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027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DB2B-0324-4FE2-A26F-7BAAAC4D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37713-ACE9-4D22-AD22-52097422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6F20-3133-4660-9859-3FED8BDE4AE6}" type="datetimeFigureOut">
              <a:rPr lang="en-IE" smtClean="0"/>
              <a:t>16/03/2021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B9A4C-9E19-45A5-A14D-A61AC06C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38EDF-02BC-4811-BE04-0132F78C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66CF-50EB-4BB7-8CC9-A9C11FCB05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644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5EE48-86F1-4B5C-AF61-073EC626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6F20-3133-4660-9859-3FED8BDE4AE6}" type="datetimeFigureOut">
              <a:rPr lang="en-IE" smtClean="0"/>
              <a:t>16/03/2021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84AB3-7917-4F1F-9359-36E32DDE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4D089-DBC4-4BBF-BDC8-BA6BB048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66CF-50EB-4BB7-8CC9-A9C11FCB05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383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1CB4-F6AE-432A-84AF-01872E43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5D9B-C69F-4D1D-8C1A-D339C0515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60AF2-ACCE-4DC2-A58E-2B2B35FAF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94673-2AAB-480D-BB7C-4F7B1559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6F20-3133-4660-9859-3FED8BDE4AE6}" type="datetimeFigureOut">
              <a:rPr lang="en-IE" smtClean="0"/>
              <a:t>16/03/2021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65248-0A77-48F3-92BD-4AB270AB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1D750-A687-4812-92A3-7FB81AD6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66CF-50EB-4BB7-8CC9-A9C11FCB05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085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6A60-B96E-4B0F-8B20-0E9B3EF4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8876D-AFE0-4D75-AC96-8C06F8395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3C59-E723-4BE2-A309-8956DAC3D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AA340-0621-4A63-B888-4D7D58AA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6F20-3133-4660-9859-3FED8BDE4AE6}" type="datetimeFigureOut">
              <a:rPr lang="en-IE" smtClean="0"/>
              <a:t>16/03/2021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045BA-2F4A-4726-9735-74ED23E2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B469A-753F-4B56-BE66-0D84EA46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66CF-50EB-4BB7-8CC9-A9C11FCB05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36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A0C2A-542C-454C-8803-87EDADA5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1AE72-D5FC-416F-9BAA-AD056CAE8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5B691-044F-402F-9127-39AE056F3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6F20-3133-4660-9859-3FED8BDE4AE6}" type="datetimeFigureOut">
              <a:rPr lang="en-IE" smtClean="0"/>
              <a:t>16/03/2021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FFFF7-1A7E-46BC-ADB4-F3E7838E3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4DBEF-A743-45F9-A35F-E0412FBB3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66CF-50EB-4BB7-8CC9-A9C11FCB05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850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svg"/><Relationship Id="rId3" Type="http://schemas.openxmlformats.org/officeDocument/2006/relationships/image" Target="../media/image21.svg"/><Relationship Id="rId7" Type="http://schemas.openxmlformats.org/officeDocument/2006/relationships/image" Target="../media/image9.svg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3.sv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8.png"/><Relationship Id="rId3" Type="http://schemas.openxmlformats.org/officeDocument/2006/relationships/image" Target="../media/image7.sv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17.svg"/><Relationship Id="rId10" Type="http://schemas.openxmlformats.org/officeDocument/2006/relationships/image" Target="../media/image25.svg"/><Relationship Id="rId4" Type="http://schemas.openxmlformats.org/officeDocument/2006/relationships/image" Target="../media/image16.png"/><Relationship Id="rId9" Type="http://schemas.openxmlformats.org/officeDocument/2006/relationships/image" Target="../media/image24.png"/><Relationship Id="rId1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svg"/><Relationship Id="rId7" Type="http://schemas.openxmlformats.org/officeDocument/2006/relationships/image" Target="../media/image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9.svg"/><Relationship Id="rId10" Type="http://schemas.openxmlformats.org/officeDocument/2006/relationships/image" Target="../media/image11.png"/><Relationship Id="rId4" Type="http://schemas.openxmlformats.org/officeDocument/2006/relationships/image" Target="../media/image28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FE1552-9816-4F78-A446-DE85E1B78E41}"/>
              </a:ext>
            </a:extLst>
          </p:cNvPr>
          <p:cNvSpPr txBox="1"/>
          <p:nvPr/>
        </p:nvSpPr>
        <p:spPr>
          <a:xfrm>
            <a:off x="4753295" y="811812"/>
            <a:ext cx="6940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https://azure.microsoft.com/en-us/patterns/styles/glyphs-icons/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E8F82-5B30-42A7-BA0D-E8E62D73F9C7}"/>
              </a:ext>
            </a:extLst>
          </p:cNvPr>
          <p:cNvSpPr txBox="1"/>
          <p:nvPr/>
        </p:nvSpPr>
        <p:spPr>
          <a:xfrm>
            <a:off x="122108" y="86291"/>
            <a:ext cx="2635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Image Resources</a:t>
            </a:r>
            <a:endParaRPr lang="en-IE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DC143-2A28-4838-BE3C-5F0669100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97" y="2362117"/>
            <a:ext cx="4746282" cy="3217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6FD67-492B-43EF-AFB4-2E19F7C221ED}"/>
              </a:ext>
            </a:extLst>
          </p:cNvPr>
          <p:cNvSpPr txBox="1"/>
          <p:nvPr/>
        </p:nvSpPr>
        <p:spPr>
          <a:xfrm>
            <a:off x="-2720" y="6488668"/>
            <a:ext cx="609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dirty="0"/>
              <a:t>https://www.datalineo.com/gallery-smart-metric-guide</a:t>
            </a:r>
          </a:p>
        </p:txBody>
      </p:sp>
    </p:spTree>
    <p:extLst>
      <p:ext uri="{BB962C8B-B14F-4D97-AF65-F5344CB8AC3E}">
        <p14:creationId xmlns:p14="http://schemas.microsoft.com/office/powerpoint/2010/main" val="415271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46FAD88-599B-45FC-A382-3B998D4F1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5705" y="1028656"/>
            <a:ext cx="1068250" cy="10682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C5159FB-DE3C-40AE-89BF-552C076C3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3301" y="1012372"/>
            <a:ext cx="1100818" cy="11008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B78A5D1-12DC-4F2E-B4A6-4A95B6B35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4076" y="2755292"/>
            <a:ext cx="1419225" cy="9239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6296C3B-FFFF-497B-B327-04F0D3719A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1201" y="849170"/>
            <a:ext cx="773596" cy="1247736"/>
          </a:xfrm>
          <a:prstGeom prst="rect">
            <a:avLst/>
          </a:prstGeo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32D3598-808F-40D5-801C-5F298AC807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69" y="2826754"/>
            <a:ext cx="747790" cy="747790"/>
          </a:xfrm>
          <a:prstGeom prst="rect">
            <a:avLst/>
          </a:prstGeom>
        </p:spPr>
      </p:pic>
      <p:pic>
        <p:nvPicPr>
          <p:cNvPr id="17" name="Picture 16" descr="Logo, icon&#10;&#10;Description automatically generated">
            <a:extLst>
              <a:ext uri="{FF2B5EF4-FFF2-40B4-BE49-F238E27FC236}">
                <a16:creationId xmlns:a16="http://schemas.microsoft.com/office/drawing/2014/main" id="{99965D05-B3DE-48EF-873D-6E69A7747B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921" y="2826753"/>
            <a:ext cx="747791" cy="747791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3CA14A1-E43C-4F24-97CA-8B861343ED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9755" y="948171"/>
            <a:ext cx="1148735" cy="11487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E559CF-63AF-4DF4-A328-07320240ABD5}"/>
              </a:ext>
            </a:extLst>
          </p:cNvPr>
          <p:cNvSpPr txBox="1"/>
          <p:nvPr/>
        </p:nvSpPr>
        <p:spPr>
          <a:xfrm>
            <a:off x="122108" y="86291"/>
            <a:ext cx="259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Frequently Icons</a:t>
            </a:r>
            <a:endParaRPr lang="en-IE" sz="2800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82930682-D98A-4061-A972-174A65422C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01521" y="2530481"/>
            <a:ext cx="1148736" cy="1148736"/>
          </a:xfrm>
          <a:prstGeom prst="rect">
            <a:avLst/>
          </a:prstGeom>
        </p:spPr>
      </p:pic>
      <p:pic>
        <p:nvPicPr>
          <p:cNvPr id="24" name="Graphic 23" descr="Stopwatch with solid fill">
            <a:extLst>
              <a:ext uri="{FF2B5EF4-FFF2-40B4-BE49-F238E27FC236}">
                <a16:creationId xmlns:a16="http://schemas.microsoft.com/office/drawing/2014/main" id="{09EB133B-555B-4163-9445-A59857F523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6400" y="2808218"/>
            <a:ext cx="576000" cy="576000"/>
          </a:xfrm>
          <a:prstGeom prst="rect">
            <a:avLst/>
          </a:prstGeom>
        </p:spPr>
      </p:pic>
      <p:pic>
        <p:nvPicPr>
          <p:cNvPr id="26" name="Graphic 25" descr="Lightning bolt with solid fill">
            <a:extLst>
              <a:ext uri="{FF2B5EF4-FFF2-40B4-BE49-F238E27FC236}">
                <a16:creationId xmlns:a16="http://schemas.microsoft.com/office/drawing/2014/main" id="{A5A72423-1438-4DC5-957D-0FD02366864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5030" y="4274003"/>
            <a:ext cx="432000" cy="43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02E325-1E95-4AAC-957D-9212BDEB0172}"/>
              </a:ext>
            </a:extLst>
          </p:cNvPr>
          <p:cNvSpPr txBox="1"/>
          <p:nvPr/>
        </p:nvSpPr>
        <p:spPr>
          <a:xfrm>
            <a:off x="-2720" y="6488668"/>
            <a:ext cx="609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dirty="0"/>
              <a:t>https://www.datalineo.com/gallery-smart-metric-guide</a:t>
            </a:r>
          </a:p>
        </p:txBody>
      </p:sp>
    </p:spTree>
    <p:extLst>
      <p:ext uri="{BB962C8B-B14F-4D97-AF65-F5344CB8AC3E}">
        <p14:creationId xmlns:p14="http://schemas.microsoft.com/office/powerpoint/2010/main" val="70177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36F96712-607E-4D10-BAD3-34F0E60B21C9}"/>
              </a:ext>
            </a:extLst>
          </p:cNvPr>
          <p:cNvSpPr/>
          <p:nvPr/>
        </p:nvSpPr>
        <p:spPr>
          <a:xfrm>
            <a:off x="6015298" y="587497"/>
            <a:ext cx="5418725" cy="5764650"/>
          </a:xfrm>
          <a:prstGeom prst="foldedCorner">
            <a:avLst>
              <a:gd name="adj" fmla="val 857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B0A71BD-3904-493D-9DF8-EBAAC053D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7461" y="1749537"/>
            <a:ext cx="776671" cy="776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8737E6-5A48-48F0-A592-D0B7B154DB2F}"/>
              </a:ext>
            </a:extLst>
          </p:cNvPr>
          <p:cNvSpPr txBox="1"/>
          <p:nvPr/>
        </p:nvSpPr>
        <p:spPr>
          <a:xfrm>
            <a:off x="640897" y="865415"/>
            <a:ext cx="15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Delivery Time</a:t>
            </a:r>
            <a:endParaRPr lang="en-I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6C20BB1-94CC-422E-ADC1-B1B3434B4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2402" y="2649899"/>
            <a:ext cx="1068250" cy="106825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1D03A9B-B88B-4C35-8588-20EBDA1640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9337" y="2817817"/>
            <a:ext cx="481536" cy="77667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AF32872-2671-4FD9-8D4C-7A7B62A8F9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82498" y="5387588"/>
            <a:ext cx="1068250" cy="6954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5561F9-12B8-40DF-AB68-CD4F79AB5346}"/>
              </a:ext>
            </a:extLst>
          </p:cNvPr>
          <p:cNvSpPr txBox="1"/>
          <p:nvPr/>
        </p:nvSpPr>
        <p:spPr>
          <a:xfrm>
            <a:off x="6084635" y="649419"/>
            <a:ext cx="5280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Delivery Time metrics are based on tracking data stored in our logistics database which is updated in real-time. Shipment SLA Targets are managed in Dynamics CRM.</a:t>
            </a:r>
            <a:endParaRPr lang="en-IE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E76951F-C09B-46B4-B98C-090F4ABD8476}"/>
              </a:ext>
            </a:extLst>
          </p:cNvPr>
          <p:cNvCxnSpPr>
            <a:stCxn id="4" idx="3"/>
            <a:endCxn id="12" idx="0"/>
          </p:cNvCxnSpPr>
          <p:nvPr/>
        </p:nvCxnSpPr>
        <p:spPr>
          <a:xfrm>
            <a:off x="9664132" y="2137873"/>
            <a:ext cx="882395" cy="512026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Graphic 16" descr="Lightning bolt with solid fill">
            <a:extLst>
              <a:ext uri="{FF2B5EF4-FFF2-40B4-BE49-F238E27FC236}">
                <a16:creationId xmlns:a16="http://schemas.microsoft.com/office/drawing/2014/main" id="{88515368-E820-4CF4-A983-032507F13B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08803" y="2094208"/>
            <a:ext cx="432000" cy="432000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6AD7F5C-DD8B-4AB0-940D-0702EF923162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rot="16200000" flipH="1">
            <a:off x="7646317" y="3128277"/>
            <a:ext cx="761402" cy="169382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A2F9A6-375B-466B-AF64-06BE324650CF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rot="5400000">
            <a:off x="9391358" y="3200722"/>
            <a:ext cx="637742" cy="167259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5" name="Graphic 24" descr="Stopwatch with solid fill">
            <a:extLst>
              <a:ext uri="{FF2B5EF4-FFF2-40B4-BE49-F238E27FC236}">
                <a16:creationId xmlns:a16="http://schemas.microsoft.com/office/drawing/2014/main" id="{87D1764A-0D26-4D0D-874C-468B1710A6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85931" y="4355891"/>
            <a:ext cx="576000" cy="57600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95DC8C0-C3F2-4AE0-8B44-7B8A635AECCE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 rot="5400000">
            <a:off x="8467429" y="4981085"/>
            <a:ext cx="455697" cy="35730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5EFABB2-84E2-4A27-AC0E-EEEF95C5B105}"/>
              </a:ext>
            </a:extLst>
          </p:cNvPr>
          <p:cNvSpPr txBox="1"/>
          <p:nvPr/>
        </p:nvSpPr>
        <p:spPr>
          <a:xfrm>
            <a:off x="6690234" y="2511399"/>
            <a:ext cx="81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CRM</a:t>
            </a:r>
            <a:endParaRPr lang="en-I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90EEE4-D5AD-4BB1-8D38-77A15CBE0A0B}"/>
              </a:ext>
            </a:extLst>
          </p:cNvPr>
          <p:cNvSpPr txBox="1"/>
          <p:nvPr/>
        </p:nvSpPr>
        <p:spPr>
          <a:xfrm>
            <a:off x="9077505" y="4545179"/>
            <a:ext cx="81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8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4-hourly</a:t>
            </a:r>
            <a:endParaRPr lang="en-IE" sz="1200" dirty="0">
              <a:solidFill>
                <a:srgbClr val="0078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3BE8844A-BB61-4C73-9561-76C98572B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71472"/>
              </p:ext>
            </p:extLst>
          </p:nvPr>
        </p:nvGraphicFramePr>
        <p:xfrm>
          <a:off x="9275796" y="5424141"/>
          <a:ext cx="772433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433">
                  <a:extLst>
                    <a:ext uri="{9D8B030D-6E8A-4147-A177-3AD203B41FA5}">
                      <a16:colId xmlns:a16="http://schemas.microsoft.com/office/drawing/2014/main" val="749718647"/>
                    </a:ext>
                  </a:extLst>
                </a:gridCol>
              </a:tblGrid>
              <a:tr h="237389"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r>
                        <a:rPr lang="en-IE" sz="1100" dirty="0">
                          <a:sym typeface="Wingdings" panose="05000000000000000000" pitchFamily="2" charset="2"/>
                        </a:rPr>
                        <a:t> &lt;95%</a:t>
                      </a:r>
                      <a:endParaRPr lang="en-IE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522835"/>
                  </a:ext>
                </a:extLst>
              </a:tr>
              <a:tr h="2373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>
                          <a:solidFill>
                            <a:schemeClr val="accent4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r>
                        <a:rPr lang="en-IE" sz="1100" dirty="0">
                          <a:sym typeface="Wingdings" panose="05000000000000000000" pitchFamily="2" charset="2"/>
                        </a:rPr>
                        <a:t> &lt;75%</a:t>
                      </a:r>
                      <a:endParaRPr lang="en-IE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39288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4A412101-5BF5-42EF-A8BD-06E1EEB12D93}"/>
              </a:ext>
            </a:extLst>
          </p:cNvPr>
          <p:cNvSpPr txBox="1"/>
          <p:nvPr/>
        </p:nvSpPr>
        <p:spPr>
          <a:xfrm>
            <a:off x="7979131" y="1943400"/>
            <a:ext cx="86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Live Tracking</a:t>
            </a:r>
            <a:endParaRPr lang="en-I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1AD14E-0806-4FDC-AF65-B9828F8B07EB}"/>
              </a:ext>
            </a:extLst>
          </p:cNvPr>
          <p:cNvSpPr txBox="1"/>
          <p:nvPr/>
        </p:nvSpPr>
        <p:spPr>
          <a:xfrm>
            <a:off x="7766736" y="3717994"/>
            <a:ext cx="813648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Delivery SLAs</a:t>
            </a:r>
            <a:endParaRPr lang="en-I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9B389-137E-43B1-9441-2A2658099C94}"/>
              </a:ext>
            </a:extLst>
          </p:cNvPr>
          <p:cNvSpPr txBox="1"/>
          <p:nvPr/>
        </p:nvSpPr>
        <p:spPr>
          <a:xfrm>
            <a:off x="9268920" y="3806187"/>
            <a:ext cx="864444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Shipment Data</a:t>
            </a:r>
            <a:endParaRPr lang="en-I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88933A-7552-48E9-B360-D28FD0995B23}"/>
              </a:ext>
            </a:extLst>
          </p:cNvPr>
          <p:cNvSpPr txBox="1"/>
          <p:nvPr/>
        </p:nvSpPr>
        <p:spPr>
          <a:xfrm>
            <a:off x="-2720" y="6488668"/>
            <a:ext cx="609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dirty="0"/>
              <a:t>https://www.datalineo.com/gallery-smart-metric-guide</a:t>
            </a:r>
          </a:p>
        </p:txBody>
      </p:sp>
    </p:spTree>
    <p:extLst>
      <p:ext uri="{BB962C8B-B14F-4D97-AF65-F5344CB8AC3E}">
        <p14:creationId xmlns:p14="http://schemas.microsoft.com/office/powerpoint/2010/main" val="174087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36F96712-607E-4D10-BAD3-34F0E60B21C9}"/>
              </a:ext>
            </a:extLst>
          </p:cNvPr>
          <p:cNvSpPr/>
          <p:nvPr/>
        </p:nvSpPr>
        <p:spPr>
          <a:xfrm>
            <a:off x="6015298" y="587497"/>
            <a:ext cx="5418725" cy="5764650"/>
          </a:xfrm>
          <a:prstGeom prst="foldedCorner">
            <a:avLst>
              <a:gd name="adj" fmla="val 857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737E6-5A48-48F0-A592-D0B7B154DB2F}"/>
              </a:ext>
            </a:extLst>
          </p:cNvPr>
          <p:cNvSpPr txBox="1"/>
          <p:nvPr/>
        </p:nvSpPr>
        <p:spPr>
          <a:xfrm>
            <a:off x="640897" y="865415"/>
            <a:ext cx="142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Sales Metrics</a:t>
            </a:r>
            <a:endParaRPr lang="en-I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AF32872-2671-4FD9-8D4C-7A7B62A8F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2498" y="5387588"/>
            <a:ext cx="1068250" cy="6954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5561F9-12B8-40DF-AB68-CD4F79AB5346}"/>
              </a:ext>
            </a:extLst>
          </p:cNvPr>
          <p:cNvSpPr txBox="1"/>
          <p:nvPr/>
        </p:nvSpPr>
        <p:spPr>
          <a:xfrm>
            <a:off x="6084635" y="649419"/>
            <a:ext cx="5280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Sales Metrics are based on the Sales data downloaded from our cloud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ePos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system overnight and Forecast data from manually maintained Excel files.</a:t>
            </a:r>
            <a:endParaRPr lang="en-IE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6AD7F5C-DD8B-4AB0-940D-0702EF923162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 rot="5400000">
            <a:off x="8940332" y="3188235"/>
            <a:ext cx="733822" cy="183000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A2F9A6-375B-466B-AF64-06BE324650CF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 rot="16200000" flipH="1">
            <a:off x="7444361" y="3522273"/>
            <a:ext cx="629324" cy="126643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5" name="Graphic 24" descr="Stopwatch with solid fill">
            <a:extLst>
              <a:ext uri="{FF2B5EF4-FFF2-40B4-BE49-F238E27FC236}">
                <a16:creationId xmlns:a16="http://schemas.microsoft.com/office/drawing/2014/main" id="{87D1764A-0D26-4D0D-874C-468B1710A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4238" y="4470150"/>
            <a:ext cx="576000" cy="57600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95DC8C0-C3F2-4AE0-8B44-7B8A635AECCE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 rot="16200000" flipH="1">
            <a:off x="8283711" y="5154676"/>
            <a:ext cx="341438" cy="12438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5EFABB2-84E2-4A27-AC0E-EEEF95C5B105}"/>
              </a:ext>
            </a:extLst>
          </p:cNvPr>
          <p:cNvSpPr txBox="1"/>
          <p:nvPr/>
        </p:nvSpPr>
        <p:spPr>
          <a:xfrm>
            <a:off x="9152659" y="3222793"/>
            <a:ext cx="81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Forecast Data</a:t>
            </a:r>
            <a:endParaRPr lang="en-I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90EEE4-D5AD-4BB1-8D38-77A15CBE0A0B}"/>
              </a:ext>
            </a:extLst>
          </p:cNvPr>
          <p:cNvSpPr txBox="1"/>
          <p:nvPr/>
        </p:nvSpPr>
        <p:spPr>
          <a:xfrm>
            <a:off x="7390564" y="2183252"/>
            <a:ext cx="736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Cloud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ePos</a:t>
            </a:r>
            <a:endParaRPr lang="en-I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3BE8844A-BB61-4C73-9561-76C98572B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50650"/>
              </p:ext>
            </p:extLst>
          </p:nvPr>
        </p:nvGraphicFramePr>
        <p:xfrm>
          <a:off x="9275796" y="5424141"/>
          <a:ext cx="698818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749718647"/>
                    </a:ext>
                  </a:extLst>
                </a:gridCol>
              </a:tblGrid>
              <a:tr h="237389"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r>
                        <a:rPr lang="en-IE" sz="1100" dirty="0">
                          <a:sym typeface="Wingdings" panose="05000000000000000000" pitchFamily="2" charset="2"/>
                        </a:rPr>
                        <a:t> &lt;95%</a:t>
                      </a:r>
                      <a:endParaRPr lang="en-IE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522835"/>
                  </a:ext>
                </a:extLst>
              </a:tr>
              <a:tr h="2373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>
                          <a:solidFill>
                            <a:schemeClr val="accent4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r>
                        <a:rPr lang="en-IE" sz="1100" dirty="0">
                          <a:sym typeface="Wingdings" panose="05000000000000000000" pitchFamily="2" charset="2"/>
                        </a:rPr>
                        <a:t> &lt;75%</a:t>
                      </a:r>
                      <a:endParaRPr lang="en-IE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392882"/>
                  </a:ext>
                </a:extLst>
              </a:tr>
            </a:tbl>
          </a:graphicData>
        </a:graphic>
      </p:graphicFrame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E26C95C-3571-41F9-9DE9-B56BAB88F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62" y="3184358"/>
            <a:ext cx="551970" cy="551970"/>
          </a:xfrm>
          <a:prstGeom prst="rect">
            <a:avLst/>
          </a:prstGeom>
        </p:spPr>
      </p:pic>
      <p:pic>
        <p:nvPicPr>
          <p:cNvPr id="7" name="Graphic 6" descr="Register with solid fill">
            <a:extLst>
              <a:ext uri="{FF2B5EF4-FFF2-40B4-BE49-F238E27FC236}">
                <a16:creationId xmlns:a16="http://schemas.microsoft.com/office/drawing/2014/main" id="{462C73EB-04E5-4EE8-8BAD-C432F24BD9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92424" y="1672283"/>
            <a:ext cx="513482" cy="513482"/>
          </a:xfrm>
          <a:prstGeom prst="rect">
            <a:avLst/>
          </a:prstGeom>
        </p:spPr>
      </p:pic>
      <p:pic>
        <p:nvPicPr>
          <p:cNvPr id="24" name="Graphic 23" descr="Register with solid fill">
            <a:extLst>
              <a:ext uri="{FF2B5EF4-FFF2-40B4-BE49-F238E27FC236}">
                <a16:creationId xmlns:a16="http://schemas.microsoft.com/office/drawing/2014/main" id="{7C32F79B-AC12-4A2F-9721-F65D3FB845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9142" y="1999146"/>
            <a:ext cx="513482" cy="513482"/>
          </a:xfrm>
          <a:prstGeom prst="rect">
            <a:avLst/>
          </a:prstGeom>
        </p:spPr>
      </p:pic>
      <p:pic>
        <p:nvPicPr>
          <p:cNvPr id="26" name="Graphic 25" descr="Register with solid fill">
            <a:extLst>
              <a:ext uri="{FF2B5EF4-FFF2-40B4-BE49-F238E27FC236}">
                <a16:creationId xmlns:a16="http://schemas.microsoft.com/office/drawing/2014/main" id="{EDB0053B-BF62-4FEE-97C2-E9CAFD277D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2659" y="1556381"/>
            <a:ext cx="513482" cy="51348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7B3C4B2-76BE-4D34-8820-DD8CDEDE95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87207" y="1702104"/>
            <a:ext cx="881263" cy="74907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79AACB6-E9BE-4693-9546-E685D2E734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18984" y="3027178"/>
            <a:ext cx="813648" cy="813648"/>
          </a:xfrm>
          <a:prstGeom prst="rect">
            <a:avLst/>
          </a:prstGeom>
        </p:spPr>
      </p:pic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636A9232-DCD6-4460-9F1A-5D4B6F92E07D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 rot="16200000" flipH="1">
            <a:off x="6788823" y="2690193"/>
            <a:ext cx="576000" cy="9796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AABDD92-003D-433C-8D7D-DD5D075C0CE5}"/>
              </a:ext>
            </a:extLst>
          </p:cNvPr>
          <p:cNvSpPr txBox="1"/>
          <p:nvPr/>
        </p:nvSpPr>
        <p:spPr>
          <a:xfrm>
            <a:off x="8595752" y="4537201"/>
            <a:ext cx="81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8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Nightly 12-2am</a:t>
            </a:r>
            <a:endParaRPr lang="en-IE" sz="1200" dirty="0">
              <a:solidFill>
                <a:srgbClr val="0078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4" name="Graphic 43" descr="Lightning bolt with solid fill">
            <a:extLst>
              <a:ext uri="{FF2B5EF4-FFF2-40B4-BE49-F238E27FC236}">
                <a16:creationId xmlns:a16="http://schemas.microsoft.com/office/drawing/2014/main" id="{2CAD26BE-C593-4CD0-A73E-F6C051194C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6498" y="1783146"/>
            <a:ext cx="432000" cy="432000"/>
          </a:xfrm>
          <a:prstGeom prst="rect">
            <a:avLst/>
          </a:prstGeom>
        </p:spPr>
      </p:pic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476E8D14-72C1-4DD8-BF60-666CEA9FC1C8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rot="10800000" flipV="1">
            <a:off x="7468470" y="1929023"/>
            <a:ext cx="1123954" cy="14761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4CFA25A-E72E-4C2D-B93D-65E1122005F2}"/>
              </a:ext>
            </a:extLst>
          </p:cNvPr>
          <p:cNvSpPr txBox="1"/>
          <p:nvPr/>
        </p:nvSpPr>
        <p:spPr>
          <a:xfrm>
            <a:off x="7524340" y="3128835"/>
            <a:ext cx="11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Data Warehouse</a:t>
            </a:r>
            <a:endParaRPr lang="en-I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928639-D168-48A2-8DE3-CB786998109B}"/>
              </a:ext>
            </a:extLst>
          </p:cNvPr>
          <p:cNvSpPr txBox="1"/>
          <p:nvPr/>
        </p:nvSpPr>
        <p:spPr>
          <a:xfrm>
            <a:off x="9641126" y="1813122"/>
            <a:ext cx="72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Store Sales</a:t>
            </a:r>
            <a:endParaRPr lang="en-I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7502FD-1F2B-4FFE-97AC-AD610A55DCAC}"/>
              </a:ext>
            </a:extLst>
          </p:cNvPr>
          <p:cNvSpPr txBox="1"/>
          <p:nvPr/>
        </p:nvSpPr>
        <p:spPr>
          <a:xfrm>
            <a:off x="-2720" y="6488668"/>
            <a:ext cx="609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dirty="0"/>
              <a:t>https://www.datalineo.com/gallery-smart-metric-guide</a:t>
            </a:r>
          </a:p>
        </p:txBody>
      </p:sp>
    </p:spTree>
    <p:extLst>
      <p:ext uri="{BB962C8B-B14F-4D97-AF65-F5344CB8AC3E}">
        <p14:creationId xmlns:p14="http://schemas.microsoft.com/office/powerpoint/2010/main" val="52003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36F96712-607E-4D10-BAD3-34F0E60B21C9}"/>
              </a:ext>
            </a:extLst>
          </p:cNvPr>
          <p:cNvSpPr/>
          <p:nvPr/>
        </p:nvSpPr>
        <p:spPr>
          <a:xfrm>
            <a:off x="6015298" y="587497"/>
            <a:ext cx="5418725" cy="5764650"/>
          </a:xfrm>
          <a:prstGeom prst="foldedCorner">
            <a:avLst>
              <a:gd name="adj" fmla="val 857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737E6-5A48-48F0-A592-D0B7B154DB2F}"/>
              </a:ext>
            </a:extLst>
          </p:cNvPr>
          <p:cNvSpPr txBox="1"/>
          <p:nvPr/>
        </p:nvSpPr>
        <p:spPr>
          <a:xfrm>
            <a:off x="640897" y="865415"/>
            <a:ext cx="202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Expenses</a:t>
            </a:r>
            <a:endParaRPr lang="en-I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5561F9-12B8-40DF-AB68-CD4F79AB5346}"/>
              </a:ext>
            </a:extLst>
          </p:cNvPr>
          <p:cNvSpPr txBox="1"/>
          <p:nvPr/>
        </p:nvSpPr>
        <p:spPr>
          <a:xfrm>
            <a:off x="6084635" y="649419"/>
            <a:ext cx="5280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Expense metrics are sourced from the SAP Finance module and merges with workday, our HR system, to report by department and SharePoint to validate approvals.</a:t>
            </a:r>
            <a:endParaRPr lang="en-IE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95DC8C0-C3F2-4AE0-8B44-7B8A635AECCE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 rot="5400000">
            <a:off x="8552748" y="4889587"/>
            <a:ext cx="461877" cy="53412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35EBC5FB-1015-4B31-98DB-A6E49FE32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674" y="1648707"/>
            <a:ext cx="1272270" cy="127227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6D0EEDC-6E05-4BDD-A6EF-3961C1D70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5784" y="2231301"/>
            <a:ext cx="1266825" cy="50482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F25B82F-CECB-49E6-BFB0-B2EE372BD7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82498" y="5387588"/>
            <a:ext cx="1068250" cy="695438"/>
          </a:xfrm>
          <a:prstGeom prst="rect">
            <a:avLst/>
          </a:prstGeom>
        </p:spPr>
      </p:pic>
      <p:pic>
        <p:nvPicPr>
          <p:cNvPr id="30" name="Graphic 29" descr="Stopwatch with solid fill">
            <a:extLst>
              <a:ext uri="{FF2B5EF4-FFF2-40B4-BE49-F238E27FC236}">
                <a16:creationId xmlns:a16="http://schemas.microsoft.com/office/drawing/2014/main" id="{95934733-A47C-4AC5-A1D6-A694104C60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2748" y="4349711"/>
            <a:ext cx="576000" cy="576000"/>
          </a:xfrm>
          <a:prstGeom prst="rect">
            <a:avLst/>
          </a:prstGeom>
        </p:spPr>
      </p:pic>
      <p:pic>
        <p:nvPicPr>
          <p:cNvPr id="31" name="Picture 30" descr="Logo, icon&#10;&#10;Description automatically generated">
            <a:extLst>
              <a:ext uri="{FF2B5EF4-FFF2-40B4-BE49-F238E27FC236}">
                <a16:creationId xmlns:a16="http://schemas.microsoft.com/office/drawing/2014/main" id="{FC1C296A-7A90-414A-B1CF-EC4D2E84CC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313" y="3406687"/>
            <a:ext cx="747791" cy="747791"/>
          </a:xfrm>
          <a:prstGeom prst="rect">
            <a:avLst/>
          </a:prstGeom>
        </p:spPr>
      </p:pic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F648FFD-D01A-456C-8CF8-D5E48AA89D38}"/>
              </a:ext>
            </a:extLst>
          </p:cNvPr>
          <p:cNvCxnSpPr>
            <a:cxnSpLocks/>
            <a:stCxn id="27" idx="3"/>
            <a:endCxn id="30" idx="0"/>
          </p:cNvCxnSpPr>
          <p:nvPr/>
        </p:nvCxnSpPr>
        <p:spPr>
          <a:xfrm>
            <a:off x="8196944" y="2284842"/>
            <a:ext cx="853804" cy="2064869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3387DDB-583F-43FC-9228-25DB6F3CD110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 rot="5400000">
            <a:off x="8993181" y="2793694"/>
            <a:ext cx="1613585" cy="149844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22A14CFE-9A23-4337-94CA-7FD243BFB223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>
            <a:off x="7334104" y="3780583"/>
            <a:ext cx="1716644" cy="569128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0DFAE78-7805-4B2C-AF44-89CAC1B68B13}"/>
              </a:ext>
            </a:extLst>
          </p:cNvPr>
          <p:cNvSpPr txBox="1"/>
          <p:nvPr/>
        </p:nvSpPr>
        <p:spPr>
          <a:xfrm>
            <a:off x="9584035" y="3015890"/>
            <a:ext cx="1060428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Organisation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Hierarchy</a:t>
            </a:r>
            <a:endParaRPr lang="en-I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5553CF-39F3-47AB-8182-9C7403EF644D}"/>
              </a:ext>
            </a:extLst>
          </p:cNvPr>
          <p:cNvSpPr txBox="1"/>
          <p:nvPr/>
        </p:nvSpPr>
        <p:spPr>
          <a:xfrm>
            <a:off x="7982117" y="2483714"/>
            <a:ext cx="1266824" cy="27699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Expenses</a:t>
            </a:r>
            <a:endParaRPr lang="en-I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A050C1-0D1C-4C3F-B97F-CFCEC08498DC}"/>
              </a:ext>
            </a:extLst>
          </p:cNvPr>
          <p:cNvSpPr txBox="1"/>
          <p:nvPr/>
        </p:nvSpPr>
        <p:spPr>
          <a:xfrm>
            <a:off x="7482614" y="3517790"/>
            <a:ext cx="902327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Expense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Approvals</a:t>
            </a:r>
            <a:endParaRPr lang="en-I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069EE3-07D2-40CF-A7F7-BF3220659E65}"/>
              </a:ext>
            </a:extLst>
          </p:cNvPr>
          <p:cNvSpPr txBox="1"/>
          <p:nvPr/>
        </p:nvSpPr>
        <p:spPr>
          <a:xfrm>
            <a:off x="9248941" y="4508789"/>
            <a:ext cx="81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8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6-Hourly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D57BD4-AB91-4772-872B-AE6439067F8B}"/>
              </a:ext>
            </a:extLst>
          </p:cNvPr>
          <p:cNvSpPr txBox="1"/>
          <p:nvPr/>
        </p:nvSpPr>
        <p:spPr>
          <a:xfrm>
            <a:off x="-2720" y="6488668"/>
            <a:ext cx="609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dirty="0"/>
              <a:t>https://www.datalineo.com/gallery-smart-metric-guide</a:t>
            </a:r>
          </a:p>
        </p:txBody>
      </p:sp>
    </p:spTree>
    <p:extLst>
      <p:ext uri="{BB962C8B-B14F-4D97-AF65-F5344CB8AC3E}">
        <p14:creationId xmlns:p14="http://schemas.microsoft.com/office/powerpoint/2010/main" val="287184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Watt</dc:creator>
  <cp:lastModifiedBy>Ben Watt</cp:lastModifiedBy>
  <cp:revision>19</cp:revision>
  <dcterms:created xsi:type="dcterms:W3CDTF">2021-03-15T09:39:21Z</dcterms:created>
  <dcterms:modified xsi:type="dcterms:W3CDTF">2021-03-16T09:53:21Z</dcterms:modified>
</cp:coreProperties>
</file>