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8" r:id="rId5"/>
    <p:sldId id="258" r:id="rId6"/>
    <p:sldId id="259" r:id="rId7"/>
    <p:sldId id="261" r:id="rId8"/>
    <p:sldId id="305" r:id="rId9"/>
    <p:sldId id="308" r:id="rId10"/>
    <p:sldId id="306" r:id="rId11"/>
    <p:sldId id="307" r:id="rId12"/>
    <p:sldId id="309" r:id="rId13"/>
    <p:sldId id="31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AF"/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lineo/sessions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4.png"/><Relationship Id="rId18" Type="http://schemas.openxmlformats.org/officeDocument/2006/relationships/image" Target="../media/image22.png"/><Relationship Id="rId3" Type="http://schemas.openxmlformats.org/officeDocument/2006/relationships/image" Target="../media/image32.svg"/><Relationship Id="rId7" Type="http://schemas.openxmlformats.org/officeDocument/2006/relationships/image" Target="../media/image17.svg"/><Relationship Id="rId12" Type="http://schemas.openxmlformats.org/officeDocument/2006/relationships/image" Target="../media/image33.png"/><Relationship Id="rId17" Type="http://schemas.openxmlformats.org/officeDocument/2006/relationships/image" Target="../media/image25.svg"/><Relationship Id="rId2" Type="http://schemas.openxmlformats.org/officeDocument/2006/relationships/image" Target="../media/image3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36.png"/><Relationship Id="rId10" Type="http://schemas.openxmlformats.org/officeDocument/2006/relationships/image" Target="../media/image20.png"/><Relationship Id="rId19" Type="http://schemas.openxmlformats.org/officeDocument/2006/relationships/image" Target="../media/image23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image" Target="../media/image23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svg"/><Relationship Id="rId11" Type="http://schemas.openxmlformats.org/officeDocument/2006/relationships/image" Target="../media/image22.png"/><Relationship Id="rId5" Type="http://schemas.openxmlformats.org/officeDocument/2006/relationships/image" Target="../media/image42.png"/><Relationship Id="rId10" Type="http://schemas.openxmlformats.org/officeDocument/2006/relationships/image" Target="../media/image45.svg"/><Relationship Id="rId4" Type="http://schemas.openxmlformats.org/officeDocument/2006/relationships/image" Target="../media/image41.sv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9.svg"/><Relationship Id="rId18" Type="http://schemas.openxmlformats.org/officeDocument/2006/relationships/image" Target="../media/image51.svg"/><Relationship Id="rId3" Type="http://schemas.openxmlformats.org/officeDocument/2006/relationships/image" Target="../media/image13.svg"/><Relationship Id="rId21" Type="http://schemas.openxmlformats.org/officeDocument/2006/relationships/image" Target="../media/image54.png"/><Relationship Id="rId7" Type="http://schemas.openxmlformats.org/officeDocument/2006/relationships/image" Target="../media/image17.svg"/><Relationship Id="rId12" Type="http://schemas.openxmlformats.org/officeDocument/2006/relationships/image" Target="../media/image18.png"/><Relationship Id="rId17" Type="http://schemas.openxmlformats.org/officeDocument/2006/relationships/image" Target="../media/image50.png"/><Relationship Id="rId2" Type="http://schemas.openxmlformats.org/officeDocument/2006/relationships/image" Target="../media/image12.png"/><Relationship Id="rId16" Type="http://schemas.openxmlformats.org/officeDocument/2006/relationships/image" Target="../media/image33.pn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49.svg"/><Relationship Id="rId24" Type="http://schemas.openxmlformats.org/officeDocument/2006/relationships/image" Target="../media/image25.svg"/><Relationship Id="rId5" Type="http://schemas.openxmlformats.org/officeDocument/2006/relationships/image" Target="../media/image15.svg"/><Relationship Id="rId15" Type="http://schemas.openxmlformats.org/officeDocument/2006/relationships/image" Target="../media/image21.svg"/><Relationship Id="rId23" Type="http://schemas.openxmlformats.org/officeDocument/2006/relationships/image" Target="../media/image24.png"/><Relationship Id="rId10" Type="http://schemas.openxmlformats.org/officeDocument/2006/relationships/image" Target="../media/image48.png"/><Relationship Id="rId19" Type="http://schemas.openxmlformats.org/officeDocument/2006/relationships/image" Target="../media/image52.png"/><Relationship Id="rId4" Type="http://schemas.openxmlformats.org/officeDocument/2006/relationships/image" Target="../media/image14.png"/><Relationship Id="rId9" Type="http://schemas.openxmlformats.org/officeDocument/2006/relationships/image" Target="../media/image47.svg"/><Relationship Id="rId14" Type="http://schemas.openxmlformats.org/officeDocument/2006/relationships/image" Target="../media/image20.png"/><Relationship Id="rId22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Evolving your Power BI Architecture using Dataflows and Shared Datasets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C0495-9825-4B87-B5BF-9FB9A5C84131}"/>
              </a:ext>
            </a:extLst>
          </p:cNvPr>
          <p:cNvSpPr txBox="1"/>
          <p:nvPr/>
        </p:nvSpPr>
        <p:spPr>
          <a:xfrm>
            <a:off x="6328389" y="2165754"/>
            <a:ext cx="50656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 organisation of multiple reports/pages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Simpler deployment process: Dataset v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Granular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Flagging of Certified or Promoted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Analysts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&amp;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 Developers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Self-service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</a:t>
            </a:r>
          </a:p>
          <a:p>
            <a:endParaRPr lang="en-I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BA9DD-B5D4-4716-8B9B-1F0036834FB0}"/>
              </a:ext>
            </a:extLst>
          </p:cNvPr>
          <p:cNvSpPr txBox="1"/>
          <p:nvPr/>
        </p:nvSpPr>
        <p:spPr>
          <a:xfrm>
            <a:off x="539470" y="2230195"/>
            <a:ext cx="4896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Generates a new Data acquisition, preparation and procurement layer. (or a mini DWH of sorts)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output for re-usable query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Released pressure on source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Improved refresh failure issues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5A1C61-0B87-4C9A-A087-90B71100913B}"/>
              </a:ext>
            </a:extLst>
          </p:cNvPr>
          <p:cNvCxnSpPr>
            <a:cxnSpLocks/>
          </p:cNvCxnSpPr>
          <p:nvPr/>
        </p:nvCxnSpPr>
        <p:spPr>
          <a:xfrm>
            <a:off x="5882227" y="906011"/>
            <a:ext cx="0" cy="49588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7AB37A-BE74-412A-BEAA-FEB490F3E6F0}"/>
              </a:ext>
            </a:extLst>
          </p:cNvPr>
          <p:cNvSpPr/>
          <p:nvPr/>
        </p:nvSpPr>
        <p:spPr>
          <a:xfrm>
            <a:off x="6878971" y="1214371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847C9-2416-4C08-A17E-FD45C29186C0}"/>
              </a:ext>
            </a:extLst>
          </p:cNvPr>
          <p:cNvSpPr txBox="1"/>
          <p:nvPr/>
        </p:nvSpPr>
        <p:spPr>
          <a:xfrm>
            <a:off x="6796722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7EECC-557C-4E67-ACB5-128EED164FE4}"/>
              </a:ext>
            </a:extLst>
          </p:cNvPr>
          <p:cNvSpPr/>
          <p:nvPr/>
        </p:nvSpPr>
        <p:spPr>
          <a:xfrm>
            <a:off x="1960049" y="1214371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F32AB-14E2-4D12-8102-9623964852A1}"/>
              </a:ext>
            </a:extLst>
          </p:cNvPr>
          <p:cNvSpPr txBox="1"/>
          <p:nvPr/>
        </p:nvSpPr>
        <p:spPr>
          <a:xfrm>
            <a:off x="1877799" y="1150046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</p:spTree>
    <p:extLst>
      <p:ext uri="{BB962C8B-B14F-4D97-AF65-F5344CB8AC3E}">
        <p14:creationId xmlns:p14="http://schemas.microsoft.com/office/powerpoint/2010/main" val="36645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EAC518-AFCA-4F01-A8B4-F5CCD70720DB}"/>
              </a:ext>
            </a:extLst>
          </p:cNvPr>
          <p:cNvSpPr/>
          <p:nvPr/>
        </p:nvSpPr>
        <p:spPr>
          <a:xfrm>
            <a:off x="0" y="1475637"/>
            <a:ext cx="8384661" cy="2490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/>
          <p:cNvSpPr txBox="1"/>
          <p:nvPr/>
        </p:nvSpPr>
        <p:spPr>
          <a:xfrm>
            <a:off x="4285715" y="4400551"/>
            <a:ext cx="33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Hit me up…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81469" y="5075413"/>
            <a:ext cx="2949882" cy="583783"/>
            <a:chOff x="5653136" y="5203372"/>
            <a:chExt cx="2949882" cy="583783"/>
          </a:xfrm>
        </p:grpSpPr>
        <p:sp>
          <p:nvSpPr>
            <p:cNvPr id="7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WEBSITE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53136" y="5502476"/>
              <a:ext cx="2870378" cy="284679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www.datalineo.com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36467" y="5213273"/>
            <a:ext cx="483149" cy="483274"/>
            <a:chOff x="16236502" y="10284393"/>
            <a:chExt cx="1171269" cy="1171574"/>
          </a:xfrm>
        </p:grpSpPr>
        <p:sp>
          <p:nvSpPr>
            <p:cNvPr id="10" name="Oval 9"/>
            <p:cNvSpPr/>
            <p:nvPr/>
          </p:nvSpPr>
          <p:spPr>
            <a:xfrm flipH="1">
              <a:off x="16236502" y="10284393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1" name="Freeform 78"/>
            <p:cNvSpPr>
              <a:spLocks noEditPoints="1"/>
            </p:cNvSpPr>
            <p:nvPr/>
          </p:nvSpPr>
          <p:spPr bwMode="auto">
            <a:xfrm>
              <a:off x="16534749" y="10545308"/>
              <a:ext cx="587904" cy="588134"/>
            </a:xfrm>
            <a:custGeom>
              <a:avLst/>
              <a:gdLst/>
              <a:ahLst/>
              <a:cxnLst>
                <a:cxn ang="0">
                  <a:pos x="59" y="54"/>
                </a:cxn>
                <a:cxn ang="0">
                  <a:pos x="53" y="59"/>
                </a:cxn>
                <a:cxn ang="0">
                  <a:pos x="45" y="62"/>
                </a:cxn>
                <a:cxn ang="0">
                  <a:pos x="38" y="59"/>
                </a:cxn>
                <a:cxn ang="0">
                  <a:pos x="30" y="51"/>
                </a:cxn>
                <a:cxn ang="0">
                  <a:pos x="27" y="43"/>
                </a:cxn>
                <a:cxn ang="0">
                  <a:pos x="30" y="36"/>
                </a:cxn>
                <a:cxn ang="0">
                  <a:pos x="27" y="32"/>
                </a:cxn>
                <a:cxn ang="0">
                  <a:pos x="19" y="36"/>
                </a:cxn>
                <a:cxn ang="0">
                  <a:pos x="11" y="32"/>
                </a:cxn>
                <a:cxn ang="0">
                  <a:pos x="3" y="24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9" y="3"/>
                </a:cxn>
                <a:cxn ang="0">
                  <a:pos x="17" y="0"/>
                </a:cxn>
                <a:cxn ang="0">
                  <a:pos x="24" y="4"/>
                </a:cxn>
                <a:cxn ang="0">
                  <a:pos x="32" y="11"/>
                </a:cxn>
                <a:cxn ang="0">
                  <a:pos x="35" y="19"/>
                </a:cxn>
                <a:cxn ang="0">
                  <a:pos x="32" y="27"/>
                </a:cxn>
                <a:cxn ang="0">
                  <a:pos x="35" y="30"/>
                </a:cxn>
                <a:cxn ang="0">
                  <a:pos x="43" y="27"/>
                </a:cxn>
                <a:cxn ang="0">
                  <a:pos x="51" y="30"/>
                </a:cxn>
                <a:cxn ang="0">
                  <a:pos x="59" y="38"/>
                </a:cxn>
                <a:cxn ang="0">
                  <a:pos x="62" y="46"/>
                </a:cxn>
                <a:cxn ang="0">
                  <a:pos x="59" y="54"/>
                </a:cxn>
                <a:cxn ang="0">
                  <a:pos x="27" y="17"/>
                </a:cxn>
                <a:cxn ang="0">
                  <a:pos x="19" y="9"/>
                </a:cxn>
                <a:cxn ang="0">
                  <a:pos x="17" y="8"/>
                </a:cxn>
                <a:cxn ang="0">
                  <a:pos x="14" y="9"/>
                </a:cxn>
                <a:cxn ang="0">
                  <a:pos x="8" y="14"/>
                </a:cxn>
                <a:cxn ang="0">
                  <a:pos x="7" y="17"/>
                </a:cxn>
                <a:cxn ang="0">
                  <a:pos x="8" y="19"/>
                </a:cxn>
                <a:cxn ang="0">
                  <a:pos x="16" y="27"/>
                </a:cxn>
                <a:cxn ang="0">
                  <a:pos x="19" y="28"/>
                </a:cxn>
                <a:cxn ang="0">
                  <a:pos x="22" y="27"/>
                </a:cxn>
                <a:cxn ang="0">
                  <a:pos x="19" y="23"/>
                </a:cxn>
                <a:cxn ang="0">
                  <a:pos x="23" y="19"/>
                </a:cxn>
                <a:cxn ang="0">
                  <a:pos x="27" y="22"/>
                </a:cxn>
                <a:cxn ang="0">
                  <a:pos x="28" y="19"/>
                </a:cxn>
                <a:cxn ang="0">
                  <a:pos x="27" y="17"/>
                </a:cxn>
                <a:cxn ang="0">
                  <a:pos x="54" y="43"/>
                </a:cxn>
                <a:cxn ang="0">
                  <a:pos x="46" y="35"/>
                </a:cxn>
                <a:cxn ang="0">
                  <a:pos x="43" y="34"/>
                </a:cxn>
                <a:cxn ang="0">
                  <a:pos x="40" y="36"/>
                </a:cxn>
                <a:cxn ang="0">
                  <a:pos x="43" y="40"/>
                </a:cxn>
                <a:cxn ang="0">
                  <a:pos x="40" y="43"/>
                </a:cxn>
                <a:cxn ang="0">
                  <a:pos x="35" y="41"/>
                </a:cxn>
                <a:cxn ang="0">
                  <a:pos x="34" y="43"/>
                </a:cxn>
                <a:cxn ang="0">
                  <a:pos x="35" y="46"/>
                </a:cxn>
                <a:cxn ang="0">
                  <a:pos x="43" y="54"/>
                </a:cxn>
                <a:cxn ang="0">
                  <a:pos x="45" y="55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5" y="46"/>
                </a:cxn>
                <a:cxn ang="0">
                  <a:pos x="54" y="43"/>
                </a:cxn>
              </a:cxnLst>
              <a:rect l="0" t="0" r="r" b="b"/>
              <a:pathLst>
                <a:path w="62" h="62">
                  <a:moveTo>
                    <a:pt x="59" y="54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51" y="61"/>
                    <a:pt x="48" y="62"/>
                    <a:pt x="45" y="62"/>
                  </a:cubicBezTo>
                  <a:cubicBezTo>
                    <a:pt x="43" y="62"/>
                    <a:pt x="40" y="61"/>
                    <a:pt x="38" y="5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49"/>
                    <a:pt x="27" y="46"/>
                    <a:pt x="27" y="43"/>
                  </a:cubicBezTo>
                  <a:cubicBezTo>
                    <a:pt x="27" y="40"/>
                    <a:pt x="28" y="38"/>
                    <a:pt x="30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5" y="34"/>
                    <a:pt x="22" y="36"/>
                    <a:pt x="19" y="36"/>
                  </a:cubicBezTo>
                  <a:cubicBezTo>
                    <a:pt x="16" y="36"/>
                    <a:pt x="13" y="34"/>
                    <a:pt x="11" y="3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2"/>
                    <a:pt x="0" y="20"/>
                    <a:pt x="0" y="17"/>
                  </a:cubicBezTo>
                  <a:cubicBezTo>
                    <a:pt x="0" y="14"/>
                    <a:pt x="1" y="11"/>
                    <a:pt x="3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19" y="0"/>
                    <a:pt x="22" y="1"/>
                    <a:pt x="24" y="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3"/>
                    <a:pt x="35" y="16"/>
                    <a:pt x="35" y="19"/>
                  </a:cubicBezTo>
                  <a:cubicBezTo>
                    <a:pt x="35" y="22"/>
                    <a:pt x="34" y="25"/>
                    <a:pt x="32" y="27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28"/>
                    <a:pt x="40" y="27"/>
                    <a:pt x="43" y="27"/>
                  </a:cubicBezTo>
                  <a:cubicBezTo>
                    <a:pt x="46" y="27"/>
                    <a:pt x="49" y="28"/>
                    <a:pt x="51" y="3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1" y="40"/>
                    <a:pt x="62" y="43"/>
                    <a:pt x="62" y="46"/>
                  </a:cubicBezTo>
                  <a:cubicBezTo>
                    <a:pt x="62" y="49"/>
                    <a:pt x="61" y="52"/>
                    <a:pt x="59" y="54"/>
                  </a:cubicBezTo>
                  <a:close/>
                  <a:moveTo>
                    <a:pt x="27" y="17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16" y="8"/>
                    <a:pt x="15" y="8"/>
                    <a:pt x="14" y="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7" y="17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1" y="28"/>
                    <a:pt x="22" y="27"/>
                  </a:cubicBezTo>
                  <a:cubicBezTo>
                    <a:pt x="20" y="26"/>
                    <a:pt x="19" y="25"/>
                    <a:pt x="19" y="23"/>
                  </a:cubicBezTo>
                  <a:cubicBezTo>
                    <a:pt x="19" y="21"/>
                    <a:pt x="21" y="19"/>
                    <a:pt x="23" y="19"/>
                  </a:cubicBezTo>
                  <a:cubicBezTo>
                    <a:pt x="24" y="19"/>
                    <a:pt x="26" y="21"/>
                    <a:pt x="27" y="22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8" y="18"/>
                    <a:pt x="28" y="17"/>
                    <a:pt x="27" y="17"/>
                  </a:cubicBezTo>
                  <a:close/>
                  <a:moveTo>
                    <a:pt x="54" y="43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5"/>
                    <a:pt x="44" y="34"/>
                    <a:pt x="43" y="34"/>
                  </a:cubicBezTo>
                  <a:cubicBezTo>
                    <a:pt x="42" y="34"/>
                    <a:pt x="41" y="35"/>
                    <a:pt x="40" y="36"/>
                  </a:cubicBezTo>
                  <a:cubicBezTo>
                    <a:pt x="42" y="37"/>
                    <a:pt x="43" y="38"/>
                    <a:pt x="43" y="40"/>
                  </a:cubicBezTo>
                  <a:cubicBezTo>
                    <a:pt x="43" y="42"/>
                    <a:pt x="42" y="43"/>
                    <a:pt x="40" y="43"/>
                  </a:cubicBezTo>
                  <a:cubicBezTo>
                    <a:pt x="38" y="43"/>
                    <a:pt x="37" y="42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4" y="44"/>
                    <a:pt x="34" y="45"/>
                    <a:pt x="35" y="46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5"/>
                    <a:pt x="45" y="55"/>
                    <a:pt x="45" y="55"/>
                  </a:cubicBezTo>
                  <a:cubicBezTo>
                    <a:pt x="46" y="55"/>
                    <a:pt x="47" y="55"/>
                    <a:pt x="48" y="5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5" y="47"/>
                    <a:pt x="55" y="46"/>
                  </a:cubicBezTo>
                  <a:cubicBezTo>
                    <a:pt x="55" y="45"/>
                    <a:pt x="54" y="44"/>
                    <a:pt x="54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20225" y="5213681"/>
            <a:ext cx="483149" cy="483274"/>
            <a:chOff x="1994340" y="10251508"/>
            <a:chExt cx="1171269" cy="1171574"/>
          </a:xfrm>
        </p:grpSpPr>
        <p:sp>
          <p:nvSpPr>
            <p:cNvPr id="13" name="Oval 12"/>
            <p:cNvSpPr/>
            <p:nvPr/>
          </p:nvSpPr>
          <p:spPr>
            <a:xfrm flipH="1">
              <a:off x="1994340" y="10251508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4" name="Freeform 74"/>
            <p:cNvSpPr>
              <a:spLocks noEditPoints="1"/>
            </p:cNvSpPr>
            <p:nvPr/>
          </p:nvSpPr>
          <p:spPr bwMode="auto">
            <a:xfrm>
              <a:off x="2274223" y="10565492"/>
              <a:ext cx="623997" cy="484188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6368" y="5075821"/>
            <a:ext cx="3033697" cy="600260"/>
            <a:chOff x="5569321" y="5203372"/>
            <a:chExt cx="3033697" cy="600260"/>
          </a:xfrm>
        </p:grpSpPr>
        <p:sp>
          <p:nvSpPr>
            <p:cNvPr id="17" name="Text Placeholder 33"/>
            <p:cNvSpPr txBox="1">
              <a:spLocks/>
            </p:cNvSpPr>
            <p:nvPr/>
          </p:nvSpPr>
          <p:spPr>
            <a:xfrm>
              <a:off x="5653136" y="5203372"/>
              <a:ext cx="2949882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EMAIL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9321" y="5485995"/>
              <a:ext cx="2954193" cy="317637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cs typeface="Lato Light"/>
                </a:rPr>
                <a:t>ben@datalineo.com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18656" y="5211898"/>
            <a:ext cx="483149" cy="483274"/>
            <a:chOff x="8158243" y="4982420"/>
            <a:chExt cx="483149" cy="483274"/>
          </a:xfrm>
        </p:grpSpPr>
        <p:sp>
          <p:nvSpPr>
            <p:cNvPr id="21" name="Oval 20"/>
            <p:cNvSpPr/>
            <p:nvPr/>
          </p:nvSpPr>
          <p:spPr>
            <a:xfrm flipH="1">
              <a:off x="8158243" y="4982420"/>
              <a:ext cx="483149" cy="483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2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22" name="Freeform 317"/>
            <p:cNvSpPr>
              <a:spLocks/>
            </p:cNvSpPr>
            <p:nvPr/>
          </p:nvSpPr>
          <p:spPr bwMode="auto">
            <a:xfrm>
              <a:off x="8289678" y="5085826"/>
              <a:ext cx="218313" cy="225839"/>
            </a:xfrm>
            <a:custGeom>
              <a:avLst/>
              <a:gdLst>
                <a:gd name="T0" fmla="*/ 37 w 37"/>
                <a:gd name="T1" fmla="*/ 34 h 38"/>
                <a:gd name="T2" fmla="*/ 33 w 37"/>
                <a:gd name="T3" fmla="*/ 37 h 38"/>
                <a:gd name="T4" fmla="*/ 28 w 37"/>
                <a:gd name="T5" fmla="*/ 38 h 38"/>
                <a:gd name="T6" fmla="*/ 21 w 37"/>
                <a:gd name="T7" fmla="*/ 36 h 38"/>
                <a:gd name="T8" fmla="*/ 17 w 37"/>
                <a:gd name="T9" fmla="*/ 34 h 38"/>
                <a:gd name="T10" fmla="*/ 4 w 37"/>
                <a:gd name="T11" fmla="*/ 21 h 38"/>
                <a:gd name="T12" fmla="*/ 2 w 37"/>
                <a:gd name="T13" fmla="*/ 16 h 38"/>
                <a:gd name="T14" fmla="*/ 0 w 37"/>
                <a:gd name="T15" fmla="*/ 9 h 38"/>
                <a:gd name="T16" fmla="*/ 1 w 37"/>
                <a:gd name="T17" fmla="*/ 4 h 38"/>
                <a:gd name="T18" fmla="*/ 4 w 37"/>
                <a:gd name="T19" fmla="*/ 1 h 38"/>
                <a:gd name="T20" fmla="*/ 8 w 37"/>
                <a:gd name="T21" fmla="*/ 0 h 38"/>
                <a:gd name="T22" fmla="*/ 8 w 37"/>
                <a:gd name="T23" fmla="*/ 0 h 38"/>
                <a:gd name="T24" fmla="*/ 10 w 37"/>
                <a:gd name="T25" fmla="*/ 2 h 38"/>
                <a:gd name="T26" fmla="*/ 12 w 37"/>
                <a:gd name="T27" fmla="*/ 7 h 38"/>
                <a:gd name="T28" fmla="*/ 13 w 37"/>
                <a:gd name="T29" fmla="*/ 9 h 38"/>
                <a:gd name="T30" fmla="*/ 9 w 37"/>
                <a:gd name="T31" fmla="*/ 15 h 38"/>
                <a:gd name="T32" fmla="*/ 10 w 37"/>
                <a:gd name="T33" fmla="*/ 17 h 38"/>
                <a:gd name="T34" fmla="*/ 21 w 37"/>
                <a:gd name="T35" fmla="*/ 28 h 38"/>
                <a:gd name="T36" fmla="*/ 23 w 37"/>
                <a:gd name="T37" fmla="*/ 29 h 38"/>
                <a:gd name="T38" fmla="*/ 28 w 37"/>
                <a:gd name="T39" fmla="*/ 24 h 38"/>
                <a:gd name="T40" fmla="*/ 31 w 37"/>
                <a:gd name="T41" fmla="*/ 26 h 38"/>
                <a:gd name="T42" fmla="*/ 35 w 37"/>
                <a:gd name="T43" fmla="*/ 28 h 38"/>
                <a:gd name="T44" fmla="*/ 37 w 37"/>
                <a:gd name="T45" fmla="*/ 30 h 38"/>
                <a:gd name="T46" fmla="*/ 37 w 37"/>
                <a:gd name="T47" fmla="*/ 30 h 38"/>
                <a:gd name="T48" fmla="*/ 37 w 37"/>
                <a:gd name="T4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38">
                  <a:moveTo>
                    <a:pt x="37" y="34"/>
                  </a:moveTo>
                  <a:cubicBezTo>
                    <a:pt x="36" y="35"/>
                    <a:pt x="35" y="36"/>
                    <a:pt x="33" y="37"/>
                  </a:cubicBezTo>
                  <a:cubicBezTo>
                    <a:pt x="32" y="37"/>
                    <a:pt x="30" y="38"/>
                    <a:pt x="28" y="38"/>
                  </a:cubicBezTo>
                  <a:cubicBezTo>
                    <a:pt x="26" y="38"/>
                    <a:pt x="24" y="37"/>
                    <a:pt x="21" y="36"/>
                  </a:cubicBezTo>
                  <a:cubicBezTo>
                    <a:pt x="20" y="36"/>
                    <a:pt x="18" y="35"/>
                    <a:pt x="17" y="34"/>
                  </a:cubicBezTo>
                  <a:cubicBezTo>
                    <a:pt x="12" y="31"/>
                    <a:pt x="7" y="26"/>
                    <a:pt x="4" y="21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1" y="4"/>
                    <a:pt x="11" y="5"/>
                    <a:pt x="12" y="7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1"/>
                    <a:pt x="9" y="13"/>
                    <a:pt x="9" y="15"/>
                  </a:cubicBezTo>
                  <a:cubicBezTo>
                    <a:pt x="9" y="16"/>
                    <a:pt x="9" y="16"/>
                    <a:pt x="10" y="17"/>
                  </a:cubicBezTo>
                  <a:cubicBezTo>
                    <a:pt x="12" y="22"/>
                    <a:pt x="16" y="25"/>
                    <a:pt x="21" y="28"/>
                  </a:cubicBezTo>
                  <a:cubicBezTo>
                    <a:pt x="21" y="28"/>
                    <a:pt x="22" y="29"/>
                    <a:pt x="23" y="29"/>
                  </a:cubicBezTo>
                  <a:cubicBezTo>
                    <a:pt x="24" y="29"/>
                    <a:pt x="27" y="24"/>
                    <a:pt x="28" y="24"/>
                  </a:cubicBezTo>
                  <a:cubicBezTo>
                    <a:pt x="29" y="24"/>
                    <a:pt x="30" y="25"/>
                    <a:pt x="31" y="26"/>
                  </a:cubicBezTo>
                  <a:cubicBezTo>
                    <a:pt x="32" y="26"/>
                    <a:pt x="34" y="27"/>
                    <a:pt x="35" y="28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3"/>
                    <a:pt x="37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937757" y="5054929"/>
            <a:ext cx="2949882" cy="621132"/>
            <a:chOff x="5653136" y="5203372"/>
            <a:chExt cx="2949882" cy="621132"/>
          </a:xfrm>
        </p:grpSpPr>
        <p:sp>
          <p:nvSpPr>
            <p:cNvPr id="28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TWITTER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3136" y="5465124"/>
              <a:ext cx="2870378" cy="359380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cs typeface="Lato Light"/>
                </a:rPr>
                <a:t>@</a:t>
              </a:r>
              <a:r>
                <a:rPr lang="en-US" sz="1400" dirty="0" err="1">
                  <a:solidFill>
                    <a:schemeClr val="bg1"/>
                  </a:solidFill>
                  <a:cs typeface="Lato Light"/>
                </a:rPr>
                <a:t>benrebooted</a:t>
              </a:r>
              <a:endParaRPr lang="en-US" sz="1400" dirty="0">
                <a:solidFill>
                  <a:schemeClr val="bg1"/>
                </a:solidFill>
                <a:cs typeface="Lato Light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D400ABE-D1D0-4D4D-B3A8-71B33056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661" y="1656037"/>
            <a:ext cx="3807339" cy="22023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9BF0B4-C60D-4B68-9CF5-08EF51BFA1D7}"/>
              </a:ext>
            </a:extLst>
          </p:cNvPr>
          <p:cNvSpPr txBox="1"/>
          <p:nvPr/>
        </p:nvSpPr>
        <p:spPr>
          <a:xfrm>
            <a:off x="1400759" y="682070"/>
            <a:ext cx="448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hlinkClick r:id="rId3"/>
              </a:rPr>
              <a:t>https://github.com/datalineo/sessions</a:t>
            </a:r>
            <a:endParaRPr lang="en-IE" sz="2000" strike="sngStrike" dirty="0">
              <a:solidFill>
                <a:schemeClr val="bg1">
                  <a:lumMod val="8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F6BAE-E7EE-40E4-9FBE-CB722D957F87}"/>
              </a:ext>
            </a:extLst>
          </p:cNvPr>
          <p:cNvSpPr txBox="1"/>
          <p:nvPr/>
        </p:nvSpPr>
        <p:spPr>
          <a:xfrm>
            <a:off x="41284" y="682070"/>
            <a:ext cx="135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Slides, etc: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DE8A75-28CD-41A6-8AE6-4E4C7A5ED881}"/>
              </a:ext>
            </a:extLst>
          </p:cNvPr>
          <p:cNvSpPr txBox="1"/>
          <p:nvPr/>
        </p:nvSpPr>
        <p:spPr>
          <a:xfrm>
            <a:off x="1343768" y="2101129"/>
            <a:ext cx="7040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bg1"/>
                </a:solidFill>
              </a:rPr>
              <a:t>https://docs.microsoft.com/en-us/power-bi/guidance/whitepaper-powerbi-enterprise-deployment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19C3C-0B2E-4E30-B8D9-3AE0C4BA7E02}"/>
              </a:ext>
            </a:extLst>
          </p:cNvPr>
          <p:cNvSpPr txBox="1"/>
          <p:nvPr/>
        </p:nvSpPr>
        <p:spPr>
          <a:xfrm>
            <a:off x="1" y="1340688"/>
            <a:ext cx="1414170" cy="400110"/>
          </a:xfrm>
          <a:prstGeom prst="rect">
            <a:avLst/>
          </a:prstGeom>
          <a:solidFill>
            <a:srgbClr val="0271AF"/>
          </a:solidFill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Other links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2728D2-48AF-418D-BC66-D98E25E9A023}"/>
              </a:ext>
            </a:extLst>
          </p:cNvPr>
          <p:cNvSpPr txBox="1"/>
          <p:nvPr/>
        </p:nvSpPr>
        <p:spPr>
          <a:xfrm>
            <a:off x="1337557" y="2651595"/>
            <a:ext cx="7148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bg1"/>
                </a:solidFill>
              </a:rPr>
              <a:t>https://docs.microsoft.com/en-us/power-bi/connect-data/service-datasets-share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BF06B2-A476-4B2B-AB06-69779B9A813E}"/>
              </a:ext>
            </a:extLst>
          </p:cNvPr>
          <p:cNvSpPr txBox="1"/>
          <p:nvPr/>
        </p:nvSpPr>
        <p:spPr>
          <a:xfrm>
            <a:off x="1306659" y="3217509"/>
            <a:ext cx="7011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100" dirty="0">
                <a:solidFill>
                  <a:schemeClr val="bg1"/>
                </a:solidFill>
              </a:rPr>
              <a:t>https://docs.microsoft.com/en-us/power-bi/transform-model/dataflows/dataflows-introduction-self-service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3956F-D1F7-4B7C-BF96-E6E9BE84D5BA}"/>
              </a:ext>
            </a:extLst>
          </p:cNvPr>
          <p:cNvSpPr txBox="1"/>
          <p:nvPr/>
        </p:nvSpPr>
        <p:spPr>
          <a:xfrm>
            <a:off x="-1" y="1829658"/>
            <a:ext cx="297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</a:rPr>
              <a:t>Enterprise Deployment Whitepaper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10D7F7-8D9B-4D53-B862-23268013D102}"/>
              </a:ext>
            </a:extLst>
          </p:cNvPr>
          <p:cNvSpPr txBox="1"/>
          <p:nvPr/>
        </p:nvSpPr>
        <p:spPr>
          <a:xfrm>
            <a:off x="-1" y="2422935"/>
            <a:ext cx="146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</a:rPr>
              <a:t>Shared Datasets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2A0E61-FABF-4E07-93A7-AF54DCD79656}"/>
              </a:ext>
            </a:extLst>
          </p:cNvPr>
          <p:cNvSpPr txBox="1"/>
          <p:nvPr/>
        </p:nvSpPr>
        <p:spPr>
          <a:xfrm>
            <a:off x="-1" y="2990089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</a:rPr>
              <a:t>Dataflows</a:t>
            </a:r>
          </a:p>
        </p:txBody>
      </p:sp>
    </p:spTree>
    <p:extLst>
      <p:ext uri="{BB962C8B-B14F-4D97-AF65-F5344CB8AC3E}">
        <p14:creationId xmlns:p14="http://schemas.microsoft.com/office/powerpoint/2010/main" val="21807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lesson: Microsoft BI Enterprise Architecture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Simple.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Dataflows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Datasets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Evolved.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 to slides, content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BI: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PUG leader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Co-Ordinator: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5F18E3-E29A-4A90-9E43-8499A09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3" y="3945000"/>
            <a:ext cx="926984" cy="1460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269" y="4917569"/>
            <a:ext cx="534764" cy="5338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5527033" y="498444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Lesson: Microsoft Enterprise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BF89F-717C-45C7-94B8-1B631AF00D0C}"/>
              </a:ext>
            </a:extLst>
          </p:cNvPr>
          <p:cNvSpPr/>
          <p:nvPr/>
        </p:nvSpPr>
        <p:spPr>
          <a:xfrm>
            <a:off x="1317925" y="244180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244045C9-F48D-4E89-9DC5-8976C3908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250" y="1436767"/>
            <a:ext cx="914400" cy="914400"/>
          </a:xfrm>
          <a:prstGeom prst="rect">
            <a:avLst/>
          </a:prstGeom>
        </p:spPr>
      </p:pic>
      <p:pic>
        <p:nvPicPr>
          <p:cNvPr id="13" name="Graphic 12" descr="Bar graph with upward trend">
            <a:extLst>
              <a:ext uri="{FF2B5EF4-FFF2-40B4-BE49-F238E27FC236}">
                <a16:creationId xmlns:a16="http://schemas.microsoft.com/office/drawing/2014/main" id="{D282672F-B5DF-4B50-A7BD-085F6D9C9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0518" y="1460223"/>
            <a:ext cx="668269" cy="668269"/>
          </a:xfrm>
          <a:prstGeom prst="rect">
            <a:avLst/>
          </a:prstGeom>
        </p:spPr>
      </p:pic>
      <p:pic>
        <p:nvPicPr>
          <p:cNvPr id="14" name="Graphic 13" descr="Statistics">
            <a:extLst>
              <a:ext uri="{FF2B5EF4-FFF2-40B4-BE49-F238E27FC236}">
                <a16:creationId xmlns:a16="http://schemas.microsoft.com/office/drawing/2014/main" id="{067E5F19-86DD-42B6-8A89-DF6637769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5190" y="1713560"/>
            <a:ext cx="668269" cy="66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990B68-C249-472D-8394-A796C53ED327}"/>
              </a:ext>
            </a:extLst>
          </p:cNvPr>
          <p:cNvSpPr txBox="1"/>
          <p:nvPr/>
        </p:nvSpPr>
        <p:spPr>
          <a:xfrm>
            <a:off x="4018865" y="243543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22E2C-50B5-444F-A1FF-4FA4DEFC267F}"/>
              </a:ext>
            </a:extLst>
          </p:cNvPr>
          <p:cNvSpPr txBox="1"/>
          <p:nvPr/>
        </p:nvSpPr>
        <p:spPr>
          <a:xfrm>
            <a:off x="6764567" y="2441808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09293-6AF3-412F-8323-82DEC8C3A23D}"/>
              </a:ext>
            </a:extLst>
          </p:cNvPr>
          <p:cNvSpPr txBox="1"/>
          <p:nvPr/>
        </p:nvSpPr>
        <p:spPr>
          <a:xfrm>
            <a:off x="8467783" y="2441808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SSRS++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BBDF4-D631-4FFC-BB32-D554F51AD989}"/>
              </a:ext>
            </a:extLst>
          </p:cNvPr>
          <p:cNvSpPr txBox="1"/>
          <p:nvPr/>
        </p:nvSpPr>
        <p:spPr>
          <a:xfrm>
            <a:off x="5138256" y="245593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DWH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2F29D1-C021-4816-90D2-3E5312810741}"/>
              </a:ext>
            </a:extLst>
          </p:cNvPr>
          <p:cNvSpPr/>
          <p:nvPr/>
        </p:nvSpPr>
        <p:spPr>
          <a:xfrm>
            <a:off x="1317925" y="2785250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2F88D-3CD9-4C9F-9443-C105216765CB}"/>
              </a:ext>
            </a:extLst>
          </p:cNvPr>
          <p:cNvSpPr txBox="1"/>
          <p:nvPr/>
        </p:nvSpPr>
        <p:spPr>
          <a:xfrm>
            <a:off x="4035728" y="2794210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D0C1E-31DA-45E0-B03D-70635010EE90}"/>
              </a:ext>
            </a:extLst>
          </p:cNvPr>
          <p:cNvSpPr txBox="1"/>
          <p:nvPr/>
        </p:nvSpPr>
        <p:spPr>
          <a:xfrm>
            <a:off x="5026867" y="2797672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707C6-3B51-4300-A049-F2F46702A41D}"/>
              </a:ext>
            </a:extLst>
          </p:cNvPr>
          <p:cNvSpPr txBox="1"/>
          <p:nvPr/>
        </p:nvSpPr>
        <p:spPr>
          <a:xfrm>
            <a:off x="6624314" y="2809799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81C56-CA75-4532-AD39-7D69CF6DE69E}"/>
              </a:ext>
            </a:extLst>
          </p:cNvPr>
          <p:cNvSpPr txBox="1"/>
          <p:nvPr/>
        </p:nvSpPr>
        <p:spPr>
          <a:xfrm>
            <a:off x="8442455" y="2785250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C72F34-2C1B-4030-8EDC-3E0A10BAD58B}"/>
              </a:ext>
            </a:extLst>
          </p:cNvPr>
          <p:cNvSpPr txBox="1"/>
          <p:nvPr/>
        </p:nvSpPr>
        <p:spPr>
          <a:xfrm>
            <a:off x="1309798" y="2453974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A6935-0936-46E9-B1AC-7D24AC71DB2A}"/>
              </a:ext>
            </a:extLst>
          </p:cNvPr>
          <p:cNvSpPr txBox="1"/>
          <p:nvPr/>
        </p:nvSpPr>
        <p:spPr>
          <a:xfrm>
            <a:off x="1309798" y="2807394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E3B7B-5C07-4F7B-AB50-F8753BF106F9}"/>
              </a:ext>
            </a:extLst>
          </p:cNvPr>
          <p:cNvSpPr txBox="1"/>
          <p:nvPr/>
        </p:nvSpPr>
        <p:spPr>
          <a:xfrm>
            <a:off x="4035728" y="878202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83EF34-28C3-4847-9CDF-31587E977727}"/>
              </a:ext>
            </a:extLst>
          </p:cNvPr>
          <p:cNvSpPr txBox="1"/>
          <p:nvPr/>
        </p:nvSpPr>
        <p:spPr>
          <a:xfrm>
            <a:off x="5124353" y="878202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53A7A2-3C30-4845-B400-B649F8F701DC}"/>
              </a:ext>
            </a:extLst>
          </p:cNvPr>
          <p:cNvSpPr txBox="1"/>
          <p:nvPr/>
        </p:nvSpPr>
        <p:spPr>
          <a:xfrm>
            <a:off x="6514052" y="878202"/>
            <a:ext cx="1139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b="1" dirty="0"/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B75C6-6E22-49DD-9F6A-17B61D4C39A5}"/>
              </a:ext>
            </a:extLst>
          </p:cNvPr>
          <p:cNvSpPr txBox="1"/>
          <p:nvPr/>
        </p:nvSpPr>
        <p:spPr>
          <a:xfrm>
            <a:off x="8007558" y="878202"/>
            <a:ext cx="1061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b="1" dirty="0"/>
              <a:t>Data Viz</a:t>
            </a:r>
          </a:p>
        </p:txBody>
      </p:sp>
      <p:pic>
        <p:nvPicPr>
          <p:cNvPr id="32" name="Graphic 31" descr="Line arrow: Slight curve">
            <a:extLst>
              <a:ext uri="{FF2B5EF4-FFF2-40B4-BE49-F238E27FC236}">
                <a16:creationId xmlns:a16="http://schemas.microsoft.com/office/drawing/2014/main" id="{A04CEFC8-4516-4395-8384-D7D50406F8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7158" y="1676040"/>
            <a:ext cx="668269" cy="573457"/>
          </a:xfrm>
          <a:prstGeom prst="rect">
            <a:avLst/>
          </a:prstGeom>
        </p:spPr>
      </p:pic>
      <p:pic>
        <p:nvPicPr>
          <p:cNvPr id="33" name="Graphic 32" descr="Line arrow: Slight curve">
            <a:extLst>
              <a:ext uri="{FF2B5EF4-FFF2-40B4-BE49-F238E27FC236}">
                <a16:creationId xmlns:a16="http://schemas.microsoft.com/office/drawing/2014/main" id="{DA503385-7A93-47B0-9D63-7852124CA8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5940595" y="1414641"/>
            <a:ext cx="573457" cy="573457"/>
          </a:xfrm>
          <a:prstGeom prst="rect">
            <a:avLst/>
          </a:prstGeom>
        </p:spPr>
      </p:pic>
      <p:pic>
        <p:nvPicPr>
          <p:cNvPr id="34" name="Graphic 33" descr="Line arrow: Counter-clockwise curve">
            <a:extLst>
              <a:ext uri="{FF2B5EF4-FFF2-40B4-BE49-F238E27FC236}">
                <a16:creationId xmlns:a16="http://schemas.microsoft.com/office/drawing/2014/main" id="{AE1CF4E2-E2F8-4DDE-8629-265A037C66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594120" y="1819013"/>
            <a:ext cx="567035" cy="5670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12112BC-E72C-4F64-B57C-E107133B3EE2}"/>
              </a:ext>
            </a:extLst>
          </p:cNvPr>
          <p:cNvSpPr txBox="1"/>
          <p:nvPr/>
        </p:nvSpPr>
        <p:spPr>
          <a:xfrm rot="20970401">
            <a:off x="1079421" y="1239410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6BE8D1-5DB6-409D-A581-3A8EB1E68EF4}"/>
              </a:ext>
            </a:extLst>
          </p:cNvPr>
          <p:cNvSpPr txBox="1"/>
          <p:nvPr/>
        </p:nvSpPr>
        <p:spPr>
          <a:xfrm rot="371777">
            <a:off x="9746962" y="2589378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E9170A-E45A-4987-97FF-8A413B07545A}"/>
              </a:ext>
            </a:extLst>
          </p:cNvPr>
          <p:cNvSpPr txBox="1"/>
          <p:nvPr/>
        </p:nvSpPr>
        <p:spPr>
          <a:xfrm>
            <a:off x="3605048" y="3849238"/>
            <a:ext cx="5130142" cy="307777"/>
          </a:xfrm>
          <a:prstGeom prst="homePlate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Solution Architecture through the ages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2D64BD3-2FBD-4B9C-B784-5DE7CE665F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12132" y="1112810"/>
            <a:ext cx="1015682" cy="1015682"/>
          </a:xfrm>
          <a:prstGeom prst="rect">
            <a:avLst/>
          </a:prstGeom>
        </p:spPr>
      </p:pic>
      <p:pic>
        <p:nvPicPr>
          <p:cNvPr id="6" name="Graphic 5" descr="Cube outline">
            <a:extLst>
              <a:ext uri="{FF2B5EF4-FFF2-40B4-BE49-F238E27FC236}">
                <a16:creationId xmlns:a16="http://schemas.microsoft.com/office/drawing/2014/main" id="{7C1E7FB2-75A5-406A-9C5D-BE8734F19E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55928" y="1414641"/>
            <a:ext cx="914400" cy="914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360C87E-CE97-4FE8-83D0-84FED5E6D6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151" y="4261320"/>
            <a:ext cx="1832658" cy="131767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46F657-9BA0-4254-B61D-420F4FDFDF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67446" y="4205316"/>
            <a:ext cx="2677519" cy="15044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05765D0-52D9-473E-9DF3-03E51ED16FB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61085" y="4272647"/>
            <a:ext cx="2956863" cy="1401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4BF5EDFE-6CD0-4649-9AC7-49219C334FA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161155" y="4187208"/>
            <a:ext cx="3614299" cy="15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(simple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C05AF5-0E10-4B26-B44E-6317CE8B4532}"/>
              </a:ext>
            </a:extLst>
          </p:cNvPr>
          <p:cNvSpPr/>
          <p:nvPr/>
        </p:nvSpPr>
        <p:spPr>
          <a:xfrm>
            <a:off x="419447" y="2410842"/>
            <a:ext cx="8222729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0D5562A3-B8D3-4D62-B954-1146F266F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72" y="1405801"/>
            <a:ext cx="914400" cy="914400"/>
          </a:xfrm>
          <a:prstGeom prst="rect">
            <a:avLst/>
          </a:prstGeom>
        </p:spPr>
      </p:pic>
      <p:pic>
        <p:nvPicPr>
          <p:cNvPr id="41" name="Graphic 40" descr="Bar graph with upward trend">
            <a:extLst>
              <a:ext uri="{FF2B5EF4-FFF2-40B4-BE49-F238E27FC236}">
                <a16:creationId xmlns:a16="http://schemas.microsoft.com/office/drawing/2014/main" id="{AD4B79A4-8870-4931-877D-324FB41C5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2040" y="1429257"/>
            <a:ext cx="668269" cy="668269"/>
          </a:xfrm>
          <a:prstGeom prst="rect">
            <a:avLst/>
          </a:prstGeom>
        </p:spPr>
      </p:pic>
      <p:pic>
        <p:nvPicPr>
          <p:cNvPr id="42" name="Graphic 41" descr="Statistics">
            <a:extLst>
              <a:ext uri="{FF2B5EF4-FFF2-40B4-BE49-F238E27FC236}">
                <a16:creationId xmlns:a16="http://schemas.microsoft.com/office/drawing/2014/main" id="{D5E92C4A-CCE9-4AD6-9543-F7CF26180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6712" y="1682594"/>
            <a:ext cx="668269" cy="6682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FA71CA-A6FB-47ED-A8BF-A288CE5A6BBD}"/>
              </a:ext>
            </a:extLst>
          </p:cNvPr>
          <p:cNvSpPr txBox="1"/>
          <p:nvPr/>
        </p:nvSpPr>
        <p:spPr>
          <a:xfrm>
            <a:off x="2725571" y="2422898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8BDC82-139A-4FDA-95CB-6645063967E0}"/>
              </a:ext>
            </a:extLst>
          </p:cNvPr>
          <p:cNvSpPr txBox="1"/>
          <p:nvPr/>
        </p:nvSpPr>
        <p:spPr>
          <a:xfrm>
            <a:off x="5704451" y="2418275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AF4E9-97FA-405C-923E-28A9472E5515}"/>
              </a:ext>
            </a:extLst>
          </p:cNvPr>
          <p:cNvSpPr txBox="1"/>
          <p:nvPr/>
        </p:nvSpPr>
        <p:spPr>
          <a:xfrm>
            <a:off x="7500251" y="241827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BBBA65-7D48-4F80-A76A-B71674E1C5A6}"/>
              </a:ext>
            </a:extLst>
          </p:cNvPr>
          <p:cNvSpPr txBox="1"/>
          <p:nvPr/>
        </p:nvSpPr>
        <p:spPr>
          <a:xfrm>
            <a:off x="411320" y="2423008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4E983B-853E-403A-834E-B8EE25E8073F}"/>
              </a:ext>
            </a:extLst>
          </p:cNvPr>
          <p:cNvSpPr txBox="1"/>
          <p:nvPr/>
        </p:nvSpPr>
        <p:spPr>
          <a:xfrm>
            <a:off x="3115392" y="940608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7CE0AB-A739-489D-87CB-23E61E4FADD4}"/>
              </a:ext>
            </a:extLst>
          </p:cNvPr>
          <p:cNvSpPr txBox="1"/>
          <p:nvPr/>
        </p:nvSpPr>
        <p:spPr>
          <a:xfrm>
            <a:off x="4225876" y="919315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A2CEF-7FF2-45A9-80C2-EDF4261E1679}"/>
              </a:ext>
            </a:extLst>
          </p:cNvPr>
          <p:cNvSpPr txBox="1"/>
          <p:nvPr/>
        </p:nvSpPr>
        <p:spPr>
          <a:xfrm>
            <a:off x="5750640" y="800100"/>
            <a:ext cx="9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4FD61-CA40-444F-A191-D17E88D81A65}"/>
              </a:ext>
            </a:extLst>
          </p:cNvPr>
          <p:cNvSpPr txBox="1"/>
          <p:nvPr/>
        </p:nvSpPr>
        <p:spPr>
          <a:xfrm>
            <a:off x="7656174" y="815932"/>
            <a:ext cx="66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Viz</a:t>
            </a:r>
          </a:p>
        </p:txBody>
      </p:sp>
      <p:pic>
        <p:nvPicPr>
          <p:cNvPr id="53" name="Graphic 52" descr="Line arrow: Slight curve">
            <a:extLst>
              <a:ext uri="{FF2B5EF4-FFF2-40B4-BE49-F238E27FC236}">
                <a16:creationId xmlns:a16="http://schemas.microsoft.com/office/drawing/2014/main" id="{3824FCEB-485B-4D7A-B9DD-ED0DFBEAD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8680" y="1645074"/>
            <a:ext cx="668269" cy="573457"/>
          </a:xfrm>
          <a:prstGeom prst="rect">
            <a:avLst/>
          </a:prstGeom>
        </p:spPr>
      </p:pic>
      <p:pic>
        <p:nvPicPr>
          <p:cNvPr id="54" name="Graphic 53" descr="Line arrow: Slight curve">
            <a:extLst>
              <a:ext uri="{FF2B5EF4-FFF2-40B4-BE49-F238E27FC236}">
                <a16:creationId xmlns:a16="http://schemas.microsoft.com/office/drawing/2014/main" id="{C527B8A6-8B1B-465D-87C2-F4FA5F9DA5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5042117" y="1383675"/>
            <a:ext cx="573457" cy="573457"/>
          </a:xfrm>
          <a:prstGeom prst="rect">
            <a:avLst/>
          </a:prstGeom>
        </p:spPr>
      </p:pic>
      <p:pic>
        <p:nvPicPr>
          <p:cNvPr id="55" name="Graphic 54" descr="Line arrow: Counter-clockwise curve">
            <a:extLst>
              <a:ext uri="{FF2B5EF4-FFF2-40B4-BE49-F238E27FC236}">
                <a16:creationId xmlns:a16="http://schemas.microsoft.com/office/drawing/2014/main" id="{BF45F3C6-B556-4D40-9ABD-5B50977715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6695642" y="1788047"/>
            <a:ext cx="567035" cy="56703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B00C986-A417-4130-88E5-3D579A9DD8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4021" y="4066415"/>
            <a:ext cx="1620042" cy="91888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826A707-AB28-44E6-B1D1-46E5FBB14D9A}"/>
              </a:ext>
            </a:extLst>
          </p:cNvPr>
          <p:cNvSpPr/>
          <p:nvPr/>
        </p:nvSpPr>
        <p:spPr>
          <a:xfrm>
            <a:off x="9051104" y="2756829"/>
            <a:ext cx="2721449" cy="315160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FF0475-F57F-47AC-AD46-ABEC364BD421}"/>
              </a:ext>
            </a:extLst>
          </p:cNvPr>
          <p:cNvSpPr/>
          <p:nvPr/>
        </p:nvSpPr>
        <p:spPr>
          <a:xfrm>
            <a:off x="9530596" y="3056389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444169-CE3E-4052-A924-5D37B9B67443}"/>
              </a:ext>
            </a:extLst>
          </p:cNvPr>
          <p:cNvSpPr/>
          <p:nvPr/>
        </p:nvSpPr>
        <p:spPr>
          <a:xfrm>
            <a:off x="9530595" y="3960263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48F66D-DD95-4654-9026-9347B2A0ED18}"/>
              </a:ext>
            </a:extLst>
          </p:cNvPr>
          <p:cNvSpPr/>
          <p:nvPr/>
        </p:nvSpPr>
        <p:spPr>
          <a:xfrm>
            <a:off x="9530595" y="4864137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B20C43E2-C430-493B-BD4D-630D4691A50C}"/>
              </a:ext>
            </a:extLst>
          </p:cNvPr>
          <p:cNvSpPr/>
          <p:nvPr/>
        </p:nvSpPr>
        <p:spPr>
          <a:xfrm>
            <a:off x="9933134" y="4165567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2" name="Graphic 61" descr="Bar graph with upward trend">
            <a:extLst>
              <a:ext uri="{FF2B5EF4-FFF2-40B4-BE49-F238E27FC236}">
                <a16:creationId xmlns:a16="http://schemas.microsoft.com/office/drawing/2014/main" id="{828CE6AC-926D-4318-8727-DF5D0C471E7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33973" y="4134383"/>
            <a:ext cx="396981" cy="39698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8FCA244-75EE-4437-AF5F-695067785E8F}"/>
              </a:ext>
            </a:extLst>
          </p:cNvPr>
          <p:cNvSpPr txBox="1"/>
          <p:nvPr/>
        </p:nvSpPr>
        <p:spPr>
          <a:xfrm>
            <a:off x="10939323" y="3949722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90D0D-B234-4664-B34D-1035392BD2D9}"/>
              </a:ext>
            </a:extLst>
          </p:cNvPr>
          <p:cNvSpPr txBox="1"/>
          <p:nvPr/>
        </p:nvSpPr>
        <p:spPr>
          <a:xfrm>
            <a:off x="11099623" y="487424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B35517-53DF-486A-BCED-319283CC813D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 rot="16200000" flipH="1">
            <a:off x="3780928" y="2383300"/>
            <a:ext cx="1304963" cy="20612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4E97659-90BC-4958-B0D8-C08484A27E62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 rot="5400000">
            <a:off x="5176397" y="3044475"/>
            <a:ext cx="1309586" cy="734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87E1D63-95E3-44E4-81FC-FF20F2028394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rot="5400000">
            <a:off x="6027008" y="2193863"/>
            <a:ext cx="1309586" cy="2435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542AD7-9CD4-4130-98CA-537A1BCC348D}"/>
              </a:ext>
            </a:extLst>
          </p:cNvPr>
          <p:cNvSpPr txBox="1"/>
          <p:nvPr/>
        </p:nvSpPr>
        <p:spPr>
          <a:xfrm>
            <a:off x="6223141" y="478644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latin typeface="Segoe UI" panose="020B0502040204020203" pitchFamily="34" charset="0"/>
                <a:cs typeface="Segoe UI" panose="020B0502040204020203" pitchFamily="34" charset="0"/>
              </a:rPr>
              <a:t>.PBIX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7D23558-4903-48D7-9E29-919EF11F8A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5033" y="3887285"/>
            <a:ext cx="357854" cy="386483"/>
          </a:xfrm>
          <a:prstGeom prst="rect">
            <a:avLst/>
          </a:prstGeom>
        </p:spPr>
      </p:pic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CDCF4DD8-71DE-4087-9682-E01A398614A8}"/>
              </a:ext>
            </a:extLst>
          </p:cNvPr>
          <p:cNvCxnSpPr>
            <a:cxnSpLocks/>
            <a:stCxn id="56" idx="3"/>
            <a:endCxn id="69" idx="1"/>
          </p:cNvCxnSpPr>
          <p:nvPr/>
        </p:nvCxnSpPr>
        <p:spPr>
          <a:xfrm flipV="1">
            <a:off x="6274063" y="4080527"/>
            <a:ext cx="1360970" cy="44533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CFC969E-D0C2-4A5C-A70D-8ACE10414D23}"/>
              </a:ext>
            </a:extLst>
          </p:cNvPr>
          <p:cNvCxnSpPr>
            <a:cxnSpLocks/>
            <a:stCxn id="69" idx="3"/>
            <a:endCxn id="59" idx="1"/>
          </p:cNvCxnSpPr>
          <p:nvPr/>
        </p:nvCxnSpPr>
        <p:spPr>
          <a:xfrm>
            <a:off x="7992887" y="4080527"/>
            <a:ext cx="1537708" cy="25234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4E77B78-90B0-4DBC-BCB2-88AB2E5C2201}"/>
              </a:ext>
            </a:extLst>
          </p:cNvPr>
          <p:cNvSpPr txBox="1"/>
          <p:nvPr/>
        </p:nvSpPr>
        <p:spPr>
          <a:xfrm>
            <a:off x="10487057" y="2453675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FF3B743F-617B-43BE-B77F-72254FF444F6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8968338" y="3592081"/>
            <a:ext cx="964796" cy="76405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BFC358-46B6-4CD1-BEC7-D6B7BDFDA6B5}"/>
              </a:ext>
            </a:extLst>
          </p:cNvPr>
          <p:cNvSpPr txBox="1"/>
          <p:nvPr/>
        </p:nvSpPr>
        <p:spPr>
          <a:xfrm>
            <a:off x="411320" y="3444894"/>
            <a:ext cx="37488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single PBIX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Get, Model,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to a single workspace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refresh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6F8038-D608-419F-9922-171E7CCBF995}"/>
              </a:ext>
            </a:extLst>
          </p:cNvPr>
          <p:cNvSpPr txBox="1"/>
          <p:nvPr/>
        </p:nvSpPr>
        <p:spPr>
          <a:xfrm>
            <a:off x="411321" y="4933325"/>
            <a:ext cx="374887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 for..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number of report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Consistent audience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Minimal development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FFFC08-E03A-4EAC-A631-63DF29FC9715}"/>
              </a:ext>
            </a:extLst>
          </p:cNvPr>
          <p:cNvSpPr txBox="1"/>
          <p:nvPr/>
        </p:nvSpPr>
        <p:spPr>
          <a:xfrm>
            <a:off x="9017132" y="3751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53A386-2389-4468-A621-09DD6D3D8EC0}"/>
              </a:ext>
            </a:extLst>
          </p:cNvPr>
          <p:cNvSpPr txBox="1"/>
          <p:nvPr/>
        </p:nvSpPr>
        <p:spPr>
          <a:xfrm>
            <a:off x="9450736" y="2831628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Workspaces</a:t>
            </a:r>
          </a:p>
        </p:txBody>
      </p:sp>
      <p:pic>
        <p:nvPicPr>
          <p:cNvPr id="80" name="Graphic 79" descr="Cube outline">
            <a:extLst>
              <a:ext uri="{FF2B5EF4-FFF2-40B4-BE49-F238E27FC236}">
                <a16:creationId xmlns:a16="http://schemas.microsoft.com/office/drawing/2014/main" id="{3FAA99DC-9D82-4A55-8C79-90A9044C5C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02787" y="1366150"/>
            <a:ext cx="914400" cy="9144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78F589C5-60A8-4933-83F5-DF8E0A7BB8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91616" y="1210070"/>
            <a:ext cx="914400" cy="9144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35148848-7FB5-4C19-9E80-1B526D3EFB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55499" y="3199119"/>
            <a:ext cx="456608" cy="4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1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A45C-105C-41E0-98B4-1D70CED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Let’s scale up!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0742-82D8-4FB6-806A-0EE4D7128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Shared Datasets and Dataflows.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C958D-4B0B-418C-8D71-BE2C48C6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08" y="2795973"/>
            <a:ext cx="2361191" cy="23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3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 - Dataflows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8B013-4B92-48D0-82A4-2528BF9398CF}"/>
              </a:ext>
            </a:extLst>
          </p:cNvPr>
          <p:cNvSpPr txBox="1"/>
          <p:nvPr/>
        </p:nvSpPr>
        <p:spPr>
          <a:xfrm>
            <a:off x="299014" y="1571108"/>
            <a:ext cx="5385731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acquisition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scheduling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your .PBIX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Creates new “entities”/“tables”, available for multiple PBIX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Acts like the ETL and DWH of Enterprise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in browser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(or copy/paste from Desktop)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is stored in Azure Data Lake Gen2 as CDM compliant folders.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10GB (Pro), 100TB (P1), or BYO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Premium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Enhanced Compute Engine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Incremental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Parallel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Linked/Computed 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271A2-A76B-4A0B-ABA9-3A119006DFE4}"/>
              </a:ext>
            </a:extLst>
          </p:cNvPr>
          <p:cNvSpPr/>
          <p:nvPr/>
        </p:nvSpPr>
        <p:spPr>
          <a:xfrm>
            <a:off x="9555061" y="986333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38479-BAC5-4A5A-9249-26AA916C155E}"/>
              </a:ext>
            </a:extLst>
          </p:cNvPr>
          <p:cNvSpPr txBox="1"/>
          <p:nvPr/>
        </p:nvSpPr>
        <p:spPr>
          <a:xfrm>
            <a:off x="9472811" y="922008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F07292-032F-488B-9D0C-FFCCAED3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086" y="2798294"/>
            <a:ext cx="6238066" cy="280555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D0B0F-FA30-4618-8B0D-8B4B58F27843}"/>
              </a:ext>
            </a:extLst>
          </p:cNvPr>
          <p:cNvSpPr/>
          <p:nvPr/>
        </p:nvSpPr>
        <p:spPr>
          <a:xfrm>
            <a:off x="7046751" y="2798295"/>
            <a:ext cx="1350629" cy="9264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089EC8-2986-40A5-A7D3-7FFB52D0BBF5}"/>
              </a:ext>
            </a:extLst>
          </p:cNvPr>
          <p:cNvSpPr/>
          <p:nvPr/>
        </p:nvSpPr>
        <p:spPr>
          <a:xfrm>
            <a:off x="8590999" y="2798295"/>
            <a:ext cx="720781" cy="926418"/>
          </a:xfrm>
          <a:prstGeom prst="round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BA8EC9-1D74-4BC1-88B2-035B1973BB81}"/>
              </a:ext>
            </a:extLst>
          </p:cNvPr>
          <p:cNvSpPr/>
          <p:nvPr/>
        </p:nvSpPr>
        <p:spPr>
          <a:xfrm>
            <a:off x="9472811" y="2798295"/>
            <a:ext cx="720781" cy="926418"/>
          </a:xfrm>
          <a:prstGeom prst="round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60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51" y="24727"/>
            <a:ext cx="10210801" cy="494603"/>
          </a:xfrm>
        </p:spPr>
        <p:txBody>
          <a:bodyPr/>
          <a:lstStyle/>
          <a:p>
            <a:r>
              <a:rPr lang="en-US" dirty="0"/>
              <a:t>Features to help you scale. Part II – Shared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1FA08-EB66-484B-B1CB-2FFA1D53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385" y="2043722"/>
            <a:ext cx="2080491" cy="1789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AE9317-40F3-4CD9-AF1C-ECB82F427537}"/>
              </a:ext>
            </a:extLst>
          </p:cNvPr>
          <p:cNvSpPr/>
          <p:nvPr/>
        </p:nvSpPr>
        <p:spPr>
          <a:xfrm>
            <a:off x="8567687" y="1012115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55068-10BA-47E9-AC41-80D81FDEE56B}"/>
              </a:ext>
            </a:extLst>
          </p:cNvPr>
          <p:cNvSpPr txBox="1"/>
          <p:nvPr/>
        </p:nvSpPr>
        <p:spPr>
          <a:xfrm>
            <a:off x="8485438" y="947790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F4F53-7574-4133-AABC-ACA1EA0FBB28}"/>
              </a:ext>
            </a:extLst>
          </p:cNvPr>
          <p:cNvSpPr/>
          <p:nvPr/>
        </p:nvSpPr>
        <p:spPr>
          <a:xfrm>
            <a:off x="5669204" y="2529988"/>
            <a:ext cx="2721449" cy="3142916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6DD8E-7408-416C-9035-B419CF950E01}"/>
              </a:ext>
            </a:extLst>
          </p:cNvPr>
          <p:cNvSpPr/>
          <p:nvPr/>
        </p:nvSpPr>
        <p:spPr>
          <a:xfrm>
            <a:off x="6148696" y="2829548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8A1BB-89A1-4ED8-8AEC-AE61C0984200}"/>
              </a:ext>
            </a:extLst>
          </p:cNvPr>
          <p:cNvSpPr/>
          <p:nvPr/>
        </p:nvSpPr>
        <p:spPr>
          <a:xfrm>
            <a:off x="6148695" y="3733422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C869F-E864-431D-B2FC-8491D568B5A1}"/>
              </a:ext>
            </a:extLst>
          </p:cNvPr>
          <p:cNvSpPr/>
          <p:nvPr/>
        </p:nvSpPr>
        <p:spPr>
          <a:xfrm>
            <a:off x="6148695" y="4637296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8B8EE50C-C1B9-4C64-98FE-B69377201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3962499"/>
            <a:ext cx="396981" cy="396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2A12C8-3BFB-41D2-AC74-38C722C3D8EB}"/>
              </a:ext>
            </a:extLst>
          </p:cNvPr>
          <p:cNvSpPr txBox="1"/>
          <p:nvPr/>
        </p:nvSpPr>
        <p:spPr>
          <a:xfrm>
            <a:off x="7557423" y="372288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ECB4-5E58-4E35-B775-4FB0FFF2C1D4}"/>
              </a:ext>
            </a:extLst>
          </p:cNvPr>
          <p:cNvSpPr txBox="1"/>
          <p:nvPr/>
        </p:nvSpPr>
        <p:spPr>
          <a:xfrm>
            <a:off x="7717723" y="464739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E663DB-7C65-4FFB-B0B1-2A2D8A1D0FF6}"/>
              </a:ext>
            </a:extLst>
          </p:cNvPr>
          <p:cNvSpPr txBox="1"/>
          <p:nvPr/>
        </p:nvSpPr>
        <p:spPr>
          <a:xfrm>
            <a:off x="7105157" y="2226834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B3FDF63-7EBB-45FB-8656-D9DC5EDC14C1}"/>
              </a:ext>
            </a:extLst>
          </p:cNvPr>
          <p:cNvCxnSpPr>
            <a:cxnSpLocks/>
            <a:stCxn id="42" idx="3"/>
            <a:endCxn id="23" idx="1"/>
          </p:cNvCxnSpPr>
          <p:nvPr/>
        </p:nvCxnSpPr>
        <p:spPr>
          <a:xfrm>
            <a:off x="5491294" y="2802020"/>
            <a:ext cx="827392" cy="28722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AD2D9C-F94E-4DDF-AF1B-357135F0BEC9}"/>
              </a:ext>
            </a:extLst>
          </p:cNvPr>
          <p:cNvSpPr txBox="1"/>
          <p:nvPr/>
        </p:nvSpPr>
        <p:spPr>
          <a:xfrm>
            <a:off x="5599887" y="30117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22" name="Graphic 21" descr="Bar graph with upward trend">
            <a:extLst>
              <a:ext uri="{FF2B5EF4-FFF2-40B4-BE49-F238E27FC236}">
                <a16:creationId xmlns:a16="http://schemas.microsoft.com/office/drawing/2014/main" id="{160E90B0-D4F3-4B95-A3DD-822CB4CF4A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4811416"/>
            <a:ext cx="396981" cy="396981"/>
          </a:xfrm>
          <a:prstGeom prst="rect">
            <a:avLst/>
          </a:prstGeom>
        </p:spPr>
      </p:pic>
      <p:pic>
        <p:nvPicPr>
          <p:cNvPr id="23" name="Graphic 22" descr="Ethernet">
            <a:extLst>
              <a:ext uri="{FF2B5EF4-FFF2-40B4-BE49-F238E27FC236}">
                <a16:creationId xmlns:a16="http://schemas.microsoft.com/office/drawing/2014/main" id="{47993010-AE33-488B-80A0-911F459CD4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8686" y="2904512"/>
            <a:ext cx="369462" cy="369462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398512D-E62A-4B9A-B977-32DC56F29EF6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>
          <a:xfrm>
            <a:off x="6688148" y="3089243"/>
            <a:ext cx="353012" cy="14225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C16282-AA98-49B9-AD9A-36963B01655F}"/>
              </a:ext>
            </a:extLst>
          </p:cNvPr>
          <p:cNvSpPr txBox="1"/>
          <p:nvPr/>
        </p:nvSpPr>
        <p:spPr>
          <a:xfrm>
            <a:off x="6976975" y="281470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ADF4C6-E655-47E0-A51D-9E3BA0F11E28}"/>
              </a:ext>
            </a:extLst>
          </p:cNvPr>
          <p:cNvCxnSpPr>
            <a:cxnSpLocks/>
          </p:cNvCxnSpPr>
          <p:nvPr/>
        </p:nvCxnSpPr>
        <p:spPr>
          <a:xfrm rot="5400000">
            <a:off x="6860187" y="3760311"/>
            <a:ext cx="699244" cy="102117"/>
          </a:xfrm>
          <a:prstGeom prst="bentConnector4">
            <a:avLst>
              <a:gd name="adj1" fmla="val 50954"/>
              <a:gd name="adj2" fmla="val 323861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488167F-41B0-404B-9473-3C997EE9763F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>
            <a:off x="6429409" y="4180545"/>
            <a:ext cx="1558704" cy="100021"/>
          </a:xfrm>
          <a:prstGeom prst="bentConnector4">
            <a:avLst>
              <a:gd name="adj1" fmla="val 43633"/>
              <a:gd name="adj2" fmla="val 328552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6C4F1D-002B-4C28-9D1F-1B385790D92E}"/>
              </a:ext>
            </a:extLst>
          </p:cNvPr>
          <p:cNvSpPr txBox="1"/>
          <p:nvPr/>
        </p:nvSpPr>
        <p:spPr>
          <a:xfrm>
            <a:off x="307692" y="1532565"/>
            <a:ext cx="503236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Model from the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.PBIX file, just plays the Data Model role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Live Connection .PBIX for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Workspaces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Simplifies Data Model v Report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Certify and Promote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Promote or Certify Datasets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E9C30F-AFDF-4B3A-9F31-241375899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038" y="3040989"/>
            <a:ext cx="678022" cy="3845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13D1C-D5C9-405B-807D-99EE3FC7C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621" y="3936997"/>
            <a:ext cx="678022" cy="3845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D0A42E-E863-4438-9B8F-79894714C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621" y="4825447"/>
            <a:ext cx="678022" cy="3845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D253A1-D9FE-4ED1-9F2A-9164E81DE5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3973" y="3076415"/>
            <a:ext cx="290483" cy="3137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F847CC1-C88D-4C30-A563-7AE818ED4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3973" y="3972422"/>
            <a:ext cx="290483" cy="3137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0688E7-D1A9-4FD2-AF16-A6D4490D7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5344" y="4868429"/>
            <a:ext cx="290483" cy="313722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7D6AAA8-A2FC-4258-9778-F1FC0B8E0623}"/>
              </a:ext>
            </a:extLst>
          </p:cNvPr>
          <p:cNvCxnSpPr>
            <a:cxnSpLocks/>
            <a:stCxn id="37" idx="1"/>
            <a:endCxn id="29" idx="3"/>
          </p:cNvCxnSpPr>
          <p:nvPr/>
        </p:nvCxnSpPr>
        <p:spPr>
          <a:xfrm rot="10800000" flipV="1">
            <a:off x="9564061" y="2746486"/>
            <a:ext cx="1429045" cy="486789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A9C1EC-E997-43DB-8AF6-C06E14E93869}"/>
              </a:ext>
            </a:extLst>
          </p:cNvPr>
          <p:cNvSpPr/>
          <p:nvPr/>
        </p:nvSpPr>
        <p:spPr>
          <a:xfrm>
            <a:off x="10993105" y="2525473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B89E4-05BD-4019-94BA-CFD12EEE66E6}"/>
              </a:ext>
            </a:extLst>
          </p:cNvPr>
          <p:cNvSpPr/>
          <p:nvPr/>
        </p:nvSpPr>
        <p:spPr>
          <a:xfrm>
            <a:off x="10993105" y="2682437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B2C1BC9-1888-4E12-ACD6-0976B1DBEDF9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rot="10800000" flipV="1">
            <a:off x="9565643" y="2589522"/>
            <a:ext cx="1427462" cy="15397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EB1B4C4-AD83-4F18-A320-0A1DF94952AF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 flipV="1">
            <a:off x="9565643" y="2589522"/>
            <a:ext cx="1427462" cy="2428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DA3D7E-611E-4534-8985-3F66B40CBE35}"/>
              </a:ext>
            </a:extLst>
          </p:cNvPr>
          <p:cNvSpPr txBox="1"/>
          <p:nvPr/>
        </p:nvSpPr>
        <p:spPr>
          <a:xfrm>
            <a:off x="6234996" y="3960006"/>
            <a:ext cx="68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</a:t>
            </a:r>
          </a:p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</a:p>
        </p:txBody>
      </p:sp>
      <p:pic>
        <p:nvPicPr>
          <p:cNvPr id="41" name="Graphic 40" descr="Cube outline">
            <a:extLst>
              <a:ext uri="{FF2B5EF4-FFF2-40B4-BE49-F238E27FC236}">
                <a16:creationId xmlns:a16="http://schemas.microsoft.com/office/drawing/2014/main" id="{8AA5CBAA-AE33-44B2-981B-CAA057C66A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41160" y="3011796"/>
            <a:ext cx="439408" cy="439408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C043DF29-7BA6-40AD-8A4F-7DA6A90004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4686" y="2573716"/>
            <a:ext cx="456608" cy="4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5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(evolved)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AE862-C175-4532-94E6-B2E2BBC5BE7D}"/>
              </a:ext>
            </a:extLst>
          </p:cNvPr>
          <p:cNvSpPr/>
          <p:nvPr/>
        </p:nvSpPr>
        <p:spPr>
          <a:xfrm>
            <a:off x="1306707" y="2565224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35C4742B-7551-4133-BDD1-8049B481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4032" y="1560183"/>
            <a:ext cx="914400" cy="914400"/>
          </a:xfrm>
          <a:prstGeom prst="rect">
            <a:avLst/>
          </a:prstGeom>
        </p:spPr>
      </p:pic>
      <p:pic>
        <p:nvPicPr>
          <p:cNvPr id="8" name="Graphic 7" descr="Bar graph with upward trend">
            <a:extLst>
              <a:ext uri="{FF2B5EF4-FFF2-40B4-BE49-F238E27FC236}">
                <a16:creationId xmlns:a16="http://schemas.microsoft.com/office/drawing/2014/main" id="{BED912F9-C658-40B8-B4E8-C42E9709D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9300" y="1583639"/>
            <a:ext cx="668269" cy="668269"/>
          </a:xfrm>
          <a:prstGeom prst="rect">
            <a:avLst/>
          </a:prstGeom>
        </p:spPr>
      </p:pic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45886B93-963F-49BF-8C3B-BDFF74872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3972" y="1836976"/>
            <a:ext cx="668269" cy="668269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A8037FA2-8EDD-4BC4-BABC-DBB0681393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7616" y="1180790"/>
            <a:ext cx="668269" cy="668269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E8D1E328-1376-43E2-9733-50A10ABE1D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4952" y="1725234"/>
            <a:ext cx="668269" cy="668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347230-5A88-4A7E-BDF9-B6C39BA6371A}"/>
              </a:ext>
            </a:extLst>
          </p:cNvPr>
          <p:cNvSpPr txBox="1"/>
          <p:nvPr/>
        </p:nvSpPr>
        <p:spPr>
          <a:xfrm>
            <a:off x="4007647" y="255885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75317-3C0E-4EF3-87A7-4F944707F710}"/>
              </a:ext>
            </a:extLst>
          </p:cNvPr>
          <p:cNvSpPr txBox="1"/>
          <p:nvPr/>
        </p:nvSpPr>
        <p:spPr>
          <a:xfrm>
            <a:off x="6753349" y="256522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511C9-96F5-4E5D-98A1-24A54464CEAB}"/>
              </a:ext>
            </a:extLst>
          </p:cNvPr>
          <p:cNvSpPr txBox="1"/>
          <p:nvPr/>
        </p:nvSpPr>
        <p:spPr>
          <a:xfrm>
            <a:off x="8597629" y="256522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3CFF4-CC7A-4320-9827-327EEAA45545}"/>
              </a:ext>
            </a:extLst>
          </p:cNvPr>
          <p:cNvSpPr txBox="1"/>
          <p:nvPr/>
        </p:nvSpPr>
        <p:spPr>
          <a:xfrm>
            <a:off x="5029255" y="2579349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RDBMS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1A1294-81E8-456A-943E-1E9FF30F4B28}"/>
              </a:ext>
            </a:extLst>
          </p:cNvPr>
          <p:cNvSpPr/>
          <p:nvPr/>
        </p:nvSpPr>
        <p:spPr>
          <a:xfrm>
            <a:off x="1306707" y="2908666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C8658-D87E-4807-98BD-1D961074741E}"/>
              </a:ext>
            </a:extLst>
          </p:cNvPr>
          <p:cNvSpPr txBox="1"/>
          <p:nvPr/>
        </p:nvSpPr>
        <p:spPr>
          <a:xfrm>
            <a:off x="4024510" y="2917626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FACA9-AC09-4D38-AD2E-CF6B370158F5}"/>
              </a:ext>
            </a:extLst>
          </p:cNvPr>
          <p:cNvSpPr txBox="1"/>
          <p:nvPr/>
        </p:nvSpPr>
        <p:spPr>
          <a:xfrm>
            <a:off x="5015649" y="292108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FD1CD-928E-4AFF-BD18-7F8A5E536ADF}"/>
              </a:ext>
            </a:extLst>
          </p:cNvPr>
          <p:cNvSpPr txBox="1"/>
          <p:nvPr/>
        </p:nvSpPr>
        <p:spPr>
          <a:xfrm>
            <a:off x="6613096" y="2933215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51007-333C-44CD-9A35-E09BE9564931}"/>
              </a:ext>
            </a:extLst>
          </p:cNvPr>
          <p:cNvSpPr txBox="1"/>
          <p:nvPr/>
        </p:nvSpPr>
        <p:spPr>
          <a:xfrm>
            <a:off x="8431237" y="2908666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5C98D-AA56-4376-B6E7-A36E9E3418F8}"/>
              </a:ext>
            </a:extLst>
          </p:cNvPr>
          <p:cNvSpPr txBox="1"/>
          <p:nvPr/>
        </p:nvSpPr>
        <p:spPr>
          <a:xfrm>
            <a:off x="1298580" y="2577390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751D8-68A4-4D5A-93D6-D3373FB36879}"/>
              </a:ext>
            </a:extLst>
          </p:cNvPr>
          <p:cNvSpPr txBox="1"/>
          <p:nvPr/>
        </p:nvSpPr>
        <p:spPr>
          <a:xfrm>
            <a:off x="1298580" y="2930810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4DE1B-2037-4B53-AD19-7DEB5456BED6}"/>
              </a:ext>
            </a:extLst>
          </p:cNvPr>
          <p:cNvSpPr txBox="1"/>
          <p:nvPr/>
        </p:nvSpPr>
        <p:spPr>
          <a:xfrm>
            <a:off x="4002652" y="1094990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41148-FB9C-442E-80D1-F237FBAA2F10}"/>
              </a:ext>
            </a:extLst>
          </p:cNvPr>
          <p:cNvSpPr txBox="1"/>
          <p:nvPr/>
        </p:nvSpPr>
        <p:spPr>
          <a:xfrm>
            <a:off x="5113136" y="1073697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D6B10-DEFF-4180-86B9-2F8D4CE3C9F1}"/>
              </a:ext>
            </a:extLst>
          </p:cNvPr>
          <p:cNvSpPr txBox="1"/>
          <p:nvPr/>
        </p:nvSpPr>
        <p:spPr>
          <a:xfrm>
            <a:off x="6637900" y="954482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AEED9-BC86-4847-A613-52417328D63A}"/>
              </a:ext>
            </a:extLst>
          </p:cNvPr>
          <p:cNvSpPr txBox="1"/>
          <p:nvPr/>
        </p:nvSpPr>
        <p:spPr>
          <a:xfrm>
            <a:off x="8543434" y="970314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27" name="Graphic 26" descr="Line arrow: Slight curve">
            <a:extLst>
              <a:ext uri="{FF2B5EF4-FFF2-40B4-BE49-F238E27FC236}">
                <a16:creationId xmlns:a16="http://schemas.microsoft.com/office/drawing/2014/main" id="{8E8CEC37-8F93-4EB3-BE09-2E68A5113D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75940" y="1799456"/>
            <a:ext cx="668269" cy="573457"/>
          </a:xfrm>
          <a:prstGeom prst="rect">
            <a:avLst/>
          </a:prstGeom>
        </p:spPr>
      </p:pic>
      <p:pic>
        <p:nvPicPr>
          <p:cNvPr id="28" name="Graphic 27" descr="Line arrow: Slight curve">
            <a:extLst>
              <a:ext uri="{FF2B5EF4-FFF2-40B4-BE49-F238E27FC236}">
                <a16:creationId xmlns:a16="http://schemas.microsoft.com/office/drawing/2014/main" id="{9E839EB0-5E9B-405A-A066-46D75587FA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929377" y="1538057"/>
            <a:ext cx="573457" cy="573457"/>
          </a:xfrm>
          <a:prstGeom prst="rect">
            <a:avLst/>
          </a:prstGeom>
        </p:spPr>
      </p:pic>
      <p:pic>
        <p:nvPicPr>
          <p:cNvPr id="29" name="Graphic 28" descr="Line arrow: Counter-clockwise curve">
            <a:extLst>
              <a:ext uri="{FF2B5EF4-FFF2-40B4-BE49-F238E27FC236}">
                <a16:creationId xmlns:a16="http://schemas.microsoft.com/office/drawing/2014/main" id="{507121D1-67ED-453D-8B46-1E224C8E88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7582902" y="1942429"/>
            <a:ext cx="567035" cy="5670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C92EF9-6307-4B8D-989D-AF4382FA032B}"/>
              </a:ext>
            </a:extLst>
          </p:cNvPr>
          <p:cNvSpPr txBox="1"/>
          <p:nvPr/>
        </p:nvSpPr>
        <p:spPr>
          <a:xfrm rot="20970401">
            <a:off x="1520429" y="1088005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BBC74-5B1D-43AE-9420-F64A7E69A01B}"/>
              </a:ext>
            </a:extLst>
          </p:cNvPr>
          <p:cNvSpPr txBox="1"/>
          <p:nvPr/>
        </p:nvSpPr>
        <p:spPr>
          <a:xfrm rot="371777">
            <a:off x="9735744" y="2712794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E2E0D-EC26-492D-94CC-B1E5F5BAF8CF}"/>
              </a:ext>
            </a:extLst>
          </p:cNvPr>
          <p:cNvSpPr txBox="1"/>
          <p:nvPr/>
        </p:nvSpPr>
        <p:spPr>
          <a:xfrm>
            <a:off x="4477681" y="3979104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Dataflows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8DC9E-CA9C-4D60-B5F6-E7D43FC6EA7D}"/>
              </a:ext>
            </a:extLst>
          </p:cNvPr>
          <p:cNvSpPr txBox="1"/>
          <p:nvPr/>
        </p:nvSpPr>
        <p:spPr>
          <a:xfrm>
            <a:off x="4377327" y="4555601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Dataflows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CFDA8-ADD7-4C0A-A328-3D68D769292B}"/>
              </a:ext>
            </a:extLst>
          </p:cNvPr>
          <p:cNvSpPr/>
          <p:nvPr/>
        </p:nvSpPr>
        <p:spPr>
          <a:xfrm>
            <a:off x="1306707" y="444395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0BCE6B-50F5-41C8-80E8-AE4B4BB69D8D}"/>
              </a:ext>
            </a:extLst>
          </p:cNvPr>
          <p:cNvSpPr txBox="1"/>
          <p:nvPr/>
        </p:nvSpPr>
        <p:spPr>
          <a:xfrm>
            <a:off x="3612831" y="4456014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E04658-739F-47B5-BA01-0B6EB2E112E6}"/>
              </a:ext>
            </a:extLst>
          </p:cNvPr>
          <p:cNvSpPr txBox="1"/>
          <p:nvPr/>
        </p:nvSpPr>
        <p:spPr>
          <a:xfrm>
            <a:off x="6591711" y="445139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66EEDE-A95F-41C7-BC37-D47EA6FCC002}"/>
              </a:ext>
            </a:extLst>
          </p:cNvPr>
          <p:cNvSpPr txBox="1"/>
          <p:nvPr/>
        </p:nvSpPr>
        <p:spPr>
          <a:xfrm>
            <a:off x="8387511" y="4451391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EF5432-9244-4CB1-9B6C-83D24DE4F3B9}"/>
              </a:ext>
            </a:extLst>
          </p:cNvPr>
          <p:cNvSpPr txBox="1"/>
          <p:nvPr/>
        </p:nvSpPr>
        <p:spPr>
          <a:xfrm>
            <a:off x="1298580" y="4456124"/>
            <a:ext cx="1718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Evolved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A4C9EC-6E05-402E-ADC9-ACB3D444371D}"/>
              </a:ext>
            </a:extLst>
          </p:cNvPr>
          <p:cNvSpPr txBox="1"/>
          <p:nvPr/>
        </p:nvSpPr>
        <p:spPr>
          <a:xfrm>
            <a:off x="5143763" y="44517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70493E-96D3-44CF-8928-8241FEDD3CEA}"/>
              </a:ext>
            </a:extLst>
          </p:cNvPr>
          <p:cNvSpPr txBox="1"/>
          <p:nvPr/>
        </p:nvSpPr>
        <p:spPr>
          <a:xfrm>
            <a:off x="6637900" y="3648479"/>
            <a:ext cx="945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Shared Data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205FFE-A083-4D7B-8AC5-46B1BB75D4D4}"/>
              </a:ext>
            </a:extLst>
          </p:cNvPr>
          <p:cNvSpPr txBox="1"/>
          <p:nvPr/>
        </p:nvSpPr>
        <p:spPr>
          <a:xfrm>
            <a:off x="8220277" y="3605528"/>
            <a:ext cx="143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Live</a:t>
            </a:r>
          </a:p>
          <a:p>
            <a:pPr algn="ctr"/>
            <a:r>
              <a:rPr lang="en-IE" dirty="0">
                <a:solidFill>
                  <a:schemeClr val="accent1"/>
                </a:solidFill>
              </a:rPr>
              <a:t>Connection Reports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82CBF1-A933-453E-ACB4-E4BAA9DCB7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2993" y="5174546"/>
            <a:ext cx="1620042" cy="9188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84410E-D0F3-4389-92CE-FE1FC32756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04371" y="4938636"/>
            <a:ext cx="840059" cy="4764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22DA4E8-5F47-4EA0-B6C9-499D35295C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25406" y="5344695"/>
            <a:ext cx="840059" cy="476480"/>
          </a:xfrm>
          <a:prstGeom prst="rect">
            <a:avLst/>
          </a:prstGeom>
        </p:spPr>
      </p:pic>
      <p:pic>
        <p:nvPicPr>
          <p:cNvPr id="45" name="Graphic 44" descr="Ethernet">
            <a:extLst>
              <a:ext uri="{FF2B5EF4-FFF2-40B4-BE49-F238E27FC236}">
                <a16:creationId xmlns:a16="http://schemas.microsoft.com/office/drawing/2014/main" id="{5F5C3BF6-83C1-41E4-B8AA-2DD9A40A930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53919" y="5336213"/>
            <a:ext cx="395681" cy="39568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6816BFF2-BF1E-45C5-90E0-99C2A7F1C4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5606" y="5247370"/>
            <a:ext cx="581201" cy="581201"/>
          </a:xfrm>
          <a:prstGeom prst="rect">
            <a:avLst/>
          </a:prstGeom>
        </p:spPr>
      </p:pic>
      <p:sp>
        <p:nvSpPr>
          <p:cNvPr id="47" name="Cube 46">
            <a:extLst>
              <a:ext uri="{FF2B5EF4-FFF2-40B4-BE49-F238E27FC236}">
                <a16:creationId xmlns:a16="http://schemas.microsoft.com/office/drawing/2014/main" id="{2ECA9DE7-9028-4110-870E-623014E1AB3F}"/>
              </a:ext>
            </a:extLst>
          </p:cNvPr>
          <p:cNvSpPr/>
          <p:nvPr/>
        </p:nvSpPr>
        <p:spPr>
          <a:xfrm>
            <a:off x="6377407" y="5686396"/>
            <a:ext cx="331782" cy="334012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8" name="Graphic 47" descr="Statistics">
            <a:extLst>
              <a:ext uri="{FF2B5EF4-FFF2-40B4-BE49-F238E27FC236}">
                <a16:creationId xmlns:a16="http://schemas.microsoft.com/office/drawing/2014/main" id="{A901C604-737B-4FE0-B8F4-2F068E34D8A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30379" y="5520623"/>
            <a:ext cx="311497" cy="31149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5D1218B-9430-414B-95DA-682BB00735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38076" y="5750754"/>
            <a:ext cx="840059" cy="476480"/>
          </a:xfrm>
          <a:prstGeom prst="rect">
            <a:avLst/>
          </a:prstGeom>
        </p:spPr>
      </p:pic>
      <p:pic>
        <p:nvPicPr>
          <p:cNvPr id="50" name="Graphic 49" descr="Statistics">
            <a:extLst>
              <a:ext uri="{FF2B5EF4-FFF2-40B4-BE49-F238E27FC236}">
                <a16:creationId xmlns:a16="http://schemas.microsoft.com/office/drawing/2014/main" id="{CD416DC2-0BC0-4394-85BF-6FCA5354A23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97629" y="5091622"/>
            <a:ext cx="311497" cy="311497"/>
          </a:xfrm>
          <a:prstGeom prst="rect">
            <a:avLst/>
          </a:prstGeom>
        </p:spPr>
      </p:pic>
      <p:pic>
        <p:nvPicPr>
          <p:cNvPr id="51" name="Graphic 50" descr="Statistics">
            <a:extLst>
              <a:ext uri="{FF2B5EF4-FFF2-40B4-BE49-F238E27FC236}">
                <a16:creationId xmlns:a16="http://schemas.microsoft.com/office/drawing/2014/main" id="{A3315546-0418-4825-8744-D093EAFE3A2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38076" y="5905641"/>
            <a:ext cx="311497" cy="311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C900B-AEEC-4F4C-A5F7-52B212C859C1}"/>
              </a:ext>
            </a:extLst>
          </p:cNvPr>
          <p:cNvSpPr txBox="1"/>
          <p:nvPr/>
        </p:nvSpPr>
        <p:spPr>
          <a:xfrm rot="419471">
            <a:off x="1321151" y="4301198"/>
            <a:ext cx="1573997" cy="523220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Your new Evolved Architecture!</a:t>
            </a:r>
          </a:p>
        </p:txBody>
      </p:sp>
      <p:pic>
        <p:nvPicPr>
          <p:cNvPr id="52" name="Graphic 51" descr="Cube outline">
            <a:extLst>
              <a:ext uri="{FF2B5EF4-FFF2-40B4-BE49-F238E27FC236}">
                <a16:creationId xmlns:a16="http://schemas.microsoft.com/office/drawing/2014/main" id="{DE97785F-E475-40D8-ADD1-A39319D9EC5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67379" y="15779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8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0</TotalTime>
  <Words>588</Words>
  <Application>Microsoft Office PowerPoint</Application>
  <PresentationFormat>Widescreen</PresentationFormat>
  <Paragraphs>174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Lucida Sans</vt:lpstr>
      <vt:lpstr>Segoe UI</vt:lpstr>
      <vt:lpstr>Office Theme</vt:lpstr>
      <vt:lpstr>Evolving your Power BI Architecture using Dataflows and Shared Datasets</vt:lpstr>
      <vt:lpstr>Agenda</vt:lpstr>
      <vt:lpstr>At your Service!</vt:lpstr>
      <vt:lpstr>History Lesson: Microsoft Enterprise BI</vt:lpstr>
      <vt:lpstr>Power BI Solution (simple version)</vt:lpstr>
      <vt:lpstr>Let’s scale up!</vt:lpstr>
      <vt:lpstr>Features to help you scale. Part I - Dataflows</vt:lpstr>
      <vt:lpstr>Features to help you scale. Part II – Shared Datasets</vt:lpstr>
      <vt:lpstr>Power BI solution (evolved)</vt:lpstr>
      <vt:lpstr>Benefits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18</cp:revision>
  <dcterms:created xsi:type="dcterms:W3CDTF">2019-11-05T10:45:12Z</dcterms:created>
  <dcterms:modified xsi:type="dcterms:W3CDTF">2021-11-06T14:38:11Z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