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8" r:id="rId5"/>
    <p:sldId id="258" r:id="rId6"/>
    <p:sldId id="259" r:id="rId7"/>
    <p:sldId id="261" r:id="rId8"/>
    <p:sldId id="305" r:id="rId9"/>
    <p:sldId id="308" r:id="rId10"/>
    <p:sldId id="306" r:id="rId11"/>
    <p:sldId id="307" r:id="rId12"/>
    <p:sldId id="309" r:id="rId13"/>
    <p:sldId id="31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lineo/session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6.svg"/><Relationship Id="rId3" Type="http://schemas.openxmlformats.org/officeDocument/2006/relationships/image" Target="../media/image33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5.png"/><Relationship Id="rId2" Type="http://schemas.openxmlformats.org/officeDocument/2006/relationships/image" Target="../media/image3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37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12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svg"/><Relationship Id="rId11" Type="http://schemas.openxmlformats.org/officeDocument/2006/relationships/image" Target="../media/image34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36.sv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48.svg"/><Relationship Id="rId3" Type="http://schemas.openxmlformats.org/officeDocument/2006/relationships/image" Target="../media/image19.svg"/><Relationship Id="rId21" Type="http://schemas.openxmlformats.org/officeDocument/2006/relationships/image" Target="../media/image51.pn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47.png"/><Relationship Id="rId2" Type="http://schemas.openxmlformats.org/officeDocument/2006/relationships/image" Target="../media/image18.png"/><Relationship Id="rId16" Type="http://schemas.openxmlformats.org/officeDocument/2006/relationships/image" Target="../media/image34.pn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Relationship Id="rId22" Type="http://schemas.openxmlformats.org/officeDocument/2006/relationships/image" Target="../media/image5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Evolving your Power BI Architecture using Dataflows and Shared Datasets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C0495-9825-4B87-B5BF-9FB9A5C84131}"/>
              </a:ext>
            </a:extLst>
          </p:cNvPr>
          <p:cNvSpPr txBox="1"/>
          <p:nvPr/>
        </p:nvSpPr>
        <p:spPr>
          <a:xfrm>
            <a:off x="673176" y="2213417"/>
            <a:ext cx="50656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of Data Model &amp; Data Viz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 organisation of multiple reports/pages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Simpler deployment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of user groups by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Flagging of Certified or Promoted Data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Analysts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on Analysis &amp; Reports, </a:t>
            </a:r>
            <a:r>
              <a:rPr lang="en-I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 Developers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focus on platform</a:t>
            </a:r>
          </a:p>
          <a:p>
            <a:endParaRPr lang="en-I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BA9DD-B5D4-4716-8B9B-1F0036834FB0}"/>
              </a:ext>
            </a:extLst>
          </p:cNvPr>
          <p:cNvSpPr txBox="1"/>
          <p:nvPr/>
        </p:nvSpPr>
        <p:spPr>
          <a:xfrm>
            <a:off x="6453159" y="2213417"/>
            <a:ext cx="5065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of Data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Reusability of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Released pressure on source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Improved refresh failure issues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5A1C61-0B87-4C9A-A087-90B71100913B}"/>
              </a:ext>
            </a:extLst>
          </p:cNvPr>
          <p:cNvCxnSpPr/>
          <p:nvPr/>
        </p:nvCxnSpPr>
        <p:spPr>
          <a:xfrm>
            <a:off x="5991283" y="1150045"/>
            <a:ext cx="0" cy="46505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7AB37A-BE74-412A-BEAA-FEB490F3E6F0}"/>
              </a:ext>
            </a:extLst>
          </p:cNvPr>
          <p:cNvSpPr/>
          <p:nvPr/>
        </p:nvSpPr>
        <p:spPr>
          <a:xfrm>
            <a:off x="1149290" y="1214371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847C9-2416-4C08-A17E-FD45C29186C0}"/>
              </a:ext>
            </a:extLst>
          </p:cNvPr>
          <p:cNvSpPr txBox="1"/>
          <p:nvPr/>
        </p:nvSpPr>
        <p:spPr>
          <a:xfrm>
            <a:off x="1067041" y="1150046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7EECC-557C-4E67-ACB5-128EED164FE4}"/>
              </a:ext>
            </a:extLst>
          </p:cNvPr>
          <p:cNvSpPr/>
          <p:nvPr/>
        </p:nvSpPr>
        <p:spPr>
          <a:xfrm>
            <a:off x="7775418" y="1214370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F32AB-14E2-4D12-8102-9623964852A1}"/>
              </a:ext>
            </a:extLst>
          </p:cNvPr>
          <p:cNvSpPr txBox="1"/>
          <p:nvPr/>
        </p:nvSpPr>
        <p:spPr>
          <a:xfrm>
            <a:off x="7693168" y="1150045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</p:spTree>
    <p:extLst>
      <p:ext uri="{BB962C8B-B14F-4D97-AF65-F5344CB8AC3E}">
        <p14:creationId xmlns:p14="http://schemas.microsoft.com/office/powerpoint/2010/main" val="366454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715" y="4400551"/>
            <a:ext cx="33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Hit me up…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81469" y="5075413"/>
            <a:ext cx="2949882" cy="583783"/>
            <a:chOff x="5653136" y="5203372"/>
            <a:chExt cx="2949882" cy="583783"/>
          </a:xfrm>
        </p:grpSpPr>
        <p:sp>
          <p:nvSpPr>
            <p:cNvPr id="7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WEBSITE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53136" y="5502476"/>
              <a:ext cx="2870378" cy="284679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www.datalineo.com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36467" y="5213273"/>
            <a:ext cx="483149" cy="483274"/>
            <a:chOff x="16236502" y="10284393"/>
            <a:chExt cx="1171269" cy="1171574"/>
          </a:xfrm>
        </p:grpSpPr>
        <p:sp>
          <p:nvSpPr>
            <p:cNvPr id="10" name="Oval 9"/>
            <p:cNvSpPr/>
            <p:nvPr/>
          </p:nvSpPr>
          <p:spPr>
            <a:xfrm flipH="1">
              <a:off x="16236502" y="10284393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1" name="Freeform 78"/>
            <p:cNvSpPr>
              <a:spLocks noEditPoints="1"/>
            </p:cNvSpPr>
            <p:nvPr/>
          </p:nvSpPr>
          <p:spPr bwMode="auto">
            <a:xfrm>
              <a:off x="16534749" y="10545308"/>
              <a:ext cx="587904" cy="588134"/>
            </a:xfrm>
            <a:custGeom>
              <a:avLst/>
              <a:gdLst/>
              <a:ahLst/>
              <a:cxnLst>
                <a:cxn ang="0">
                  <a:pos x="59" y="54"/>
                </a:cxn>
                <a:cxn ang="0">
                  <a:pos x="53" y="59"/>
                </a:cxn>
                <a:cxn ang="0">
                  <a:pos x="45" y="62"/>
                </a:cxn>
                <a:cxn ang="0">
                  <a:pos x="38" y="59"/>
                </a:cxn>
                <a:cxn ang="0">
                  <a:pos x="30" y="51"/>
                </a:cxn>
                <a:cxn ang="0">
                  <a:pos x="27" y="43"/>
                </a:cxn>
                <a:cxn ang="0">
                  <a:pos x="30" y="36"/>
                </a:cxn>
                <a:cxn ang="0">
                  <a:pos x="27" y="32"/>
                </a:cxn>
                <a:cxn ang="0">
                  <a:pos x="19" y="36"/>
                </a:cxn>
                <a:cxn ang="0">
                  <a:pos x="11" y="32"/>
                </a:cxn>
                <a:cxn ang="0">
                  <a:pos x="3" y="24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9" y="3"/>
                </a:cxn>
                <a:cxn ang="0">
                  <a:pos x="17" y="0"/>
                </a:cxn>
                <a:cxn ang="0">
                  <a:pos x="24" y="4"/>
                </a:cxn>
                <a:cxn ang="0">
                  <a:pos x="32" y="11"/>
                </a:cxn>
                <a:cxn ang="0">
                  <a:pos x="35" y="19"/>
                </a:cxn>
                <a:cxn ang="0">
                  <a:pos x="32" y="27"/>
                </a:cxn>
                <a:cxn ang="0">
                  <a:pos x="35" y="30"/>
                </a:cxn>
                <a:cxn ang="0">
                  <a:pos x="43" y="27"/>
                </a:cxn>
                <a:cxn ang="0">
                  <a:pos x="51" y="30"/>
                </a:cxn>
                <a:cxn ang="0">
                  <a:pos x="59" y="38"/>
                </a:cxn>
                <a:cxn ang="0">
                  <a:pos x="62" y="46"/>
                </a:cxn>
                <a:cxn ang="0">
                  <a:pos x="59" y="54"/>
                </a:cxn>
                <a:cxn ang="0">
                  <a:pos x="27" y="17"/>
                </a:cxn>
                <a:cxn ang="0">
                  <a:pos x="19" y="9"/>
                </a:cxn>
                <a:cxn ang="0">
                  <a:pos x="17" y="8"/>
                </a:cxn>
                <a:cxn ang="0">
                  <a:pos x="14" y="9"/>
                </a:cxn>
                <a:cxn ang="0">
                  <a:pos x="8" y="14"/>
                </a:cxn>
                <a:cxn ang="0">
                  <a:pos x="7" y="17"/>
                </a:cxn>
                <a:cxn ang="0">
                  <a:pos x="8" y="19"/>
                </a:cxn>
                <a:cxn ang="0">
                  <a:pos x="16" y="27"/>
                </a:cxn>
                <a:cxn ang="0">
                  <a:pos x="19" y="28"/>
                </a:cxn>
                <a:cxn ang="0">
                  <a:pos x="22" y="27"/>
                </a:cxn>
                <a:cxn ang="0">
                  <a:pos x="19" y="23"/>
                </a:cxn>
                <a:cxn ang="0">
                  <a:pos x="23" y="19"/>
                </a:cxn>
                <a:cxn ang="0">
                  <a:pos x="27" y="22"/>
                </a:cxn>
                <a:cxn ang="0">
                  <a:pos x="28" y="19"/>
                </a:cxn>
                <a:cxn ang="0">
                  <a:pos x="27" y="17"/>
                </a:cxn>
                <a:cxn ang="0">
                  <a:pos x="54" y="43"/>
                </a:cxn>
                <a:cxn ang="0">
                  <a:pos x="46" y="35"/>
                </a:cxn>
                <a:cxn ang="0">
                  <a:pos x="43" y="34"/>
                </a:cxn>
                <a:cxn ang="0">
                  <a:pos x="40" y="36"/>
                </a:cxn>
                <a:cxn ang="0">
                  <a:pos x="43" y="40"/>
                </a:cxn>
                <a:cxn ang="0">
                  <a:pos x="40" y="43"/>
                </a:cxn>
                <a:cxn ang="0">
                  <a:pos x="35" y="41"/>
                </a:cxn>
                <a:cxn ang="0">
                  <a:pos x="34" y="43"/>
                </a:cxn>
                <a:cxn ang="0">
                  <a:pos x="35" y="46"/>
                </a:cxn>
                <a:cxn ang="0">
                  <a:pos x="43" y="54"/>
                </a:cxn>
                <a:cxn ang="0">
                  <a:pos x="45" y="55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5" y="46"/>
                </a:cxn>
                <a:cxn ang="0">
                  <a:pos x="54" y="43"/>
                </a:cxn>
              </a:cxnLst>
              <a:rect l="0" t="0" r="r" b="b"/>
              <a:pathLst>
                <a:path w="62" h="62">
                  <a:moveTo>
                    <a:pt x="59" y="54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51" y="61"/>
                    <a:pt x="48" y="62"/>
                    <a:pt x="45" y="62"/>
                  </a:cubicBezTo>
                  <a:cubicBezTo>
                    <a:pt x="43" y="62"/>
                    <a:pt x="40" y="61"/>
                    <a:pt x="38" y="5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49"/>
                    <a:pt x="27" y="46"/>
                    <a:pt x="27" y="43"/>
                  </a:cubicBezTo>
                  <a:cubicBezTo>
                    <a:pt x="27" y="40"/>
                    <a:pt x="28" y="38"/>
                    <a:pt x="30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5" y="34"/>
                    <a:pt x="22" y="36"/>
                    <a:pt x="19" y="36"/>
                  </a:cubicBezTo>
                  <a:cubicBezTo>
                    <a:pt x="16" y="36"/>
                    <a:pt x="13" y="34"/>
                    <a:pt x="11" y="3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2"/>
                    <a:pt x="0" y="20"/>
                    <a:pt x="0" y="17"/>
                  </a:cubicBezTo>
                  <a:cubicBezTo>
                    <a:pt x="0" y="14"/>
                    <a:pt x="1" y="11"/>
                    <a:pt x="3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1"/>
                    <a:pt x="14" y="0"/>
                    <a:pt x="17" y="0"/>
                  </a:cubicBezTo>
                  <a:cubicBezTo>
                    <a:pt x="19" y="0"/>
                    <a:pt x="22" y="1"/>
                    <a:pt x="24" y="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4" y="13"/>
                    <a:pt x="35" y="16"/>
                    <a:pt x="35" y="19"/>
                  </a:cubicBezTo>
                  <a:cubicBezTo>
                    <a:pt x="35" y="22"/>
                    <a:pt x="34" y="25"/>
                    <a:pt x="32" y="27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28"/>
                    <a:pt x="40" y="27"/>
                    <a:pt x="43" y="27"/>
                  </a:cubicBezTo>
                  <a:cubicBezTo>
                    <a:pt x="46" y="27"/>
                    <a:pt x="49" y="28"/>
                    <a:pt x="51" y="3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1" y="40"/>
                    <a:pt x="62" y="43"/>
                    <a:pt x="62" y="46"/>
                  </a:cubicBezTo>
                  <a:cubicBezTo>
                    <a:pt x="62" y="49"/>
                    <a:pt x="61" y="52"/>
                    <a:pt x="59" y="54"/>
                  </a:cubicBezTo>
                  <a:close/>
                  <a:moveTo>
                    <a:pt x="27" y="17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7" y="8"/>
                  </a:cubicBezTo>
                  <a:cubicBezTo>
                    <a:pt x="16" y="8"/>
                    <a:pt x="15" y="8"/>
                    <a:pt x="14" y="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7" y="17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1" y="28"/>
                    <a:pt x="22" y="27"/>
                  </a:cubicBezTo>
                  <a:cubicBezTo>
                    <a:pt x="20" y="26"/>
                    <a:pt x="19" y="25"/>
                    <a:pt x="19" y="23"/>
                  </a:cubicBezTo>
                  <a:cubicBezTo>
                    <a:pt x="19" y="21"/>
                    <a:pt x="21" y="19"/>
                    <a:pt x="23" y="19"/>
                  </a:cubicBezTo>
                  <a:cubicBezTo>
                    <a:pt x="24" y="19"/>
                    <a:pt x="26" y="21"/>
                    <a:pt x="27" y="22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8" y="18"/>
                    <a:pt x="28" y="17"/>
                    <a:pt x="27" y="17"/>
                  </a:cubicBezTo>
                  <a:close/>
                  <a:moveTo>
                    <a:pt x="54" y="43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5"/>
                    <a:pt x="44" y="34"/>
                    <a:pt x="43" y="34"/>
                  </a:cubicBezTo>
                  <a:cubicBezTo>
                    <a:pt x="42" y="34"/>
                    <a:pt x="41" y="35"/>
                    <a:pt x="40" y="36"/>
                  </a:cubicBezTo>
                  <a:cubicBezTo>
                    <a:pt x="42" y="37"/>
                    <a:pt x="43" y="38"/>
                    <a:pt x="43" y="40"/>
                  </a:cubicBezTo>
                  <a:cubicBezTo>
                    <a:pt x="43" y="42"/>
                    <a:pt x="42" y="43"/>
                    <a:pt x="40" y="43"/>
                  </a:cubicBezTo>
                  <a:cubicBezTo>
                    <a:pt x="38" y="43"/>
                    <a:pt x="37" y="42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4" y="44"/>
                    <a:pt x="34" y="45"/>
                    <a:pt x="35" y="46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5"/>
                    <a:pt x="45" y="55"/>
                    <a:pt x="45" y="55"/>
                  </a:cubicBezTo>
                  <a:cubicBezTo>
                    <a:pt x="46" y="55"/>
                    <a:pt x="47" y="55"/>
                    <a:pt x="48" y="5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5" y="47"/>
                    <a:pt x="55" y="46"/>
                  </a:cubicBezTo>
                  <a:cubicBezTo>
                    <a:pt x="55" y="45"/>
                    <a:pt x="54" y="44"/>
                    <a:pt x="54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20225" y="5213681"/>
            <a:ext cx="483149" cy="483274"/>
            <a:chOff x="1994340" y="10251508"/>
            <a:chExt cx="1171269" cy="1171574"/>
          </a:xfrm>
        </p:grpSpPr>
        <p:sp>
          <p:nvSpPr>
            <p:cNvPr id="13" name="Oval 12"/>
            <p:cNvSpPr/>
            <p:nvPr/>
          </p:nvSpPr>
          <p:spPr>
            <a:xfrm flipH="1">
              <a:off x="1994340" y="10251508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4" name="Freeform 74"/>
            <p:cNvSpPr>
              <a:spLocks noEditPoints="1"/>
            </p:cNvSpPr>
            <p:nvPr/>
          </p:nvSpPr>
          <p:spPr bwMode="auto">
            <a:xfrm>
              <a:off x="2274223" y="10565492"/>
              <a:ext cx="623997" cy="484188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6368" y="5075821"/>
            <a:ext cx="3033697" cy="600260"/>
            <a:chOff x="5569321" y="5203372"/>
            <a:chExt cx="3033697" cy="600260"/>
          </a:xfrm>
        </p:grpSpPr>
        <p:sp>
          <p:nvSpPr>
            <p:cNvPr id="17" name="Text Placeholder 33"/>
            <p:cNvSpPr txBox="1">
              <a:spLocks/>
            </p:cNvSpPr>
            <p:nvPr/>
          </p:nvSpPr>
          <p:spPr>
            <a:xfrm>
              <a:off x="5653136" y="5203372"/>
              <a:ext cx="2949882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EMAIL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9321" y="5485995"/>
              <a:ext cx="2954193" cy="317637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cs typeface="Lato Light"/>
                </a:rPr>
                <a:t>ben@datalineo.com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18656" y="5211898"/>
            <a:ext cx="483149" cy="483274"/>
            <a:chOff x="8158243" y="4982420"/>
            <a:chExt cx="483149" cy="483274"/>
          </a:xfrm>
        </p:grpSpPr>
        <p:sp>
          <p:nvSpPr>
            <p:cNvPr id="21" name="Oval 20"/>
            <p:cNvSpPr/>
            <p:nvPr/>
          </p:nvSpPr>
          <p:spPr>
            <a:xfrm flipH="1">
              <a:off x="8158243" y="4982420"/>
              <a:ext cx="483149" cy="483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2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22" name="Freeform 317"/>
            <p:cNvSpPr>
              <a:spLocks/>
            </p:cNvSpPr>
            <p:nvPr/>
          </p:nvSpPr>
          <p:spPr bwMode="auto">
            <a:xfrm>
              <a:off x="8289678" y="5085826"/>
              <a:ext cx="218313" cy="225839"/>
            </a:xfrm>
            <a:custGeom>
              <a:avLst/>
              <a:gdLst>
                <a:gd name="T0" fmla="*/ 37 w 37"/>
                <a:gd name="T1" fmla="*/ 34 h 38"/>
                <a:gd name="T2" fmla="*/ 33 w 37"/>
                <a:gd name="T3" fmla="*/ 37 h 38"/>
                <a:gd name="T4" fmla="*/ 28 w 37"/>
                <a:gd name="T5" fmla="*/ 38 h 38"/>
                <a:gd name="T6" fmla="*/ 21 w 37"/>
                <a:gd name="T7" fmla="*/ 36 h 38"/>
                <a:gd name="T8" fmla="*/ 17 w 37"/>
                <a:gd name="T9" fmla="*/ 34 h 38"/>
                <a:gd name="T10" fmla="*/ 4 w 37"/>
                <a:gd name="T11" fmla="*/ 21 h 38"/>
                <a:gd name="T12" fmla="*/ 2 w 37"/>
                <a:gd name="T13" fmla="*/ 16 h 38"/>
                <a:gd name="T14" fmla="*/ 0 w 37"/>
                <a:gd name="T15" fmla="*/ 9 h 38"/>
                <a:gd name="T16" fmla="*/ 1 w 37"/>
                <a:gd name="T17" fmla="*/ 4 h 38"/>
                <a:gd name="T18" fmla="*/ 4 w 37"/>
                <a:gd name="T19" fmla="*/ 1 h 38"/>
                <a:gd name="T20" fmla="*/ 8 w 37"/>
                <a:gd name="T21" fmla="*/ 0 h 38"/>
                <a:gd name="T22" fmla="*/ 8 w 37"/>
                <a:gd name="T23" fmla="*/ 0 h 38"/>
                <a:gd name="T24" fmla="*/ 10 w 37"/>
                <a:gd name="T25" fmla="*/ 2 h 38"/>
                <a:gd name="T26" fmla="*/ 12 w 37"/>
                <a:gd name="T27" fmla="*/ 7 h 38"/>
                <a:gd name="T28" fmla="*/ 13 w 37"/>
                <a:gd name="T29" fmla="*/ 9 h 38"/>
                <a:gd name="T30" fmla="*/ 9 w 37"/>
                <a:gd name="T31" fmla="*/ 15 h 38"/>
                <a:gd name="T32" fmla="*/ 10 w 37"/>
                <a:gd name="T33" fmla="*/ 17 h 38"/>
                <a:gd name="T34" fmla="*/ 21 w 37"/>
                <a:gd name="T35" fmla="*/ 28 h 38"/>
                <a:gd name="T36" fmla="*/ 23 w 37"/>
                <a:gd name="T37" fmla="*/ 29 h 38"/>
                <a:gd name="T38" fmla="*/ 28 w 37"/>
                <a:gd name="T39" fmla="*/ 24 h 38"/>
                <a:gd name="T40" fmla="*/ 31 w 37"/>
                <a:gd name="T41" fmla="*/ 26 h 38"/>
                <a:gd name="T42" fmla="*/ 35 w 37"/>
                <a:gd name="T43" fmla="*/ 28 h 38"/>
                <a:gd name="T44" fmla="*/ 37 w 37"/>
                <a:gd name="T45" fmla="*/ 30 h 38"/>
                <a:gd name="T46" fmla="*/ 37 w 37"/>
                <a:gd name="T47" fmla="*/ 30 h 38"/>
                <a:gd name="T48" fmla="*/ 37 w 37"/>
                <a:gd name="T4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38">
                  <a:moveTo>
                    <a:pt x="37" y="34"/>
                  </a:moveTo>
                  <a:cubicBezTo>
                    <a:pt x="36" y="35"/>
                    <a:pt x="35" y="36"/>
                    <a:pt x="33" y="37"/>
                  </a:cubicBezTo>
                  <a:cubicBezTo>
                    <a:pt x="32" y="37"/>
                    <a:pt x="30" y="38"/>
                    <a:pt x="28" y="38"/>
                  </a:cubicBezTo>
                  <a:cubicBezTo>
                    <a:pt x="26" y="38"/>
                    <a:pt x="24" y="37"/>
                    <a:pt x="21" y="36"/>
                  </a:cubicBezTo>
                  <a:cubicBezTo>
                    <a:pt x="20" y="36"/>
                    <a:pt x="18" y="35"/>
                    <a:pt x="17" y="34"/>
                  </a:cubicBezTo>
                  <a:cubicBezTo>
                    <a:pt x="12" y="31"/>
                    <a:pt x="7" y="26"/>
                    <a:pt x="4" y="21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1" y="4"/>
                    <a:pt x="11" y="5"/>
                    <a:pt x="12" y="7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1"/>
                    <a:pt x="9" y="13"/>
                    <a:pt x="9" y="15"/>
                  </a:cubicBezTo>
                  <a:cubicBezTo>
                    <a:pt x="9" y="16"/>
                    <a:pt x="9" y="16"/>
                    <a:pt x="10" y="17"/>
                  </a:cubicBezTo>
                  <a:cubicBezTo>
                    <a:pt x="12" y="22"/>
                    <a:pt x="16" y="25"/>
                    <a:pt x="21" y="28"/>
                  </a:cubicBezTo>
                  <a:cubicBezTo>
                    <a:pt x="21" y="28"/>
                    <a:pt x="22" y="29"/>
                    <a:pt x="23" y="29"/>
                  </a:cubicBezTo>
                  <a:cubicBezTo>
                    <a:pt x="24" y="29"/>
                    <a:pt x="27" y="24"/>
                    <a:pt x="28" y="24"/>
                  </a:cubicBezTo>
                  <a:cubicBezTo>
                    <a:pt x="29" y="24"/>
                    <a:pt x="30" y="25"/>
                    <a:pt x="31" y="26"/>
                  </a:cubicBezTo>
                  <a:cubicBezTo>
                    <a:pt x="32" y="26"/>
                    <a:pt x="34" y="27"/>
                    <a:pt x="35" y="28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3"/>
                    <a:pt x="37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937757" y="5054929"/>
            <a:ext cx="2949882" cy="621132"/>
            <a:chOff x="5653136" y="5203372"/>
            <a:chExt cx="2949882" cy="621132"/>
          </a:xfrm>
        </p:grpSpPr>
        <p:sp>
          <p:nvSpPr>
            <p:cNvPr id="28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TWITTER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3136" y="5465124"/>
              <a:ext cx="2870378" cy="359380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cs typeface="Lato Light"/>
                </a:rPr>
                <a:t>@</a:t>
              </a:r>
              <a:r>
                <a:rPr lang="en-US" sz="1400" dirty="0" err="1">
                  <a:solidFill>
                    <a:schemeClr val="bg1"/>
                  </a:solidFill>
                  <a:cs typeface="Lato Light"/>
                </a:rPr>
                <a:t>benrebooted</a:t>
              </a:r>
              <a:endParaRPr lang="en-US" sz="1400" dirty="0">
                <a:solidFill>
                  <a:schemeClr val="bg1"/>
                </a:solidFill>
                <a:cs typeface="Lato Light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D400ABE-D1D0-4D4D-B3A8-71B33056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076" y="1863941"/>
            <a:ext cx="3447924" cy="19944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9BF0B4-C60D-4B68-9CF5-08EF51BFA1D7}"/>
              </a:ext>
            </a:extLst>
          </p:cNvPr>
          <p:cNvSpPr txBox="1"/>
          <p:nvPr/>
        </p:nvSpPr>
        <p:spPr>
          <a:xfrm>
            <a:off x="1359475" y="3458298"/>
            <a:ext cx="448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hlinkClick r:id="rId3"/>
              </a:rPr>
              <a:t>https://github.com/datalineo/sessions</a:t>
            </a:r>
            <a:endParaRPr lang="en-IE" sz="2000" strike="sngStrike" dirty="0">
              <a:solidFill>
                <a:schemeClr val="bg1">
                  <a:lumMod val="8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F6BAE-E7EE-40E4-9FBE-CB722D957F87}"/>
              </a:ext>
            </a:extLst>
          </p:cNvPr>
          <p:cNvSpPr txBox="1"/>
          <p:nvPr/>
        </p:nvSpPr>
        <p:spPr>
          <a:xfrm>
            <a:off x="0" y="3458298"/>
            <a:ext cx="135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Slides, etc:</a:t>
            </a:r>
          </a:p>
        </p:txBody>
      </p:sp>
    </p:spTree>
    <p:extLst>
      <p:ext uri="{BB962C8B-B14F-4D97-AF65-F5344CB8AC3E}">
        <p14:creationId xmlns:p14="http://schemas.microsoft.com/office/powerpoint/2010/main" val="21807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lesson: Microsoft BI Enterprise Architecture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Simple.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Dataflows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Datasets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Evolved.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 to slides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BI: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PUG leader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Co-Ordinator: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5F18E3-E29A-4A90-9E43-8499A09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3" y="3945000"/>
            <a:ext cx="926984" cy="1460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Lesson: Microsoft Enterprise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BF89F-717C-45C7-94B8-1B631AF00D0C}"/>
              </a:ext>
            </a:extLst>
          </p:cNvPr>
          <p:cNvSpPr/>
          <p:nvPr/>
        </p:nvSpPr>
        <p:spPr>
          <a:xfrm>
            <a:off x="1317925" y="244180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0BA1A-DA0D-4F0D-9595-5ED0ABAF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50" y="4468044"/>
            <a:ext cx="2275308" cy="163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73213-C252-43C5-89F3-19732706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54" y="4462103"/>
            <a:ext cx="2922087" cy="1641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9041B-B3F4-4940-A968-EF7908199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946" y="4470317"/>
            <a:ext cx="3487965" cy="1652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244045C9-F48D-4E89-9DC5-8976C3908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5250" y="1436767"/>
            <a:ext cx="914400" cy="914400"/>
          </a:xfrm>
          <a:prstGeom prst="rect">
            <a:avLst/>
          </a:prstGeom>
        </p:spPr>
      </p:pic>
      <p:sp>
        <p:nvSpPr>
          <p:cNvPr id="12" name="Cube 11">
            <a:extLst>
              <a:ext uri="{FF2B5EF4-FFF2-40B4-BE49-F238E27FC236}">
                <a16:creationId xmlns:a16="http://schemas.microsoft.com/office/drawing/2014/main" id="{16BCA792-3B10-49ED-B86B-9AF57CC122CD}"/>
              </a:ext>
            </a:extLst>
          </p:cNvPr>
          <p:cNvSpPr/>
          <p:nvPr/>
        </p:nvSpPr>
        <p:spPr>
          <a:xfrm>
            <a:off x="6720407" y="1502594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3" name="Graphic 12" descr="Bar graph with upward trend">
            <a:extLst>
              <a:ext uri="{FF2B5EF4-FFF2-40B4-BE49-F238E27FC236}">
                <a16:creationId xmlns:a16="http://schemas.microsoft.com/office/drawing/2014/main" id="{D282672F-B5DF-4B50-A7BD-085F6D9C9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0518" y="1460223"/>
            <a:ext cx="668269" cy="668269"/>
          </a:xfrm>
          <a:prstGeom prst="rect">
            <a:avLst/>
          </a:prstGeom>
        </p:spPr>
      </p:pic>
      <p:pic>
        <p:nvPicPr>
          <p:cNvPr id="14" name="Graphic 13" descr="Statistics">
            <a:extLst>
              <a:ext uri="{FF2B5EF4-FFF2-40B4-BE49-F238E27FC236}">
                <a16:creationId xmlns:a16="http://schemas.microsoft.com/office/drawing/2014/main" id="{067E5F19-86DD-42B6-8A89-DF6637769E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35190" y="1713560"/>
            <a:ext cx="668269" cy="668269"/>
          </a:xfrm>
          <a:prstGeom prst="rect">
            <a:avLst/>
          </a:prstGeom>
        </p:spPr>
      </p:pic>
      <p:pic>
        <p:nvPicPr>
          <p:cNvPr id="15" name="Graphic 14" descr="Table">
            <a:extLst>
              <a:ext uri="{FF2B5EF4-FFF2-40B4-BE49-F238E27FC236}">
                <a16:creationId xmlns:a16="http://schemas.microsoft.com/office/drawing/2014/main" id="{AEFC86AE-D93B-464F-A93C-5BA1D860D1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28834" y="1057374"/>
            <a:ext cx="668269" cy="668269"/>
          </a:xfrm>
          <a:prstGeom prst="rect">
            <a:avLst/>
          </a:prstGeom>
        </p:spPr>
      </p:pic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9D4267AF-B863-43A9-A36E-AC40C8403A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6170" y="1601818"/>
            <a:ext cx="668269" cy="66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990B68-C249-472D-8394-A796C53ED327}"/>
              </a:ext>
            </a:extLst>
          </p:cNvPr>
          <p:cNvSpPr txBox="1"/>
          <p:nvPr/>
        </p:nvSpPr>
        <p:spPr>
          <a:xfrm>
            <a:off x="4018865" y="243543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22E2C-50B5-444F-A1FF-4FA4DEFC267F}"/>
              </a:ext>
            </a:extLst>
          </p:cNvPr>
          <p:cNvSpPr txBox="1"/>
          <p:nvPr/>
        </p:nvSpPr>
        <p:spPr>
          <a:xfrm>
            <a:off x="6764567" y="2441808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09293-6AF3-412F-8323-82DEC8C3A23D}"/>
              </a:ext>
            </a:extLst>
          </p:cNvPr>
          <p:cNvSpPr txBox="1"/>
          <p:nvPr/>
        </p:nvSpPr>
        <p:spPr>
          <a:xfrm>
            <a:off x="8467783" y="2441808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SSRS++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BBDF4-D631-4FFC-BB32-D554F51AD989}"/>
              </a:ext>
            </a:extLst>
          </p:cNvPr>
          <p:cNvSpPr txBox="1"/>
          <p:nvPr/>
        </p:nvSpPr>
        <p:spPr>
          <a:xfrm>
            <a:off x="5138256" y="245593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DWH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2F29D1-C021-4816-90D2-3E5312810741}"/>
              </a:ext>
            </a:extLst>
          </p:cNvPr>
          <p:cNvSpPr/>
          <p:nvPr/>
        </p:nvSpPr>
        <p:spPr>
          <a:xfrm>
            <a:off x="1317925" y="2785250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2F88D-3CD9-4C9F-9443-C105216765CB}"/>
              </a:ext>
            </a:extLst>
          </p:cNvPr>
          <p:cNvSpPr txBox="1"/>
          <p:nvPr/>
        </p:nvSpPr>
        <p:spPr>
          <a:xfrm>
            <a:off x="4035728" y="2794210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D0C1E-31DA-45E0-B03D-70635010EE90}"/>
              </a:ext>
            </a:extLst>
          </p:cNvPr>
          <p:cNvSpPr txBox="1"/>
          <p:nvPr/>
        </p:nvSpPr>
        <p:spPr>
          <a:xfrm>
            <a:off x="5026867" y="2797672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707C6-3B51-4300-A049-F2F46702A41D}"/>
              </a:ext>
            </a:extLst>
          </p:cNvPr>
          <p:cNvSpPr txBox="1"/>
          <p:nvPr/>
        </p:nvSpPr>
        <p:spPr>
          <a:xfrm>
            <a:off x="6624314" y="2809799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81C56-CA75-4532-AD39-7D69CF6DE69E}"/>
              </a:ext>
            </a:extLst>
          </p:cNvPr>
          <p:cNvSpPr txBox="1"/>
          <p:nvPr/>
        </p:nvSpPr>
        <p:spPr>
          <a:xfrm>
            <a:off x="8442455" y="2785250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C72F34-2C1B-4030-8EDC-3E0A10BAD58B}"/>
              </a:ext>
            </a:extLst>
          </p:cNvPr>
          <p:cNvSpPr txBox="1"/>
          <p:nvPr/>
        </p:nvSpPr>
        <p:spPr>
          <a:xfrm>
            <a:off x="1309798" y="2453974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A6935-0936-46E9-B1AC-7D24AC71DB2A}"/>
              </a:ext>
            </a:extLst>
          </p:cNvPr>
          <p:cNvSpPr txBox="1"/>
          <p:nvPr/>
        </p:nvSpPr>
        <p:spPr>
          <a:xfrm>
            <a:off x="1309798" y="2807394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E3B7B-5C07-4F7B-AB50-F8753BF106F9}"/>
              </a:ext>
            </a:extLst>
          </p:cNvPr>
          <p:cNvSpPr txBox="1"/>
          <p:nvPr/>
        </p:nvSpPr>
        <p:spPr>
          <a:xfrm>
            <a:off x="4013870" y="831066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83EF34-28C3-4847-9CDF-31587E977727}"/>
              </a:ext>
            </a:extLst>
          </p:cNvPr>
          <p:cNvSpPr txBox="1"/>
          <p:nvPr/>
        </p:nvSpPr>
        <p:spPr>
          <a:xfrm>
            <a:off x="5124354" y="831066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53A7A2-3C30-4845-B400-B649F8F701DC}"/>
              </a:ext>
            </a:extLst>
          </p:cNvPr>
          <p:cNvSpPr txBox="1"/>
          <p:nvPr/>
        </p:nvSpPr>
        <p:spPr>
          <a:xfrm>
            <a:off x="6649118" y="831066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B75C6-6E22-49DD-9F6A-17B61D4C39A5}"/>
              </a:ext>
            </a:extLst>
          </p:cNvPr>
          <p:cNvSpPr txBox="1"/>
          <p:nvPr/>
        </p:nvSpPr>
        <p:spPr>
          <a:xfrm>
            <a:off x="8554652" y="831066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32" name="Graphic 31" descr="Line arrow: Slight curve">
            <a:extLst>
              <a:ext uri="{FF2B5EF4-FFF2-40B4-BE49-F238E27FC236}">
                <a16:creationId xmlns:a16="http://schemas.microsoft.com/office/drawing/2014/main" id="{A04CEFC8-4516-4395-8384-D7D50406F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87158" y="1676040"/>
            <a:ext cx="668269" cy="573457"/>
          </a:xfrm>
          <a:prstGeom prst="rect">
            <a:avLst/>
          </a:prstGeom>
        </p:spPr>
      </p:pic>
      <p:pic>
        <p:nvPicPr>
          <p:cNvPr id="33" name="Graphic 32" descr="Line arrow: Slight curve">
            <a:extLst>
              <a:ext uri="{FF2B5EF4-FFF2-40B4-BE49-F238E27FC236}">
                <a16:creationId xmlns:a16="http://schemas.microsoft.com/office/drawing/2014/main" id="{DA503385-7A93-47B0-9D63-7852124CA8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V="1">
            <a:off x="5940595" y="1414641"/>
            <a:ext cx="573457" cy="573457"/>
          </a:xfrm>
          <a:prstGeom prst="rect">
            <a:avLst/>
          </a:prstGeom>
        </p:spPr>
      </p:pic>
      <p:pic>
        <p:nvPicPr>
          <p:cNvPr id="34" name="Graphic 33" descr="Line arrow: Counter-clockwise curve">
            <a:extLst>
              <a:ext uri="{FF2B5EF4-FFF2-40B4-BE49-F238E27FC236}">
                <a16:creationId xmlns:a16="http://schemas.microsoft.com/office/drawing/2014/main" id="{AE1CF4E2-E2F8-4DDE-8629-265A037C66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7594120" y="1819013"/>
            <a:ext cx="567035" cy="5670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12112BC-E72C-4F64-B57C-E107133B3EE2}"/>
              </a:ext>
            </a:extLst>
          </p:cNvPr>
          <p:cNvSpPr txBox="1"/>
          <p:nvPr/>
        </p:nvSpPr>
        <p:spPr>
          <a:xfrm rot="20970401">
            <a:off x="1431195" y="1210902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6BE8D1-5DB6-409D-A581-3A8EB1E68EF4}"/>
              </a:ext>
            </a:extLst>
          </p:cNvPr>
          <p:cNvSpPr txBox="1"/>
          <p:nvPr/>
        </p:nvSpPr>
        <p:spPr>
          <a:xfrm rot="371777">
            <a:off x="9746962" y="2589378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E9170A-E45A-4987-97FF-8A413B07545A}"/>
              </a:ext>
            </a:extLst>
          </p:cNvPr>
          <p:cNvSpPr txBox="1"/>
          <p:nvPr/>
        </p:nvSpPr>
        <p:spPr>
          <a:xfrm>
            <a:off x="3605048" y="3849238"/>
            <a:ext cx="5130142" cy="307777"/>
          </a:xfrm>
          <a:prstGeom prst="homePlate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Solution Architecture through the ages</a:t>
            </a:r>
          </a:p>
        </p:txBody>
      </p:sp>
    </p:spTree>
    <p:extLst>
      <p:ext uri="{BB962C8B-B14F-4D97-AF65-F5344CB8AC3E}">
        <p14:creationId xmlns:p14="http://schemas.microsoft.com/office/powerpoint/2010/main" val="285564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(simple 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C05AF5-0E10-4B26-B44E-6317CE8B4532}"/>
              </a:ext>
            </a:extLst>
          </p:cNvPr>
          <p:cNvSpPr/>
          <p:nvPr/>
        </p:nvSpPr>
        <p:spPr>
          <a:xfrm>
            <a:off x="419447" y="2410842"/>
            <a:ext cx="8222729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0D5562A3-B8D3-4D62-B954-1146F266F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772" y="1405801"/>
            <a:ext cx="914400" cy="914400"/>
          </a:xfrm>
          <a:prstGeom prst="rect">
            <a:avLst/>
          </a:prstGeom>
        </p:spPr>
      </p:pic>
      <p:sp>
        <p:nvSpPr>
          <p:cNvPr id="40" name="Cube 39">
            <a:extLst>
              <a:ext uri="{FF2B5EF4-FFF2-40B4-BE49-F238E27FC236}">
                <a16:creationId xmlns:a16="http://schemas.microsoft.com/office/drawing/2014/main" id="{F739772E-530D-479B-A977-AF01CB99644B}"/>
              </a:ext>
            </a:extLst>
          </p:cNvPr>
          <p:cNvSpPr/>
          <p:nvPr/>
        </p:nvSpPr>
        <p:spPr>
          <a:xfrm>
            <a:off x="5821929" y="1471628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Graphic 40" descr="Bar graph with upward trend">
            <a:extLst>
              <a:ext uri="{FF2B5EF4-FFF2-40B4-BE49-F238E27FC236}">
                <a16:creationId xmlns:a16="http://schemas.microsoft.com/office/drawing/2014/main" id="{AD4B79A4-8870-4931-877D-324FB41C5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2040" y="1429257"/>
            <a:ext cx="668269" cy="668269"/>
          </a:xfrm>
          <a:prstGeom prst="rect">
            <a:avLst/>
          </a:prstGeom>
        </p:spPr>
      </p:pic>
      <p:pic>
        <p:nvPicPr>
          <p:cNvPr id="42" name="Graphic 41" descr="Statistics">
            <a:extLst>
              <a:ext uri="{FF2B5EF4-FFF2-40B4-BE49-F238E27FC236}">
                <a16:creationId xmlns:a16="http://schemas.microsoft.com/office/drawing/2014/main" id="{D5E92C4A-CCE9-4AD6-9543-F7CF26180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6712" y="1682594"/>
            <a:ext cx="668269" cy="668269"/>
          </a:xfrm>
          <a:prstGeom prst="rect">
            <a:avLst/>
          </a:prstGeom>
        </p:spPr>
      </p:pic>
      <p:pic>
        <p:nvPicPr>
          <p:cNvPr id="43" name="Graphic 42" descr="Table">
            <a:extLst>
              <a:ext uri="{FF2B5EF4-FFF2-40B4-BE49-F238E27FC236}">
                <a16:creationId xmlns:a16="http://schemas.microsoft.com/office/drawing/2014/main" id="{7421F1B6-B31A-4987-B7A6-D8ABBCC06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0356" y="1026408"/>
            <a:ext cx="668269" cy="668269"/>
          </a:xfrm>
          <a:prstGeom prst="rect">
            <a:avLst/>
          </a:prstGeom>
        </p:spPr>
      </p:pic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9B1E97F4-3EC1-487B-9376-1030B8E1CD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7692" y="1570852"/>
            <a:ext cx="668269" cy="6682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FA71CA-A6FB-47ED-A8BF-A288CE5A6BBD}"/>
              </a:ext>
            </a:extLst>
          </p:cNvPr>
          <p:cNvSpPr txBox="1"/>
          <p:nvPr/>
        </p:nvSpPr>
        <p:spPr>
          <a:xfrm>
            <a:off x="2725571" y="2422898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8BDC82-139A-4FDA-95CB-6645063967E0}"/>
              </a:ext>
            </a:extLst>
          </p:cNvPr>
          <p:cNvSpPr txBox="1"/>
          <p:nvPr/>
        </p:nvSpPr>
        <p:spPr>
          <a:xfrm>
            <a:off x="5704451" y="2418275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AF4E9-97FA-405C-923E-28A9472E5515}"/>
              </a:ext>
            </a:extLst>
          </p:cNvPr>
          <p:cNvSpPr txBox="1"/>
          <p:nvPr/>
        </p:nvSpPr>
        <p:spPr>
          <a:xfrm>
            <a:off x="7500251" y="2418275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BBBA65-7D48-4F80-A76A-B71674E1C5A6}"/>
              </a:ext>
            </a:extLst>
          </p:cNvPr>
          <p:cNvSpPr txBox="1"/>
          <p:nvPr/>
        </p:nvSpPr>
        <p:spPr>
          <a:xfrm>
            <a:off x="411320" y="2423008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4E983B-853E-403A-834E-B8EE25E8073F}"/>
              </a:ext>
            </a:extLst>
          </p:cNvPr>
          <p:cNvSpPr txBox="1"/>
          <p:nvPr/>
        </p:nvSpPr>
        <p:spPr>
          <a:xfrm>
            <a:off x="3115392" y="940608"/>
            <a:ext cx="57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7CE0AB-A739-489D-87CB-23E61E4FADD4}"/>
              </a:ext>
            </a:extLst>
          </p:cNvPr>
          <p:cNvSpPr txBox="1"/>
          <p:nvPr/>
        </p:nvSpPr>
        <p:spPr>
          <a:xfrm>
            <a:off x="4225876" y="919315"/>
            <a:ext cx="66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A2CEF-7FF2-45A9-80C2-EDF4261E1679}"/>
              </a:ext>
            </a:extLst>
          </p:cNvPr>
          <p:cNvSpPr txBox="1"/>
          <p:nvPr/>
        </p:nvSpPr>
        <p:spPr>
          <a:xfrm>
            <a:off x="5750640" y="800100"/>
            <a:ext cx="9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4FD61-CA40-444F-A191-D17E88D81A65}"/>
              </a:ext>
            </a:extLst>
          </p:cNvPr>
          <p:cNvSpPr txBox="1"/>
          <p:nvPr/>
        </p:nvSpPr>
        <p:spPr>
          <a:xfrm>
            <a:off x="7656174" y="815932"/>
            <a:ext cx="66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Viz</a:t>
            </a:r>
          </a:p>
        </p:txBody>
      </p:sp>
      <p:pic>
        <p:nvPicPr>
          <p:cNvPr id="53" name="Graphic 52" descr="Line arrow: Slight curve">
            <a:extLst>
              <a:ext uri="{FF2B5EF4-FFF2-40B4-BE49-F238E27FC236}">
                <a16:creationId xmlns:a16="http://schemas.microsoft.com/office/drawing/2014/main" id="{3824FCEB-485B-4D7A-B9DD-ED0DFBEAD9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88680" y="1645074"/>
            <a:ext cx="668269" cy="573457"/>
          </a:xfrm>
          <a:prstGeom prst="rect">
            <a:avLst/>
          </a:prstGeom>
        </p:spPr>
      </p:pic>
      <p:pic>
        <p:nvPicPr>
          <p:cNvPr id="54" name="Graphic 53" descr="Line arrow: Slight curve">
            <a:extLst>
              <a:ext uri="{FF2B5EF4-FFF2-40B4-BE49-F238E27FC236}">
                <a16:creationId xmlns:a16="http://schemas.microsoft.com/office/drawing/2014/main" id="{C527B8A6-8B1B-465D-87C2-F4FA5F9DA5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042117" y="1383675"/>
            <a:ext cx="573457" cy="573457"/>
          </a:xfrm>
          <a:prstGeom prst="rect">
            <a:avLst/>
          </a:prstGeom>
        </p:spPr>
      </p:pic>
      <p:pic>
        <p:nvPicPr>
          <p:cNvPr id="55" name="Graphic 54" descr="Line arrow: Counter-clockwise curve">
            <a:extLst>
              <a:ext uri="{FF2B5EF4-FFF2-40B4-BE49-F238E27FC236}">
                <a16:creationId xmlns:a16="http://schemas.microsoft.com/office/drawing/2014/main" id="{BF45F3C6-B556-4D40-9ABD-5B50977715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6695642" y="1788047"/>
            <a:ext cx="567035" cy="56703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B00C986-A417-4130-88E5-3D579A9DD8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54021" y="4066415"/>
            <a:ext cx="1620042" cy="91888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826A707-AB28-44E6-B1D1-46E5FBB14D9A}"/>
              </a:ext>
            </a:extLst>
          </p:cNvPr>
          <p:cNvSpPr/>
          <p:nvPr/>
        </p:nvSpPr>
        <p:spPr>
          <a:xfrm>
            <a:off x="9051104" y="2756829"/>
            <a:ext cx="2721449" cy="315160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FF0475-F57F-47AC-AD46-ABEC364BD421}"/>
              </a:ext>
            </a:extLst>
          </p:cNvPr>
          <p:cNvSpPr/>
          <p:nvPr/>
        </p:nvSpPr>
        <p:spPr>
          <a:xfrm>
            <a:off x="9530596" y="3056389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444169-CE3E-4052-A924-5D37B9B67443}"/>
              </a:ext>
            </a:extLst>
          </p:cNvPr>
          <p:cNvSpPr/>
          <p:nvPr/>
        </p:nvSpPr>
        <p:spPr>
          <a:xfrm>
            <a:off x="9530595" y="3960263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48F66D-DD95-4654-9026-9347B2A0ED18}"/>
              </a:ext>
            </a:extLst>
          </p:cNvPr>
          <p:cNvSpPr/>
          <p:nvPr/>
        </p:nvSpPr>
        <p:spPr>
          <a:xfrm>
            <a:off x="9530595" y="4864137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B20C43E2-C430-493B-BD4D-630D4691A50C}"/>
              </a:ext>
            </a:extLst>
          </p:cNvPr>
          <p:cNvSpPr/>
          <p:nvPr/>
        </p:nvSpPr>
        <p:spPr>
          <a:xfrm>
            <a:off x="9933134" y="4165567"/>
            <a:ext cx="316673" cy="334611"/>
          </a:xfrm>
          <a:prstGeom prst="cube">
            <a:avLst>
              <a:gd name="adj" fmla="val 1469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2" name="Graphic 61" descr="Bar graph with upward trend">
            <a:extLst>
              <a:ext uri="{FF2B5EF4-FFF2-40B4-BE49-F238E27FC236}">
                <a16:creationId xmlns:a16="http://schemas.microsoft.com/office/drawing/2014/main" id="{828CE6AC-926D-4318-8727-DF5D0C471E7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33973" y="4134383"/>
            <a:ext cx="396981" cy="39698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8FCA244-75EE-4437-AF5F-695067785E8F}"/>
              </a:ext>
            </a:extLst>
          </p:cNvPr>
          <p:cNvSpPr txBox="1"/>
          <p:nvPr/>
        </p:nvSpPr>
        <p:spPr>
          <a:xfrm>
            <a:off x="10939323" y="3949722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90D0D-B234-4664-B34D-1035392BD2D9}"/>
              </a:ext>
            </a:extLst>
          </p:cNvPr>
          <p:cNvSpPr txBox="1"/>
          <p:nvPr/>
        </p:nvSpPr>
        <p:spPr>
          <a:xfrm>
            <a:off x="11099623" y="487424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B35517-53DF-486A-BCED-319283CC813D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 rot="16200000" flipH="1">
            <a:off x="3780928" y="2383300"/>
            <a:ext cx="1304963" cy="20612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4E97659-90BC-4958-B0D8-C08484A27E62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 rot="5400000">
            <a:off x="5176397" y="3044475"/>
            <a:ext cx="1309586" cy="734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87E1D63-95E3-44E4-81FC-FF20F2028394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rot="5400000">
            <a:off x="6027008" y="2193863"/>
            <a:ext cx="1309586" cy="2435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542AD7-9CD4-4130-98CA-537A1BCC348D}"/>
              </a:ext>
            </a:extLst>
          </p:cNvPr>
          <p:cNvSpPr txBox="1"/>
          <p:nvPr/>
        </p:nvSpPr>
        <p:spPr>
          <a:xfrm>
            <a:off x="6223141" y="478644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latin typeface="Segoe UI" panose="020B0502040204020203" pitchFamily="34" charset="0"/>
                <a:cs typeface="Segoe UI" panose="020B0502040204020203" pitchFamily="34" charset="0"/>
              </a:rPr>
              <a:t>.PBIX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7D23558-4903-48D7-9E29-919EF11F8A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35033" y="3887285"/>
            <a:ext cx="357854" cy="386483"/>
          </a:xfrm>
          <a:prstGeom prst="rect">
            <a:avLst/>
          </a:prstGeom>
        </p:spPr>
      </p:pic>
      <p:pic>
        <p:nvPicPr>
          <p:cNvPr id="70" name="Graphic 69" descr="Table">
            <a:extLst>
              <a:ext uri="{FF2B5EF4-FFF2-40B4-BE49-F238E27FC236}">
                <a16:creationId xmlns:a16="http://schemas.microsoft.com/office/drawing/2014/main" id="{B13B8EA6-16B2-4770-A06D-EC54851883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4981" y="3050634"/>
            <a:ext cx="419474" cy="419474"/>
          </a:xfrm>
          <a:prstGeom prst="rect">
            <a:avLst/>
          </a:prstGeom>
        </p:spPr>
      </p:pic>
      <p:pic>
        <p:nvPicPr>
          <p:cNvPr id="71" name="Graphic 70" descr="Server">
            <a:extLst>
              <a:ext uri="{FF2B5EF4-FFF2-40B4-BE49-F238E27FC236}">
                <a16:creationId xmlns:a16="http://schemas.microsoft.com/office/drawing/2014/main" id="{B82E8FC2-B35D-4A05-8733-DC230A3B6D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42176" y="3429000"/>
            <a:ext cx="326162" cy="326162"/>
          </a:xfrm>
          <a:prstGeom prst="rect">
            <a:avLst/>
          </a:prstGeom>
        </p:spPr>
      </p:pic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CDCF4DD8-71DE-4087-9682-E01A398614A8}"/>
              </a:ext>
            </a:extLst>
          </p:cNvPr>
          <p:cNvCxnSpPr>
            <a:cxnSpLocks/>
            <a:stCxn id="56" idx="3"/>
            <a:endCxn id="69" idx="1"/>
          </p:cNvCxnSpPr>
          <p:nvPr/>
        </p:nvCxnSpPr>
        <p:spPr>
          <a:xfrm flipV="1">
            <a:off x="6274063" y="4080527"/>
            <a:ext cx="1360970" cy="44533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CFC969E-D0C2-4A5C-A70D-8ACE10414D23}"/>
              </a:ext>
            </a:extLst>
          </p:cNvPr>
          <p:cNvCxnSpPr>
            <a:cxnSpLocks/>
            <a:stCxn id="69" idx="3"/>
            <a:endCxn id="59" idx="1"/>
          </p:cNvCxnSpPr>
          <p:nvPr/>
        </p:nvCxnSpPr>
        <p:spPr>
          <a:xfrm>
            <a:off x="7992887" y="4080527"/>
            <a:ext cx="1537708" cy="25234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4E77B78-90B0-4DBC-BCB2-88AB2E5C2201}"/>
              </a:ext>
            </a:extLst>
          </p:cNvPr>
          <p:cNvSpPr txBox="1"/>
          <p:nvPr/>
        </p:nvSpPr>
        <p:spPr>
          <a:xfrm>
            <a:off x="10487057" y="2453675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FF3B743F-617B-43BE-B77F-72254FF444F6}"/>
              </a:ext>
            </a:extLst>
          </p:cNvPr>
          <p:cNvCxnSpPr>
            <a:cxnSpLocks/>
            <a:stCxn id="71" idx="3"/>
            <a:endCxn id="61" idx="2"/>
          </p:cNvCxnSpPr>
          <p:nvPr/>
        </p:nvCxnSpPr>
        <p:spPr>
          <a:xfrm>
            <a:off x="8968338" y="3592081"/>
            <a:ext cx="964796" cy="76405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EBFC358-46B6-4CD1-BEC7-D6B7BDFDA6B5}"/>
              </a:ext>
            </a:extLst>
          </p:cNvPr>
          <p:cNvSpPr txBox="1"/>
          <p:nvPr/>
        </p:nvSpPr>
        <p:spPr>
          <a:xfrm>
            <a:off x="411320" y="3444894"/>
            <a:ext cx="37488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single PBIX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Get, Model,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to a single workspace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refresh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6F8038-D608-419F-9922-171E7CCBF995}"/>
              </a:ext>
            </a:extLst>
          </p:cNvPr>
          <p:cNvSpPr txBox="1"/>
          <p:nvPr/>
        </p:nvSpPr>
        <p:spPr>
          <a:xfrm>
            <a:off x="411321" y="4933325"/>
            <a:ext cx="374887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 for..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number of report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Consistent audience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Minimal development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FFFC08-E03A-4EAC-A631-63DF29FC9715}"/>
              </a:ext>
            </a:extLst>
          </p:cNvPr>
          <p:cNvSpPr txBox="1"/>
          <p:nvPr/>
        </p:nvSpPr>
        <p:spPr>
          <a:xfrm>
            <a:off x="9017132" y="3751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53A386-2389-4468-A621-09DD6D3D8EC0}"/>
              </a:ext>
            </a:extLst>
          </p:cNvPr>
          <p:cNvSpPr txBox="1"/>
          <p:nvPr/>
        </p:nvSpPr>
        <p:spPr>
          <a:xfrm>
            <a:off x="9450736" y="2831628"/>
            <a:ext cx="9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Workspaces</a:t>
            </a:r>
          </a:p>
        </p:txBody>
      </p:sp>
    </p:spTree>
    <p:extLst>
      <p:ext uri="{BB962C8B-B14F-4D97-AF65-F5344CB8AC3E}">
        <p14:creationId xmlns:p14="http://schemas.microsoft.com/office/powerpoint/2010/main" val="251311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A45C-105C-41E0-98B4-1D70CED6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Let’s scale up!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0742-82D8-4FB6-806A-0EE4D7128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Shared Datasets and Dataflows.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C958D-4B0B-418C-8D71-BE2C48C6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08" y="2795973"/>
            <a:ext cx="2361191" cy="23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3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help you scale. Part I - Dataflows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21D81-C6BE-41F8-B2C6-AD606A28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3" y="2719365"/>
            <a:ext cx="5829912" cy="315157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8B013-4B92-48D0-82A4-2528BF9398CF}"/>
              </a:ext>
            </a:extLst>
          </p:cNvPr>
          <p:cNvSpPr txBox="1"/>
          <p:nvPr/>
        </p:nvSpPr>
        <p:spPr>
          <a:xfrm>
            <a:off x="315792" y="1346626"/>
            <a:ext cx="5385731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acquisition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scheduling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your .PBIX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Makes the data available for multiple PBIX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Acts like the ETL and DWH of Enterprise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Centralises common tables/entities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a single Calendar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is stored in Azure Data Lake Gen2 as CDM compliant folders.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10GB (Pro), 100TB (P1), or BYO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Developed in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Premium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Incremental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Parallel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Linked/Computed 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271A2-A76B-4A0B-ABA9-3A119006DFE4}"/>
              </a:ext>
            </a:extLst>
          </p:cNvPr>
          <p:cNvSpPr/>
          <p:nvPr/>
        </p:nvSpPr>
        <p:spPr>
          <a:xfrm>
            <a:off x="9555061" y="986333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38479-BAC5-4A5A-9249-26AA916C155E}"/>
              </a:ext>
            </a:extLst>
          </p:cNvPr>
          <p:cNvSpPr txBox="1"/>
          <p:nvPr/>
        </p:nvSpPr>
        <p:spPr>
          <a:xfrm>
            <a:off x="9472811" y="922008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B8FD4F-B120-4E1C-8985-8E5F7A3CF75D}"/>
              </a:ext>
            </a:extLst>
          </p:cNvPr>
          <p:cNvSpPr/>
          <p:nvPr/>
        </p:nvSpPr>
        <p:spPr>
          <a:xfrm>
            <a:off x="6316910" y="2634144"/>
            <a:ext cx="2046914" cy="2218588"/>
          </a:xfrm>
          <a:custGeom>
            <a:avLst/>
            <a:gdLst>
              <a:gd name="connsiteX0" fmla="*/ 511729 w 2046914"/>
              <a:gd name="connsiteY0" fmla="*/ 25167 h 1992085"/>
              <a:gd name="connsiteX1" fmla="*/ 469784 w 2046914"/>
              <a:gd name="connsiteY1" fmla="*/ 50334 h 1992085"/>
              <a:gd name="connsiteX2" fmla="*/ 453006 w 2046914"/>
              <a:gd name="connsiteY2" fmla="*/ 75501 h 1992085"/>
              <a:gd name="connsiteX3" fmla="*/ 385894 w 2046914"/>
              <a:gd name="connsiteY3" fmla="*/ 125835 h 1992085"/>
              <a:gd name="connsiteX4" fmla="*/ 343949 w 2046914"/>
              <a:gd name="connsiteY4" fmla="*/ 167780 h 1992085"/>
              <a:gd name="connsiteX5" fmla="*/ 302004 w 2046914"/>
              <a:gd name="connsiteY5" fmla="*/ 251670 h 1992085"/>
              <a:gd name="connsiteX6" fmla="*/ 285226 w 2046914"/>
              <a:gd name="connsiteY6" fmla="*/ 276837 h 1992085"/>
              <a:gd name="connsiteX7" fmla="*/ 276837 w 2046914"/>
              <a:gd name="connsiteY7" fmla="*/ 302004 h 1992085"/>
              <a:gd name="connsiteX8" fmla="*/ 276837 w 2046914"/>
              <a:gd name="connsiteY8" fmla="*/ 620785 h 1992085"/>
              <a:gd name="connsiteX9" fmla="*/ 251670 w 2046914"/>
              <a:gd name="connsiteY9" fmla="*/ 671119 h 1992085"/>
              <a:gd name="connsiteX10" fmla="*/ 234892 w 2046914"/>
              <a:gd name="connsiteY10" fmla="*/ 713064 h 1992085"/>
              <a:gd name="connsiteX11" fmla="*/ 209725 w 2046914"/>
              <a:gd name="connsiteY11" fmla="*/ 755009 h 1992085"/>
              <a:gd name="connsiteX12" fmla="*/ 201336 w 2046914"/>
              <a:gd name="connsiteY12" fmla="*/ 780176 h 1992085"/>
              <a:gd name="connsiteX13" fmla="*/ 184558 w 2046914"/>
              <a:gd name="connsiteY13" fmla="*/ 805343 h 1992085"/>
              <a:gd name="connsiteX14" fmla="*/ 167780 w 2046914"/>
              <a:gd name="connsiteY14" fmla="*/ 855677 h 1992085"/>
              <a:gd name="connsiteX15" fmla="*/ 159391 w 2046914"/>
              <a:gd name="connsiteY15" fmla="*/ 880844 h 1992085"/>
              <a:gd name="connsiteX16" fmla="*/ 134224 w 2046914"/>
              <a:gd name="connsiteY16" fmla="*/ 914400 h 1992085"/>
              <a:gd name="connsiteX17" fmla="*/ 117446 w 2046914"/>
              <a:gd name="connsiteY17" fmla="*/ 939567 h 1992085"/>
              <a:gd name="connsiteX18" fmla="*/ 67112 w 2046914"/>
              <a:gd name="connsiteY18" fmla="*/ 1006679 h 1992085"/>
              <a:gd name="connsiteX19" fmla="*/ 50334 w 2046914"/>
              <a:gd name="connsiteY19" fmla="*/ 1040235 h 1992085"/>
              <a:gd name="connsiteX20" fmla="*/ 33556 w 2046914"/>
              <a:gd name="connsiteY20" fmla="*/ 1065402 h 1992085"/>
              <a:gd name="connsiteX21" fmla="*/ 0 w 2046914"/>
              <a:gd name="connsiteY21" fmla="*/ 1140903 h 1992085"/>
              <a:gd name="connsiteX22" fmla="*/ 8389 w 2046914"/>
              <a:gd name="connsiteY22" fmla="*/ 1426128 h 1992085"/>
              <a:gd name="connsiteX23" fmla="*/ 25167 w 2046914"/>
              <a:gd name="connsiteY23" fmla="*/ 1451295 h 1992085"/>
              <a:gd name="connsiteX24" fmla="*/ 33556 w 2046914"/>
              <a:gd name="connsiteY24" fmla="*/ 1476462 h 1992085"/>
              <a:gd name="connsiteX25" fmla="*/ 92279 w 2046914"/>
              <a:gd name="connsiteY25" fmla="*/ 1551963 h 1992085"/>
              <a:gd name="connsiteX26" fmla="*/ 151002 w 2046914"/>
              <a:gd name="connsiteY26" fmla="*/ 1619075 h 1992085"/>
              <a:gd name="connsiteX27" fmla="*/ 176169 w 2046914"/>
              <a:gd name="connsiteY27" fmla="*/ 1635853 h 1992085"/>
              <a:gd name="connsiteX28" fmla="*/ 243281 w 2046914"/>
              <a:gd name="connsiteY28" fmla="*/ 1686187 h 1992085"/>
              <a:gd name="connsiteX29" fmla="*/ 302004 w 2046914"/>
              <a:gd name="connsiteY29" fmla="*/ 1728132 h 1992085"/>
              <a:gd name="connsiteX30" fmla="*/ 335560 w 2046914"/>
              <a:gd name="connsiteY30" fmla="*/ 1736521 h 1992085"/>
              <a:gd name="connsiteX31" fmla="*/ 360727 w 2046914"/>
              <a:gd name="connsiteY31" fmla="*/ 1753299 h 1992085"/>
              <a:gd name="connsiteX32" fmla="*/ 436228 w 2046914"/>
              <a:gd name="connsiteY32" fmla="*/ 1778466 h 1992085"/>
              <a:gd name="connsiteX33" fmla="*/ 587229 w 2046914"/>
              <a:gd name="connsiteY33" fmla="*/ 1820411 h 1992085"/>
              <a:gd name="connsiteX34" fmla="*/ 612396 w 2046914"/>
              <a:gd name="connsiteY34" fmla="*/ 1828800 h 1992085"/>
              <a:gd name="connsiteX35" fmla="*/ 796954 w 2046914"/>
              <a:gd name="connsiteY35" fmla="*/ 1845578 h 1992085"/>
              <a:gd name="connsiteX36" fmla="*/ 981512 w 2046914"/>
              <a:gd name="connsiteY36" fmla="*/ 1853967 h 1992085"/>
              <a:gd name="connsiteX37" fmla="*/ 1208015 w 2046914"/>
              <a:gd name="connsiteY37" fmla="*/ 1870745 h 1992085"/>
              <a:gd name="connsiteX38" fmla="*/ 1233182 w 2046914"/>
              <a:gd name="connsiteY38" fmla="*/ 1879134 h 1992085"/>
              <a:gd name="connsiteX39" fmla="*/ 1283516 w 2046914"/>
              <a:gd name="connsiteY39" fmla="*/ 1887523 h 1992085"/>
              <a:gd name="connsiteX40" fmla="*/ 1384184 w 2046914"/>
              <a:gd name="connsiteY40" fmla="*/ 1921079 h 1992085"/>
              <a:gd name="connsiteX41" fmla="*/ 1409351 w 2046914"/>
              <a:gd name="connsiteY41" fmla="*/ 1929468 h 1992085"/>
              <a:gd name="connsiteX42" fmla="*/ 1468073 w 2046914"/>
              <a:gd name="connsiteY42" fmla="*/ 1937857 h 1992085"/>
              <a:gd name="connsiteX43" fmla="*/ 1543574 w 2046914"/>
              <a:gd name="connsiteY43" fmla="*/ 1954635 h 1992085"/>
              <a:gd name="connsiteX44" fmla="*/ 1577130 w 2046914"/>
              <a:gd name="connsiteY44" fmla="*/ 1963024 h 1992085"/>
              <a:gd name="connsiteX45" fmla="*/ 1602297 w 2046914"/>
              <a:gd name="connsiteY45" fmla="*/ 1971413 h 1992085"/>
              <a:gd name="connsiteX46" fmla="*/ 1694576 w 2046914"/>
              <a:gd name="connsiteY46" fmla="*/ 1979802 h 1992085"/>
              <a:gd name="connsiteX47" fmla="*/ 1895912 w 2046914"/>
              <a:gd name="connsiteY47" fmla="*/ 1979802 h 1992085"/>
              <a:gd name="connsiteX48" fmla="*/ 1963024 w 2046914"/>
              <a:gd name="connsiteY48" fmla="*/ 1963024 h 1992085"/>
              <a:gd name="connsiteX49" fmla="*/ 2013358 w 2046914"/>
              <a:gd name="connsiteY49" fmla="*/ 1954635 h 1992085"/>
              <a:gd name="connsiteX50" fmla="*/ 2038525 w 2046914"/>
              <a:gd name="connsiteY50" fmla="*/ 1937857 h 1992085"/>
              <a:gd name="connsiteX51" fmla="*/ 2046914 w 2046914"/>
              <a:gd name="connsiteY51" fmla="*/ 1912690 h 1992085"/>
              <a:gd name="connsiteX52" fmla="*/ 2038525 w 2046914"/>
              <a:gd name="connsiteY52" fmla="*/ 1736521 h 1992085"/>
              <a:gd name="connsiteX53" fmla="*/ 2030136 w 2046914"/>
              <a:gd name="connsiteY53" fmla="*/ 1711354 h 1992085"/>
              <a:gd name="connsiteX54" fmla="*/ 2013358 w 2046914"/>
              <a:gd name="connsiteY54" fmla="*/ 1669409 h 1992085"/>
              <a:gd name="connsiteX55" fmla="*/ 1996580 w 2046914"/>
              <a:gd name="connsiteY55" fmla="*/ 1619075 h 1992085"/>
              <a:gd name="connsiteX56" fmla="*/ 1971413 w 2046914"/>
              <a:gd name="connsiteY56" fmla="*/ 1585519 h 1992085"/>
              <a:gd name="connsiteX57" fmla="*/ 1954635 w 2046914"/>
              <a:gd name="connsiteY57" fmla="*/ 1543574 h 1992085"/>
              <a:gd name="connsiteX58" fmla="*/ 1937857 w 2046914"/>
              <a:gd name="connsiteY58" fmla="*/ 1518407 h 1992085"/>
              <a:gd name="connsiteX59" fmla="*/ 1912690 w 2046914"/>
              <a:gd name="connsiteY59" fmla="*/ 1459684 h 1992085"/>
              <a:gd name="connsiteX60" fmla="*/ 1853967 w 2046914"/>
              <a:gd name="connsiteY60" fmla="*/ 1392572 h 1992085"/>
              <a:gd name="connsiteX61" fmla="*/ 1837189 w 2046914"/>
              <a:gd name="connsiteY61" fmla="*/ 1359016 h 1992085"/>
              <a:gd name="connsiteX62" fmla="*/ 1803633 w 2046914"/>
              <a:gd name="connsiteY62" fmla="*/ 1325460 h 1992085"/>
              <a:gd name="connsiteX63" fmla="*/ 1778466 w 2046914"/>
              <a:gd name="connsiteY63" fmla="*/ 1291905 h 1992085"/>
              <a:gd name="connsiteX64" fmla="*/ 1728132 w 2046914"/>
              <a:gd name="connsiteY64" fmla="*/ 1258349 h 1992085"/>
              <a:gd name="connsiteX65" fmla="*/ 1677798 w 2046914"/>
              <a:gd name="connsiteY65" fmla="*/ 1208015 h 1992085"/>
              <a:gd name="connsiteX66" fmla="*/ 1652631 w 2046914"/>
              <a:gd name="connsiteY66" fmla="*/ 1174459 h 1992085"/>
              <a:gd name="connsiteX67" fmla="*/ 1627464 w 2046914"/>
              <a:gd name="connsiteY67" fmla="*/ 1149292 h 1992085"/>
              <a:gd name="connsiteX68" fmla="*/ 1593908 w 2046914"/>
              <a:gd name="connsiteY68" fmla="*/ 1090569 h 1992085"/>
              <a:gd name="connsiteX69" fmla="*/ 1543574 w 2046914"/>
              <a:gd name="connsiteY69" fmla="*/ 1023457 h 1992085"/>
              <a:gd name="connsiteX70" fmla="*/ 1535185 w 2046914"/>
              <a:gd name="connsiteY70" fmla="*/ 998290 h 1992085"/>
              <a:gd name="connsiteX71" fmla="*/ 1510018 w 2046914"/>
              <a:gd name="connsiteY71" fmla="*/ 973123 h 1992085"/>
              <a:gd name="connsiteX72" fmla="*/ 1484851 w 2046914"/>
              <a:gd name="connsiteY72" fmla="*/ 914400 h 1992085"/>
              <a:gd name="connsiteX73" fmla="*/ 1468073 w 2046914"/>
              <a:gd name="connsiteY73" fmla="*/ 889233 h 1992085"/>
              <a:gd name="connsiteX74" fmla="*/ 1459684 w 2046914"/>
              <a:gd name="connsiteY74" fmla="*/ 864066 h 1992085"/>
              <a:gd name="connsiteX75" fmla="*/ 1442907 w 2046914"/>
              <a:gd name="connsiteY75" fmla="*/ 830510 h 1992085"/>
              <a:gd name="connsiteX76" fmla="*/ 1426129 w 2046914"/>
              <a:gd name="connsiteY76" fmla="*/ 763398 h 1992085"/>
              <a:gd name="connsiteX77" fmla="*/ 1417740 w 2046914"/>
              <a:gd name="connsiteY77" fmla="*/ 738231 h 1992085"/>
              <a:gd name="connsiteX78" fmla="*/ 1426129 w 2046914"/>
              <a:gd name="connsiteY78" fmla="*/ 671119 h 1992085"/>
              <a:gd name="connsiteX79" fmla="*/ 1434518 w 2046914"/>
              <a:gd name="connsiteY79" fmla="*/ 645952 h 1992085"/>
              <a:gd name="connsiteX80" fmla="*/ 1476462 w 2046914"/>
              <a:gd name="connsiteY80" fmla="*/ 578840 h 1992085"/>
              <a:gd name="connsiteX81" fmla="*/ 1501629 w 2046914"/>
              <a:gd name="connsiteY81" fmla="*/ 528506 h 1992085"/>
              <a:gd name="connsiteX82" fmla="*/ 1535185 w 2046914"/>
              <a:gd name="connsiteY82" fmla="*/ 469783 h 1992085"/>
              <a:gd name="connsiteX83" fmla="*/ 1543574 w 2046914"/>
              <a:gd name="connsiteY83" fmla="*/ 444616 h 1992085"/>
              <a:gd name="connsiteX84" fmla="*/ 1577130 w 2046914"/>
              <a:gd name="connsiteY84" fmla="*/ 394282 h 1992085"/>
              <a:gd name="connsiteX85" fmla="*/ 1602297 w 2046914"/>
              <a:gd name="connsiteY85" fmla="*/ 343949 h 1992085"/>
              <a:gd name="connsiteX86" fmla="*/ 1610686 w 2046914"/>
              <a:gd name="connsiteY86" fmla="*/ 310393 h 1992085"/>
              <a:gd name="connsiteX87" fmla="*/ 1619075 w 2046914"/>
              <a:gd name="connsiteY87" fmla="*/ 285226 h 1992085"/>
              <a:gd name="connsiteX88" fmla="*/ 1610686 w 2046914"/>
              <a:gd name="connsiteY88" fmla="*/ 109057 h 1992085"/>
              <a:gd name="connsiteX89" fmla="*/ 1602297 w 2046914"/>
              <a:gd name="connsiteY89" fmla="*/ 67112 h 1992085"/>
              <a:gd name="connsiteX90" fmla="*/ 1560352 w 2046914"/>
              <a:gd name="connsiteY90" fmla="*/ 16778 h 1992085"/>
              <a:gd name="connsiteX91" fmla="*/ 1476462 w 2046914"/>
              <a:gd name="connsiteY91" fmla="*/ 0 h 1992085"/>
              <a:gd name="connsiteX92" fmla="*/ 604007 w 2046914"/>
              <a:gd name="connsiteY92" fmla="*/ 8389 h 1992085"/>
              <a:gd name="connsiteX93" fmla="*/ 520118 w 2046914"/>
              <a:gd name="connsiteY93" fmla="*/ 33556 h 1992085"/>
              <a:gd name="connsiteX94" fmla="*/ 511729 w 2046914"/>
              <a:gd name="connsiteY94" fmla="*/ 25167 h 199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046914" h="1992085">
                <a:moveTo>
                  <a:pt x="511729" y="25167"/>
                </a:moveTo>
                <a:cubicBezTo>
                  <a:pt x="503340" y="27963"/>
                  <a:pt x="482164" y="39723"/>
                  <a:pt x="469784" y="50334"/>
                </a:cubicBezTo>
                <a:cubicBezTo>
                  <a:pt x="462129" y="56895"/>
                  <a:pt x="460500" y="68756"/>
                  <a:pt x="453006" y="75501"/>
                </a:cubicBezTo>
                <a:cubicBezTo>
                  <a:pt x="432221" y="94207"/>
                  <a:pt x="401405" y="102568"/>
                  <a:pt x="385894" y="125835"/>
                </a:cubicBezTo>
                <a:cubicBezTo>
                  <a:pt x="363523" y="159391"/>
                  <a:pt x="377505" y="145409"/>
                  <a:pt x="343949" y="167780"/>
                </a:cubicBezTo>
                <a:cubicBezTo>
                  <a:pt x="257547" y="297383"/>
                  <a:pt x="341843" y="158712"/>
                  <a:pt x="302004" y="251670"/>
                </a:cubicBezTo>
                <a:cubicBezTo>
                  <a:pt x="298032" y="260937"/>
                  <a:pt x="289735" y="267819"/>
                  <a:pt x="285226" y="276837"/>
                </a:cubicBezTo>
                <a:cubicBezTo>
                  <a:pt x="281271" y="284746"/>
                  <a:pt x="279633" y="293615"/>
                  <a:pt x="276837" y="302004"/>
                </a:cubicBezTo>
                <a:cubicBezTo>
                  <a:pt x="285040" y="457853"/>
                  <a:pt x="291005" y="464936"/>
                  <a:pt x="276837" y="620785"/>
                </a:cubicBezTo>
                <a:cubicBezTo>
                  <a:pt x="274494" y="646557"/>
                  <a:pt x="262824" y="648811"/>
                  <a:pt x="251670" y="671119"/>
                </a:cubicBezTo>
                <a:cubicBezTo>
                  <a:pt x="244936" y="684588"/>
                  <a:pt x="241626" y="699595"/>
                  <a:pt x="234892" y="713064"/>
                </a:cubicBezTo>
                <a:cubicBezTo>
                  <a:pt x="227600" y="727648"/>
                  <a:pt x="217017" y="740425"/>
                  <a:pt x="209725" y="755009"/>
                </a:cubicBezTo>
                <a:cubicBezTo>
                  <a:pt x="205770" y="762918"/>
                  <a:pt x="205291" y="772267"/>
                  <a:pt x="201336" y="780176"/>
                </a:cubicBezTo>
                <a:cubicBezTo>
                  <a:pt x="196827" y="789194"/>
                  <a:pt x="188653" y="796130"/>
                  <a:pt x="184558" y="805343"/>
                </a:cubicBezTo>
                <a:cubicBezTo>
                  <a:pt x="177375" y="821504"/>
                  <a:pt x="173373" y="838899"/>
                  <a:pt x="167780" y="855677"/>
                </a:cubicBezTo>
                <a:cubicBezTo>
                  <a:pt x="164984" y="864066"/>
                  <a:pt x="164697" y="873770"/>
                  <a:pt x="159391" y="880844"/>
                </a:cubicBezTo>
                <a:cubicBezTo>
                  <a:pt x="151002" y="892029"/>
                  <a:pt x="142351" y="903023"/>
                  <a:pt x="134224" y="914400"/>
                </a:cubicBezTo>
                <a:cubicBezTo>
                  <a:pt x="128364" y="922604"/>
                  <a:pt x="123495" y="931501"/>
                  <a:pt x="117446" y="939567"/>
                </a:cubicBezTo>
                <a:cubicBezTo>
                  <a:pt x="98081" y="965386"/>
                  <a:pt x="82284" y="980127"/>
                  <a:pt x="67112" y="1006679"/>
                </a:cubicBezTo>
                <a:cubicBezTo>
                  <a:pt x="60907" y="1017537"/>
                  <a:pt x="56539" y="1029377"/>
                  <a:pt x="50334" y="1040235"/>
                </a:cubicBezTo>
                <a:cubicBezTo>
                  <a:pt x="45332" y="1048989"/>
                  <a:pt x="37651" y="1056189"/>
                  <a:pt x="33556" y="1065402"/>
                </a:cubicBezTo>
                <a:cubicBezTo>
                  <a:pt x="-6377" y="1155250"/>
                  <a:pt x="37971" y="1083947"/>
                  <a:pt x="0" y="1140903"/>
                </a:cubicBezTo>
                <a:cubicBezTo>
                  <a:pt x="2796" y="1235978"/>
                  <a:pt x="702" y="1331323"/>
                  <a:pt x="8389" y="1426128"/>
                </a:cubicBezTo>
                <a:cubicBezTo>
                  <a:pt x="9204" y="1436177"/>
                  <a:pt x="20658" y="1442277"/>
                  <a:pt x="25167" y="1451295"/>
                </a:cubicBezTo>
                <a:cubicBezTo>
                  <a:pt x="29122" y="1459204"/>
                  <a:pt x="29262" y="1468732"/>
                  <a:pt x="33556" y="1476462"/>
                </a:cubicBezTo>
                <a:cubicBezTo>
                  <a:pt x="72315" y="1546228"/>
                  <a:pt x="53664" y="1506912"/>
                  <a:pt x="92279" y="1551963"/>
                </a:cubicBezTo>
                <a:cubicBezTo>
                  <a:pt x="127877" y="1593494"/>
                  <a:pt x="106496" y="1580927"/>
                  <a:pt x="151002" y="1619075"/>
                </a:cubicBezTo>
                <a:cubicBezTo>
                  <a:pt x="158657" y="1625636"/>
                  <a:pt x="168424" y="1629398"/>
                  <a:pt x="176169" y="1635853"/>
                </a:cubicBezTo>
                <a:cubicBezTo>
                  <a:pt x="264731" y="1709654"/>
                  <a:pt x="119881" y="1603920"/>
                  <a:pt x="243281" y="1686187"/>
                </a:cubicBezTo>
                <a:cubicBezTo>
                  <a:pt x="248437" y="1689625"/>
                  <a:pt x="291499" y="1723630"/>
                  <a:pt x="302004" y="1728132"/>
                </a:cubicBezTo>
                <a:cubicBezTo>
                  <a:pt x="312601" y="1732674"/>
                  <a:pt x="324375" y="1733725"/>
                  <a:pt x="335560" y="1736521"/>
                </a:cubicBezTo>
                <a:cubicBezTo>
                  <a:pt x="343949" y="1742114"/>
                  <a:pt x="351514" y="1749204"/>
                  <a:pt x="360727" y="1753299"/>
                </a:cubicBezTo>
                <a:cubicBezTo>
                  <a:pt x="398477" y="1770077"/>
                  <a:pt x="404769" y="1765883"/>
                  <a:pt x="436228" y="1778466"/>
                </a:cubicBezTo>
                <a:cubicBezTo>
                  <a:pt x="541050" y="1820395"/>
                  <a:pt x="490233" y="1808286"/>
                  <a:pt x="587229" y="1820411"/>
                </a:cubicBezTo>
                <a:cubicBezTo>
                  <a:pt x="595618" y="1823207"/>
                  <a:pt x="603764" y="1826882"/>
                  <a:pt x="612396" y="1828800"/>
                </a:cubicBezTo>
                <a:cubicBezTo>
                  <a:pt x="672636" y="1842187"/>
                  <a:pt x="736185" y="1842380"/>
                  <a:pt x="796954" y="1845578"/>
                </a:cubicBezTo>
                <a:lnTo>
                  <a:pt x="981512" y="1853967"/>
                </a:lnTo>
                <a:cubicBezTo>
                  <a:pt x="1113787" y="1876013"/>
                  <a:pt x="932073" y="1847750"/>
                  <a:pt x="1208015" y="1870745"/>
                </a:cubicBezTo>
                <a:cubicBezTo>
                  <a:pt x="1216827" y="1871479"/>
                  <a:pt x="1224550" y="1877216"/>
                  <a:pt x="1233182" y="1879134"/>
                </a:cubicBezTo>
                <a:cubicBezTo>
                  <a:pt x="1249786" y="1882824"/>
                  <a:pt x="1267081" y="1883140"/>
                  <a:pt x="1283516" y="1887523"/>
                </a:cubicBezTo>
                <a:lnTo>
                  <a:pt x="1384184" y="1921079"/>
                </a:lnTo>
                <a:cubicBezTo>
                  <a:pt x="1392573" y="1923875"/>
                  <a:pt x="1400597" y="1928217"/>
                  <a:pt x="1409351" y="1929468"/>
                </a:cubicBezTo>
                <a:lnTo>
                  <a:pt x="1468073" y="1937857"/>
                </a:lnTo>
                <a:cubicBezTo>
                  <a:pt x="1517052" y="1954183"/>
                  <a:pt x="1469753" y="1939871"/>
                  <a:pt x="1543574" y="1954635"/>
                </a:cubicBezTo>
                <a:cubicBezTo>
                  <a:pt x="1554880" y="1956896"/>
                  <a:pt x="1566044" y="1959857"/>
                  <a:pt x="1577130" y="1963024"/>
                </a:cubicBezTo>
                <a:cubicBezTo>
                  <a:pt x="1585633" y="1965453"/>
                  <a:pt x="1593543" y="1970162"/>
                  <a:pt x="1602297" y="1971413"/>
                </a:cubicBezTo>
                <a:cubicBezTo>
                  <a:pt x="1632873" y="1975781"/>
                  <a:pt x="1663816" y="1977006"/>
                  <a:pt x="1694576" y="1979802"/>
                </a:cubicBezTo>
                <a:cubicBezTo>
                  <a:pt x="1779945" y="1996876"/>
                  <a:pt x="1754919" y="1995468"/>
                  <a:pt x="1895912" y="1979802"/>
                </a:cubicBezTo>
                <a:cubicBezTo>
                  <a:pt x="1918830" y="1977256"/>
                  <a:pt x="1940477" y="1967856"/>
                  <a:pt x="1963024" y="1963024"/>
                </a:cubicBezTo>
                <a:cubicBezTo>
                  <a:pt x="1979656" y="1959460"/>
                  <a:pt x="1996580" y="1957431"/>
                  <a:pt x="2013358" y="1954635"/>
                </a:cubicBezTo>
                <a:cubicBezTo>
                  <a:pt x="2021747" y="1949042"/>
                  <a:pt x="2032227" y="1945730"/>
                  <a:pt x="2038525" y="1937857"/>
                </a:cubicBezTo>
                <a:cubicBezTo>
                  <a:pt x="2044049" y="1930952"/>
                  <a:pt x="2046914" y="1921533"/>
                  <a:pt x="2046914" y="1912690"/>
                </a:cubicBezTo>
                <a:cubicBezTo>
                  <a:pt x="2046914" y="1853900"/>
                  <a:pt x="2043407" y="1795107"/>
                  <a:pt x="2038525" y="1736521"/>
                </a:cubicBezTo>
                <a:cubicBezTo>
                  <a:pt x="2037791" y="1727709"/>
                  <a:pt x="2033241" y="1719634"/>
                  <a:pt x="2030136" y="1711354"/>
                </a:cubicBezTo>
                <a:cubicBezTo>
                  <a:pt x="2024849" y="1697254"/>
                  <a:pt x="2018504" y="1683561"/>
                  <a:pt x="2013358" y="1669409"/>
                </a:cubicBezTo>
                <a:cubicBezTo>
                  <a:pt x="2007314" y="1652788"/>
                  <a:pt x="2007191" y="1633223"/>
                  <a:pt x="1996580" y="1619075"/>
                </a:cubicBezTo>
                <a:cubicBezTo>
                  <a:pt x="1988191" y="1607890"/>
                  <a:pt x="1978203" y="1597741"/>
                  <a:pt x="1971413" y="1585519"/>
                </a:cubicBezTo>
                <a:cubicBezTo>
                  <a:pt x="1964100" y="1572355"/>
                  <a:pt x="1961369" y="1557043"/>
                  <a:pt x="1954635" y="1543574"/>
                </a:cubicBezTo>
                <a:cubicBezTo>
                  <a:pt x="1950126" y="1534556"/>
                  <a:pt x="1942366" y="1527425"/>
                  <a:pt x="1937857" y="1518407"/>
                </a:cubicBezTo>
                <a:cubicBezTo>
                  <a:pt x="1909315" y="1461322"/>
                  <a:pt x="1956331" y="1529510"/>
                  <a:pt x="1912690" y="1459684"/>
                </a:cubicBezTo>
                <a:cubicBezTo>
                  <a:pt x="1864692" y="1382888"/>
                  <a:pt x="1912502" y="1470618"/>
                  <a:pt x="1853967" y="1392572"/>
                </a:cubicBezTo>
                <a:cubicBezTo>
                  <a:pt x="1846464" y="1382568"/>
                  <a:pt x="1844692" y="1369020"/>
                  <a:pt x="1837189" y="1359016"/>
                </a:cubicBezTo>
                <a:cubicBezTo>
                  <a:pt x="1827698" y="1346361"/>
                  <a:pt x="1814050" y="1337365"/>
                  <a:pt x="1803633" y="1325460"/>
                </a:cubicBezTo>
                <a:cubicBezTo>
                  <a:pt x="1794426" y="1314938"/>
                  <a:pt x="1788916" y="1301194"/>
                  <a:pt x="1778466" y="1291905"/>
                </a:cubicBezTo>
                <a:cubicBezTo>
                  <a:pt x="1763395" y="1278508"/>
                  <a:pt x="1728132" y="1258349"/>
                  <a:pt x="1728132" y="1258349"/>
                </a:cubicBezTo>
                <a:cubicBezTo>
                  <a:pt x="1688591" y="1199038"/>
                  <a:pt x="1740231" y="1270448"/>
                  <a:pt x="1677798" y="1208015"/>
                </a:cubicBezTo>
                <a:cubicBezTo>
                  <a:pt x="1667911" y="1198128"/>
                  <a:pt x="1661730" y="1185075"/>
                  <a:pt x="1652631" y="1174459"/>
                </a:cubicBezTo>
                <a:cubicBezTo>
                  <a:pt x="1644910" y="1165451"/>
                  <a:pt x="1635059" y="1158406"/>
                  <a:pt x="1627464" y="1149292"/>
                </a:cubicBezTo>
                <a:cubicBezTo>
                  <a:pt x="1598861" y="1114968"/>
                  <a:pt x="1621259" y="1131595"/>
                  <a:pt x="1593908" y="1090569"/>
                </a:cubicBezTo>
                <a:cubicBezTo>
                  <a:pt x="1581561" y="1072049"/>
                  <a:pt x="1554795" y="1045899"/>
                  <a:pt x="1543574" y="1023457"/>
                </a:cubicBezTo>
                <a:cubicBezTo>
                  <a:pt x="1539619" y="1015548"/>
                  <a:pt x="1540090" y="1005648"/>
                  <a:pt x="1535185" y="998290"/>
                </a:cubicBezTo>
                <a:cubicBezTo>
                  <a:pt x="1528604" y="988419"/>
                  <a:pt x="1516914" y="982777"/>
                  <a:pt x="1510018" y="973123"/>
                </a:cubicBezTo>
                <a:cubicBezTo>
                  <a:pt x="1480924" y="932391"/>
                  <a:pt x="1503107" y="950912"/>
                  <a:pt x="1484851" y="914400"/>
                </a:cubicBezTo>
                <a:cubicBezTo>
                  <a:pt x="1480342" y="905382"/>
                  <a:pt x="1472582" y="898251"/>
                  <a:pt x="1468073" y="889233"/>
                </a:cubicBezTo>
                <a:cubicBezTo>
                  <a:pt x="1464118" y="881324"/>
                  <a:pt x="1463167" y="872194"/>
                  <a:pt x="1459684" y="864066"/>
                </a:cubicBezTo>
                <a:cubicBezTo>
                  <a:pt x="1454758" y="852572"/>
                  <a:pt x="1446861" y="842374"/>
                  <a:pt x="1442907" y="830510"/>
                </a:cubicBezTo>
                <a:cubicBezTo>
                  <a:pt x="1435615" y="808634"/>
                  <a:pt x="1433421" y="785274"/>
                  <a:pt x="1426129" y="763398"/>
                </a:cubicBezTo>
                <a:lnTo>
                  <a:pt x="1417740" y="738231"/>
                </a:lnTo>
                <a:cubicBezTo>
                  <a:pt x="1420536" y="715860"/>
                  <a:pt x="1422096" y="693300"/>
                  <a:pt x="1426129" y="671119"/>
                </a:cubicBezTo>
                <a:cubicBezTo>
                  <a:pt x="1427711" y="662419"/>
                  <a:pt x="1431035" y="654080"/>
                  <a:pt x="1434518" y="645952"/>
                </a:cubicBezTo>
                <a:cubicBezTo>
                  <a:pt x="1449872" y="610124"/>
                  <a:pt x="1452373" y="610959"/>
                  <a:pt x="1476462" y="578840"/>
                </a:cubicBezTo>
                <a:cubicBezTo>
                  <a:pt x="1497548" y="515582"/>
                  <a:pt x="1469104" y="593555"/>
                  <a:pt x="1501629" y="528506"/>
                </a:cubicBezTo>
                <a:cubicBezTo>
                  <a:pt x="1533655" y="464454"/>
                  <a:pt x="1474330" y="550923"/>
                  <a:pt x="1535185" y="469783"/>
                </a:cubicBezTo>
                <a:cubicBezTo>
                  <a:pt x="1537981" y="461394"/>
                  <a:pt x="1539280" y="452346"/>
                  <a:pt x="1543574" y="444616"/>
                </a:cubicBezTo>
                <a:cubicBezTo>
                  <a:pt x="1553367" y="426989"/>
                  <a:pt x="1570753" y="413412"/>
                  <a:pt x="1577130" y="394282"/>
                </a:cubicBezTo>
                <a:cubicBezTo>
                  <a:pt x="1588707" y="359551"/>
                  <a:pt x="1580614" y="376473"/>
                  <a:pt x="1602297" y="343949"/>
                </a:cubicBezTo>
                <a:cubicBezTo>
                  <a:pt x="1605093" y="332764"/>
                  <a:pt x="1607519" y="321479"/>
                  <a:pt x="1610686" y="310393"/>
                </a:cubicBezTo>
                <a:cubicBezTo>
                  <a:pt x="1613115" y="301890"/>
                  <a:pt x="1619075" y="294069"/>
                  <a:pt x="1619075" y="285226"/>
                </a:cubicBezTo>
                <a:cubicBezTo>
                  <a:pt x="1619075" y="226436"/>
                  <a:pt x="1615195" y="167673"/>
                  <a:pt x="1610686" y="109057"/>
                </a:cubicBezTo>
                <a:cubicBezTo>
                  <a:pt x="1609592" y="94840"/>
                  <a:pt x="1607304" y="80463"/>
                  <a:pt x="1602297" y="67112"/>
                </a:cubicBezTo>
                <a:cubicBezTo>
                  <a:pt x="1597139" y="53356"/>
                  <a:pt x="1571232" y="24031"/>
                  <a:pt x="1560352" y="16778"/>
                </a:cubicBezTo>
                <a:cubicBezTo>
                  <a:pt x="1544379" y="6129"/>
                  <a:pt x="1481435" y="710"/>
                  <a:pt x="1476462" y="0"/>
                </a:cubicBezTo>
                <a:lnTo>
                  <a:pt x="604007" y="8389"/>
                </a:lnTo>
                <a:cubicBezTo>
                  <a:pt x="524871" y="9815"/>
                  <a:pt x="567055" y="10087"/>
                  <a:pt x="520118" y="33556"/>
                </a:cubicBezTo>
                <a:cubicBezTo>
                  <a:pt x="485563" y="50834"/>
                  <a:pt x="520118" y="22371"/>
                  <a:pt x="511729" y="25167"/>
                </a:cubicBezTo>
                <a:close/>
              </a:path>
            </a:pathLst>
          </a:cu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602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help you scale. Part II – Shared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1FA08-EB66-484B-B1CB-2FFA1D53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385" y="2043722"/>
            <a:ext cx="2080491" cy="1789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AE9317-40F3-4CD9-AF1C-ECB82F427537}"/>
              </a:ext>
            </a:extLst>
          </p:cNvPr>
          <p:cNvSpPr/>
          <p:nvPr/>
        </p:nvSpPr>
        <p:spPr>
          <a:xfrm>
            <a:off x="8567687" y="1012115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55068-10BA-47E9-AC41-80D81FDEE56B}"/>
              </a:ext>
            </a:extLst>
          </p:cNvPr>
          <p:cNvSpPr txBox="1"/>
          <p:nvPr/>
        </p:nvSpPr>
        <p:spPr>
          <a:xfrm>
            <a:off x="8485438" y="947790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F4F53-7574-4133-AABC-ACA1EA0FBB28}"/>
              </a:ext>
            </a:extLst>
          </p:cNvPr>
          <p:cNvSpPr/>
          <p:nvPr/>
        </p:nvSpPr>
        <p:spPr>
          <a:xfrm>
            <a:off x="5669204" y="2529988"/>
            <a:ext cx="2721449" cy="3142916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6DD8E-7408-416C-9035-B419CF950E01}"/>
              </a:ext>
            </a:extLst>
          </p:cNvPr>
          <p:cNvSpPr/>
          <p:nvPr/>
        </p:nvSpPr>
        <p:spPr>
          <a:xfrm>
            <a:off x="6148696" y="2829548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8A1BB-89A1-4ED8-8AEC-AE61C0984200}"/>
              </a:ext>
            </a:extLst>
          </p:cNvPr>
          <p:cNvSpPr/>
          <p:nvPr/>
        </p:nvSpPr>
        <p:spPr>
          <a:xfrm>
            <a:off x="6148695" y="3733422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C869F-E864-431D-B2FC-8491D568B5A1}"/>
              </a:ext>
            </a:extLst>
          </p:cNvPr>
          <p:cNvSpPr/>
          <p:nvPr/>
        </p:nvSpPr>
        <p:spPr>
          <a:xfrm>
            <a:off x="6148695" y="4637296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79F98672-04F2-41AA-8F64-3A6FE083FDFA}"/>
              </a:ext>
            </a:extLst>
          </p:cNvPr>
          <p:cNvSpPr/>
          <p:nvPr/>
        </p:nvSpPr>
        <p:spPr>
          <a:xfrm>
            <a:off x="7079819" y="3059935"/>
            <a:ext cx="316673" cy="334611"/>
          </a:xfrm>
          <a:prstGeom prst="cube">
            <a:avLst>
              <a:gd name="adj" fmla="val 1469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c 13" descr="Bar graph with upward trend">
            <a:extLst>
              <a:ext uri="{FF2B5EF4-FFF2-40B4-BE49-F238E27FC236}">
                <a16:creationId xmlns:a16="http://schemas.microsoft.com/office/drawing/2014/main" id="{8B8EE50C-C1B9-4C64-98FE-B69377201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3962499"/>
            <a:ext cx="396981" cy="396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2A12C8-3BFB-41D2-AC74-38C722C3D8EB}"/>
              </a:ext>
            </a:extLst>
          </p:cNvPr>
          <p:cNvSpPr txBox="1"/>
          <p:nvPr/>
        </p:nvSpPr>
        <p:spPr>
          <a:xfrm>
            <a:off x="7557423" y="372288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ECB4-5E58-4E35-B775-4FB0FFF2C1D4}"/>
              </a:ext>
            </a:extLst>
          </p:cNvPr>
          <p:cNvSpPr txBox="1"/>
          <p:nvPr/>
        </p:nvSpPr>
        <p:spPr>
          <a:xfrm>
            <a:off x="7717723" y="464739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AAA6A147-026D-45E7-8D66-3CE88EAA2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3081" y="2823793"/>
            <a:ext cx="419474" cy="419474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43397ED1-3D9B-40AC-8770-7489E65B07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0276" y="3202159"/>
            <a:ext cx="326162" cy="3261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E663DB-7C65-4FFB-B0B1-2A2D8A1D0FF6}"/>
              </a:ext>
            </a:extLst>
          </p:cNvPr>
          <p:cNvSpPr txBox="1"/>
          <p:nvPr/>
        </p:nvSpPr>
        <p:spPr>
          <a:xfrm>
            <a:off x="7105157" y="2226834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B3FDF63-7EBB-45FB-8656-D9DC5EDC14C1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586438" y="3089243"/>
            <a:ext cx="732248" cy="27599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AD2D9C-F94E-4DDF-AF1B-357135F0BEC9}"/>
              </a:ext>
            </a:extLst>
          </p:cNvPr>
          <p:cNvSpPr txBox="1"/>
          <p:nvPr/>
        </p:nvSpPr>
        <p:spPr>
          <a:xfrm>
            <a:off x="5599887" y="30117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22" name="Graphic 21" descr="Bar graph with upward trend">
            <a:extLst>
              <a:ext uri="{FF2B5EF4-FFF2-40B4-BE49-F238E27FC236}">
                <a16:creationId xmlns:a16="http://schemas.microsoft.com/office/drawing/2014/main" id="{160E90B0-D4F3-4B95-A3DD-822CB4CF4A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4811416"/>
            <a:ext cx="396981" cy="396981"/>
          </a:xfrm>
          <a:prstGeom prst="rect">
            <a:avLst/>
          </a:prstGeom>
        </p:spPr>
      </p:pic>
      <p:pic>
        <p:nvPicPr>
          <p:cNvPr id="23" name="Graphic 22" descr="Ethernet">
            <a:extLst>
              <a:ext uri="{FF2B5EF4-FFF2-40B4-BE49-F238E27FC236}">
                <a16:creationId xmlns:a16="http://schemas.microsoft.com/office/drawing/2014/main" id="{47993010-AE33-488B-80A0-911F459CD4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8686" y="2904512"/>
            <a:ext cx="369462" cy="369462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398512D-E62A-4B9A-B977-32DC56F29EF6}"/>
              </a:ext>
            </a:extLst>
          </p:cNvPr>
          <p:cNvCxnSpPr>
            <a:cxnSpLocks/>
            <a:stCxn id="23" idx="3"/>
            <a:endCxn id="13" idx="2"/>
          </p:cNvCxnSpPr>
          <p:nvPr/>
        </p:nvCxnSpPr>
        <p:spPr>
          <a:xfrm>
            <a:off x="6688148" y="3089243"/>
            <a:ext cx="391671" cy="16125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C16282-AA98-49B9-AD9A-36963B01655F}"/>
              </a:ext>
            </a:extLst>
          </p:cNvPr>
          <p:cNvSpPr txBox="1"/>
          <p:nvPr/>
        </p:nvSpPr>
        <p:spPr>
          <a:xfrm>
            <a:off x="6976975" y="281470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ADF4C6-E655-47E0-A51D-9E3BA0F11E2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rot="5400000">
            <a:off x="6803600" y="3749696"/>
            <a:ext cx="766444" cy="56144"/>
          </a:xfrm>
          <a:prstGeom prst="bentConnector4">
            <a:avLst>
              <a:gd name="adj1" fmla="val 37051"/>
              <a:gd name="adj2" fmla="val 50716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488167F-41B0-404B-9473-3C997EE9763F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>
            <a:off x="6379142" y="4174154"/>
            <a:ext cx="1615362" cy="56145"/>
          </a:xfrm>
          <a:prstGeom prst="bentConnector4">
            <a:avLst>
              <a:gd name="adj1" fmla="val 17890"/>
              <a:gd name="adj2" fmla="val 50716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6C4F1D-002B-4C28-9D1F-1B385790D92E}"/>
              </a:ext>
            </a:extLst>
          </p:cNvPr>
          <p:cNvSpPr txBox="1"/>
          <p:nvPr/>
        </p:nvSpPr>
        <p:spPr>
          <a:xfrm>
            <a:off x="372444" y="1789741"/>
            <a:ext cx="503236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Data Model from the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.PBIX file, just plays the Data Model role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Live Connection .PBIX for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Workspaces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Simplifies Data Model v Report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Certify and Promote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Promote or Certify Datasets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0E9C30F-AFDF-4B3A-9F31-2413758998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6038" y="3040989"/>
            <a:ext cx="678022" cy="3845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13D1C-D5C9-405B-807D-99EE3FC7C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7621" y="3936997"/>
            <a:ext cx="678022" cy="3845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D0A42E-E863-4438-9B8F-79894714CF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7621" y="4825447"/>
            <a:ext cx="678022" cy="3845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D253A1-D9FE-4ED1-9F2A-9164E81DE5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973" y="3076415"/>
            <a:ext cx="290483" cy="3137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F847CC1-C88D-4C30-A563-7AE818ED4B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973" y="3972422"/>
            <a:ext cx="290483" cy="3137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0688E7-D1A9-4FD2-AF16-A6D4490D7D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5344" y="4868429"/>
            <a:ext cx="290483" cy="313722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7D6AAA8-A2FC-4258-9778-F1FC0B8E0623}"/>
              </a:ext>
            </a:extLst>
          </p:cNvPr>
          <p:cNvCxnSpPr>
            <a:cxnSpLocks/>
            <a:stCxn id="37" idx="1"/>
            <a:endCxn id="29" idx="3"/>
          </p:cNvCxnSpPr>
          <p:nvPr/>
        </p:nvCxnSpPr>
        <p:spPr>
          <a:xfrm rot="10800000" flipV="1">
            <a:off x="9564061" y="2746486"/>
            <a:ext cx="1429045" cy="486789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A9C1EC-E997-43DB-8AF6-C06E14E93869}"/>
              </a:ext>
            </a:extLst>
          </p:cNvPr>
          <p:cNvSpPr/>
          <p:nvPr/>
        </p:nvSpPr>
        <p:spPr>
          <a:xfrm>
            <a:off x="10993105" y="2525473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B89E4-05BD-4019-94BA-CFD12EEE66E6}"/>
              </a:ext>
            </a:extLst>
          </p:cNvPr>
          <p:cNvSpPr/>
          <p:nvPr/>
        </p:nvSpPr>
        <p:spPr>
          <a:xfrm>
            <a:off x="10993105" y="2682437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B2C1BC9-1888-4E12-ACD6-0976B1DBEDF9}"/>
              </a:ext>
            </a:extLst>
          </p:cNvPr>
          <p:cNvCxnSpPr>
            <a:cxnSpLocks/>
            <a:stCxn id="36" idx="1"/>
            <a:endCxn id="30" idx="3"/>
          </p:cNvCxnSpPr>
          <p:nvPr/>
        </p:nvCxnSpPr>
        <p:spPr>
          <a:xfrm rot="10800000" flipV="1">
            <a:off x="9565643" y="2589522"/>
            <a:ext cx="1427462" cy="15397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EB1B4C4-AD83-4F18-A320-0A1DF94952AF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 flipV="1">
            <a:off x="9565643" y="2589522"/>
            <a:ext cx="1427462" cy="2428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DA3D7E-611E-4534-8985-3F66B40CBE35}"/>
              </a:ext>
            </a:extLst>
          </p:cNvPr>
          <p:cNvSpPr txBox="1"/>
          <p:nvPr/>
        </p:nvSpPr>
        <p:spPr>
          <a:xfrm>
            <a:off x="6380792" y="3811655"/>
            <a:ext cx="68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</a:t>
            </a:r>
          </a:p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219515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(evolved)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AE862-C175-4532-94E6-B2E2BBC5BE7D}"/>
              </a:ext>
            </a:extLst>
          </p:cNvPr>
          <p:cNvSpPr/>
          <p:nvPr/>
        </p:nvSpPr>
        <p:spPr>
          <a:xfrm>
            <a:off x="1306707" y="2565224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35C4742B-7551-4133-BDD1-8049B4810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4032" y="1560183"/>
            <a:ext cx="914400" cy="914400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40A8F696-5410-4783-9681-341881A7B882}"/>
              </a:ext>
            </a:extLst>
          </p:cNvPr>
          <p:cNvSpPr/>
          <p:nvPr/>
        </p:nvSpPr>
        <p:spPr>
          <a:xfrm>
            <a:off x="6709189" y="1626010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Graphic 7" descr="Bar graph with upward trend">
            <a:extLst>
              <a:ext uri="{FF2B5EF4-FFF2-40B4-BE49-F238E27FC236}">
                <a16:creationId xmlns:a16="http://schemas.microsoft.com/office/drawing/2014/main" id="{BED912F9-C658-40B8-B4E8-C42E9709D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9300" y="1583639"/>
            <a:ext cx="668269" cy="668269"/>
          </a:xfrm>
          <a:prstGeom prst="rect">
            <a:avLst/>
          </a:prstGeom>
        </p:spPr>
      </p:pic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45886B93-963F-49BF-8C3B-BDFF74872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3972" y="1836976"/>
            <a:ext cx="668269" cy="668269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A8037FA2-8EDD-4BC4-BABC-DBB0681393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7616" y="1180790"/>
            <a:ext cx="668269" cy="668269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E8D1E328-1376-43E2-9733-50A10ABE1D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4952" y="1725234"/>
            <a:ext cx="668269" cy="668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347230-5A88-4A7E-BDF9-B6C39BA6371A}"/>
              </a:ext>
            </a:extLst>
          </p:cNvPr>
          <p:cNvSpPr txBox="1"/>
          <p:nvPr/>
        </p:nvSpPr>
        <p:spPr>
          <a:xfrm>
            <a:off x="4007647" y="255885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75317-3C0E-4EF3-87A7-4F944707F710}"/>
              </a:ext>
            </a:extLst>
          </p:cNvPr>
          <p:cNvSpPr txBox="1"/>
          <p:nvPr/>
        </p:nvSpPr>
        <p:spPr>
          <a:xfrm>
            <a:off x="6753349" y="256522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511C9-96F5-4E5D-98A1-24A54464CEAB}"/>
              </a:ext>
            </a:extLst>
          </p:cNvPr>
          <p:cNvSpPr txBox="1"/>
          <p:nvPr/>
        </p:nvSpPr>
        <p:spPr>
          <a:xfrm>
            <a:off x="8597629" y="256522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3CFF4-CC7A-4320-9827-327EEAA45545}"/>
              </a:ext>
            </a:extLst>
          </p:cNvPr>
          <p:cNvSpPr txBox="1"/>
          <p:nvPr/>
        </p:nvSpPr>
        <p:spPr>
          <a:xfrm>
            <a:off x="5029255" y="2579349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RDBMS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1A1294-81E8-456A-943E-1E9FF30F4B28}"/>
              </a:ext>
            </a:extLst>
          </p:cNvPr>
          <p:cNvSpPr/>
          <p:nvPr/>
        </p:nvSpPr>
        <p:spPr>
          <a:xfrm>
            <a:off x="1306707" y="2908666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C8658-D87E-4807-98BD-1D961074741E}"/>
              </a:ext>
            </a:extLst>
          </p:cNvPr>
          <p:cNvSpPr txBox="1"/>
          <p:nvPr/>
        </p:nvSpPr>
        <p:spPr>
          <a:xfrm>
            <a:off x="4024510" y="2917626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FACA9-AC09-4D38-AD2E-CF6B370158F5}"/>
              </a:ext>
            </a:extLst>
          </p:cNvPr>
          <p:cNvSpPr txBox="1"/>
          <p:nvPr/>
        </p:nvSpPr>
        <p:spPr>
          <a:xfrm>
            <a:off x="5015649" y="2921088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FD1CD-928E-4AFF-BD18-7F8A5E536ADF}"/>
              </a:ext>
            </a:extLst>
          </p:cNvPr>
          <p:cNvSpPr txBox="1"/>
          <p:nvPr/>
        </p:nvSpPr>
        <p:spPr>
          <a:xfrm>
            <a:off x="6613096" y="2933215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51007-333C-44CD-9A35-E09BE9564931}"/>
              </a:ext>
            </a:extLst>
          </p:cNvPr>
          <p:cNvSpPr txBox="1"/>
          <p:nvPr/>
        </p:nvSpPr>
        <p:spPr>
          <a:xfrm>
            <a:off x="8431237" y="2908666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5C98D-AA56-4376-B6E7-A36E9E3418F8}"/>
              </a:ext>
            </a:extLst>
          </p:cNvPr>
          <p:cNvSpPr txBox="1"/>
          <p:nvPr/>
        </p:nvSpPr>
        <p:spPr>
          <a:xfrm>
            <a:off x="1298580" y="2577390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751D8-68A4-4D5A-93D6-D3373FB36879}"/>
              </a:ext>
            </a:extLst>
          </p:cNvPr>
          <p:cNvSpPr txBox="1"/>
          <p:nvPr/>
        </p:nvSpPr>
        <p:spPr>
          <a:xfrm>
            <a:off x="1298580" y="2930810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4DE1B-2037-4B53-AD19-7DEB5456BED6}"/>
              </a:ext>
            </a:extLst>
          </p:cNvPr>
          <p:cNvSpPr txBox="1"/>
          <p:nvPr/>
        </p:nvSpPr>
        <p:spPr>
          <a:xfrm>
            <a:off x="4002652" y="1094990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41148-FB9C-442E-80D1-F237FBAA2F10}"/>
              </a:ext>
            </a:extLst>
          </p:cNvPr>
          <p:cNvSpPr txBox="1"/>
          <p:nvPr/>
        </p:nvSpPr>
        <p:spPr>
          <a:xfrm>
            <a:off x="5113136" y="1073697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D6B10-DEFF-4180-86B9-2F8D4CE3C9F1}"/>
              </a:ext>
            </a:extLst>
          </p:cNvPr>
          <p:cNvSpPr txBox="1"/>
          <p:nvPr/>
        </p:nvSpPr>
        <p:spPr>
          <a:xfrm>
            <a:off x="6637900" y="954482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AEED9-BC86-4847-A613-52417328D63A}"/>
              </a:ext>
            </a:extLst>
          </p:cNvPr>
          <p:cNvSpPr txBox="1"/>
          <p:nvPr/>
        </p:nvSpPr>
        <p:spPr>
          <a:xfrm>
            <a:off x="8543434" y="970314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27" name="Graphic 26" descr="Line arrow: Slight curve">
            <a:extLst>
              <a:ext uri="{FF2B5EF4-FFF2-40B4-BE49-F238E27FC236}">
                <a16:creationId xmlns:a16="http://schemas.microsoft.com/office/drawing/2014/main" id="{8E8CEC37-8F93-4EB3-BE09-2E68A5113D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75940" y="1799456"/>
            <a:ext cx="668269" cy="573457"/>
          </a:xfrm>
          <a:prstGeom prst="rect">
            <a:avLst/>
          </a:prstGeom>
        </p:spPr>
      </p:pic>
      <p:pic>
        <p:nvPicPr>
          <p:cNvPr id="28" name="Graphic 27" descr="Line arrow: Slight curve">
            <a:extLst>
              <a:ext uri="{FF2B5EF4-FFF2-40B4-BE49-F238E27FC236}">
                <a16:creationId xmlns:a16="http://schemas.microsoft.com/office/drawing/2014/main" id="{9E839EB0-5E9B-405A-A066-46D75587FA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929377" y="1538057"/>
            <a:ext cx="573457" cy="573457"/>
          </a:xfrm>
          <a:prstGeom prst="rect">
            <a:avLst/>
          </a:prstGeom>
        </p:spPr>
      </p:pic>
      <p:pic>
        <p:nvPicPr>
          <p:cNvPr id="29" name="Graphic 28" descr="Line arrow: Counter-clockwise curve">
            <a:extLst>
              <a:ext uri="{FF2B5EF4-FFF2-40B4-BE49-F238E27FC236}">
                <a16:creationId xmlns:a16="http://schemas.microsoft.com/office/drawing/2014/main" id="{507121D1-67ED-453D-8B46-1E224C8E88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7582902" y="1942429"/>
            <a:ext cx="567035" cy="5670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C92EF9-6307-4B8D-989D-AF4382FA032B}"/>
              </a:ext>
            </a:extLst>
          </p:cNvPr>
          <p:cNvSpPr txBox="1"/>
          <p:nvPr/>
        </p:nvSpPr>
        <p:spPr>
          <a:xfrm rot="20970401">
            <a:off x="1520429" y="1088005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BBC74-5B1D-43AE-9420-F64A7E69A01B}"/>
              </a:ext>
            </a:extLst>
          </p:cNvPr>
          <p:cNvSpPr txBox="1"/>
          <p:nvPr/>
        </p:nvSpPr>
        <p:spPr>
          <a:xfrm rot="371777">
            <a:off x="9735744" y="2712794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E2E0D-EC26-492D-94CC-B1E5F5BAF8CF}"/>
              </a:ext>
            </a:extLst>
          </p:cNvPr>
          <p:cNvSpPr txBox="1"/>
          <p:nvPr/>
        </p:nvSpPr>
        <p:spPr>
          <a:xfrm>
            <a:off x="4477681" y="3979104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Dataflows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8DC9E-CA9C-4D60-B5F6-E7D43FC6EA7D}"/>
              </a:ext>
            </a:extLst>
          </p:cNvPr>
          <p:cNvSpPr txBox="1"/>
          <p:nvPr/>
        </p:nvSpPr>
        <p:spPr>
          <a:xfrm>
            <a:off x="4377327" y="4555601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Dataflows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FCFDA8-ADD7-4C0A-A328-3D68D769292B}"/>
              </a:ext>
            </a:extLst>
          </p:cNvPr>
          <p:cNvSpPr/>
          <p:nvPr/>
        </p:nvSpPr>
        <p:spPr>
          <a:xfrm>
            <a:off x="1306707" y="444395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0BCE6B-50F5-41C8-80E8-AE4B4BB69D8D}"/>
              </a:ext>
            </a:extLst>
          </p:cNvPr>
          <p:cNvSpPr txBox="1"/>
          <p:nvPr/>
        </p:nvSpPr>
        <p:spPr>
          <a:xfrm>
            <a:off x="3612831" y="4456014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E04658-739F-47B5-BA01-0B6EB2E112E6}"/>
              </a:ext>
            </a:extLst>
          </p:cNvPr>
          <p:cNvSpPr txBox="1"/>
          <p:nvPr/>
        </p:nvSpPr>
        <p:spPr>
          <a:xfrm>
            <a:off x="6591711" y="445139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66EEDE-A95F-41C7-BC37-D47EA6FCC002}"/>
              </a:ext>
            </a:extLst>
          </p:cNvPr>
          <p:cNvSpPr txBox="1"/>
          <p:nvPr/>
        </p:nvSpPr>
        <p:spPr>
          <a:xfrm>
            <a:off x="8387511" y="4451391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EF5432-9244-4CB1-9B6C-83D24DE4F3B9}"/>
              </a:ext>
            </a:extLst>
          </p:cNvPr>
          <p:cNvSpPr txBox="1"/>
          <p:nvPr/>
        </p:nvSpPr>
        <p:spPr>
          <a:xfrm>
            <a:off x="1298580" y="4456124"/>
            <a:ext cx="1718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Evolved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A4C9EC-6E05-402E-ADC9-ACB3D444371D}"/>
              </a:ext>
            </a:extLst>
          </p:cNvPr>
          <p:cNvSpPr txBox="1"/>
          <p:nvPr/>
        </p:nvSpPr>
        <p:spPr>
          <a:xfrm>
            <a:off x="5143763" y="44517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70493E-96D3-44CF-8928-8241FEDD3CEA}"/>
              </a:ext>
            </a:extLst>
          </p:cNvPr>
          <p:cNvSpPr txBox="1"/>
          <p:nvPr/>
        </p:nvSpPr>
        <p:spPr>
          <a:xfrm>
            <a:off x="6637900" y="3648479"/>
            <a:ext cx="945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Shared Data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205FFE-A083-4D7B-8AC5-46B1BB75D4D4}"/>
              </a:ext>
            </a:extLst>
          </p:cNvPr>
          <p:cNvSpPr txBox="1"/>
          <p:nvPr/>
        </p:nvSpPr>
        <p:spPr>
          <a:xfrm>
            <a:off x="8220277" y="3605528"/>
            <a:ext cx="143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Live</a:t>
            </a:r>
          </a:p>
          <a:p>
            <a:pPr algn="ctr"/>
            <a:r>
              <a:rPr lang="en-IE" dirty="0">
                <a:solidFill>
                  <a:schemeClr val="accent1"/>
                </a:solidFill>
              </a:rPr>
              <a:t>Connection Reports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82CBF1-A933-453E-ACB4-E4BAA9DCB7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2993" y="5174546"/>
            <a:ext cx="1620042" cy="9188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84410E-D0F3-4389-92CE-FE1FC32756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04371" y="4938636"/>
            <a:ext cx="840059" cy="4764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22DA4E8-5F47-4EA0-B6C9-499D35295C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25406" y="5344695"/>
            <a:ext cx="840059" cy="476480"/>
          </a:xfrm>
          <a:prstGeom prst="rect">
            <a:avLst/>
          </a:prstGeom>
        </p:spPr>
      </p:pic>
      <p:pic>
        <p:nvPicPr>
          <p:cNvPr id="45" name="Graphic 44" descr="Ethernet">
            <a:extLst>
              <a:ext uri="{FF2B5EF4-FFF2-40B4-BE49-F238E27FC236}">
                <a16:creationId xmlns:a16="http://schemas.microsoft.com/office/drawing/2014/main" id="{5F5C3BF6-83C1-41E4-B8AA-2DD9A40A930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53919" y="5336213"/>
            <a:ext cx="395681" cy="39568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6816BFF2-BF1E-45C5-90E0-99C2A7F1C4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5606" y="5247370"/>
            <a:ext cx="581201" cy="581201"/>
          </a:xfrm>
          <a:prstGeom prst="rect">
            <a:avLst/>
          </a:prstGeom>
        </p:spPr>
      </p:pic>
      <p:sp>
        <p:nvSpPr>
          <p:cNvPr id="47" name="Cube 46">
            <a:extLst>
              <a:ext uri="{FF2B5EF4-FFF2-40B4-BE49-F238E27FC236}">
                <a16:creationId xmlns:a16="http://schemas.microsoft.com/office/drawing/2014/main" id="{2ECA9DE7-9028-4110-870E-623014E1AB3F}"/>
              </a:ext>
            </a:extLst>
          </p:cNvPr>
          <p:cNvSpPr/>
          <p:nvPr/>
        </p:nvSpPr>
        <p:spPr>
          <a:xfrm>
            <a:off x="6377407" y="5686396"/>
            <a:ext cx="331782" cy="334012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8" name="Graphic 47" descr="Statistics">
            <a:extLst>
              <a:ext uri="{FF2B5EF4-FFF2-40B4-BE49-F238E27FC236}">
                <a16:creationId xmlns:a16="http://schemas.microsoft.com/office/drawing/2014/main" id="{A901C604-737B-4FE0-B8F4-2F068E34D8A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30379" y="5520623"/>
            <a:ext cx="311497" cy="31149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5D1218B-9430-414B-95DA-682BB00735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38076" y="5750754"/>
            <a:ext cx="840059" cy="476480"/>
          </a:xfrm>
          <a:prstGeom prst="rect">
            <a:avLst/>
          </a:prstGeom>
        </p:spPr>
      </p:pic>
      <p:pic>
        <p:nvPicPr>
          <p:cNvPr id="50" name="Graphic 49" descr="Statistics">
            <a:extLst>
              <a:ext uri="{FF2B5EF4-FFF2-40B4-BE49-F238E27FC236}">
                <a16:creationId xmlns:a16="http://schemas.microsoft.com/office/drawing/2014/main" id="{CD416DC2-0BC0-4394-85BF-6FCA5354A23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97629" y="5091622"/>
            <a:ext cx="311497" cy="311497"/>
          </a:xfrm>
          <a:prstGeom prst="rect">
            <a:avLst/>
          </a:prstGeom>
        </p:spPr>
      </p:pic>
      <p:pic>
        <p:nvPicPr>
          <p:cNvPr id="51" name="Graphic 50" descr="Statistics">
            <a:extLst>
              <a:ext uri="{FF2B5EF4-FFF2-40B4-BE49-F238E27FC236}">
                <a16:creationId xmlns:a16="http://schemas.microsoft.com/office/drawing/2014/main" id="{A3315546-0418-4825-8744-D093EAFE3A2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38076" y="5905641"/>
            <a:ext cx="311497" cy="311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C900B-AEEC-4F4C-A5F7-52B212C859C1}"/>
              </a:ext>
            </a:extLst>
          </p:cNvPr>
          <p:cNvSpPr txBox="1"/>
          <p:nvPr/>
        </p:nvSpPr>
        <p:spPr>
          <a:xfrm rot="419471">
            <a:off x="1321151" y="4301198"/>
            <a:ext cx="1573997" cy="523220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Your new Evolved Architecture!</a:t>
            </a:r>
          </a:p>
        </p:txBody>
      </p:sp>
    </p:spTree>
    <p:extLst>
      <p:ext uri="{BB962C8B-B14F-4D97-AF65-F5344CB8AC3E}">
        <p14:creationId xmlns:p14="http://schemas.microsoft.com/office/powerpoint/2010/main" val="91668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158</TotalTime>
  <Words>534</Words>
  <Application>Microsoft Office PowerPoint</Application>
  <PresentationFormat>Widescreen</PresentationFormat>
  <Paragraphs>171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Lucida Sans</vt:lpstr>
      <vt:lpstr>Segoe UI</vt:lpstr>
      <vt:lpstr>Office Theme</vt:lpstr>
      <vt:lpstr>Evolving your Power BI Architecture using Dataflows and Shared Datasets</vt:lpstr>
      <vt:lpstr>Agenda</vt:lpstr>
      <vt:lpstr>At your Service!</vt:lpstr>
      <vt:lpstr>History Lesson: Microsoft Enterprise BI</vt:lpstr>
      <vt:lpstr>Power BI Solution (simple version)</vt:lpstr>
      <vt:lpstr>Let’s scale up!</vt:lpstr>
      <vt:lpstr>Features to help you scale. Part I - Dataflows</vt:lpstr>
      <vt:lpstr>Features to help you scale. Part II – Shared Datasets</vt:lpstr>
      <vt:lpstr>Power BI solution (evolved)</vt:lpstr>
      <vt:lpstr>Benefits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10</cp:revision>
  <dcterms:created xsi:type="dcterms:W3CDTF">2019-11-05T10:45:12Z</dcterms:created>
  <dcterms:modified xsi:type="dcterms:W3CDTF">2020-10-17T09:41:34Z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