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8" r:id="rId5"/>
    <p:sldId id="258" r:id="rId6"/>
    <p:sldId id="259" r:id="rId7"/>
    <p:sldId id="262" r:id="rId8"/>
    <p:sldId id="261" r:id="rId9"/>
    <p:sldId id="305" r:id="rId10"/>
    <p:sldId id="308" r:id="rId11"/>
    <p:sldId id="306" r:id="rId12"/>
    <p:sldId id="307" r:id="rId13"/>
    <p:sldId id="309" r:id="rId14"/>
    <p:sldId id="31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68" d="100"/>
          <a:sy n="68" d="100"/>
        </p:scale>
        <p:origin x="5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48.svg"/><Relationship Id="rId3" Type="http://schemas.openxmlformats.org/officeDocument/2006/relationships/image" Target="../media/image19.svg"/><Relationship Id="rId21" Type="http://schemas.openxmlformats.org/officeDocument/2006/relationships/image" Target="../media/image51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47.png"/><Relationship Id="rId2" Type="http://schemas.openxmlformats.org/officeDocument/2006/relationships/image" Target="../media/image18.png"/><Relationship Id="rId16" Type="http://schemas.openxmlformats.org/officeDocument/2006/relationships/image" Target="../media/image34.pn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5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lineo/session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6.svg"/><Relationship Id="rId3" Type="http://schemas.openxmlformats.org/officeDocument/2006/relationships/image" Target="../media/image33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3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12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svg"/><Relationship Id="rId11" Type="http://schemas.openxmlformats.org/officeDocument/2006/relationships/image" Target="../media/image34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36.sv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Evolving your Power BI Architecture using Dataflows and Shared Datasets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(evolved)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AE862-C175-4532-94E6-B2E2BBC5BE7D}"/>
              </a:ext>
            </a:extLst>
          </p:cNvPr>
          <p:cNvSpPr/>
          <p:nvPr/>
        </p:nvSpPr>
        <p:spPr>
          <a:xfrm>
            <a:off x="1306707" y="2565224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5C4742B-7551-4133-BDD1-8049B481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4032" y="1560183"/>
            <a:ext cx="914400" cy="91440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40A8F696-5410-4783-9681-341881A7B882}"/>
              </a:ext>
            </a:extLst>
          </p:cNvPr>
          <p:cNvSpPr/>
          <p:nvPr/>
        </p:nvSpPr>
        <p:spPr>
          <a:xfrm>
            <a:off x="6709189" y="1626010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BED912F9-C658-40B8-B4E8-C42E9709D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300" y="1583639"/>
            <a:ext cx="668269" cy="668269"/>
          </a:xfrm>
          <a:prstGeom prst="rect">
            <a:avLst/>
          </a:prstGeom>
        </p:spPr>
      </p:pic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45886B93-963F-49BF-8C3B-BDFF74872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3972" y="1836976"/>
            <a:ext cx="668269" cy="668269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A8037FA2-8EDD-4BC4-BABC-DBB0681393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7616" y="1180790"/>
            <a:ext cx="668269" cy="668269"/>
          </a:xfrm>
          <a:prstGeom prst="rect">
            <a:avLst/>
          </a:prstGeom>
        </p:spPr>
      </p:pic>
      <p:pic>
        <p:nvPicPr>
          <p:cNvPr id="11" name="Graphic 10" descr="Server">
            <a:extLst>
              <a:ext uri="{FF2B5EF4-FFF2-40B4-BE49-F238E27FC236}">
                <a16:creationId xmlns:a16="http://schemas.microsoft.com/office/drawing/2014/main" id="{E8D1E328-1376-43E2-9733-50A10ABE1D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4952" y="1725234"/>
            <a:ext cx="668269" cy="66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347230-5A88-4A7E-BDF9-B6C39BA6371A}"/>
              </a:ext>
            </a:extLst>
          </p:cNvPr>
          <p:cNvSpPr txBox="1"/>
          <p:nvPr/>
        </p:nvSpPr>
        <p:spPr>
          <a:xfrm>
            <a:off x="4007647" y="255885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75317-3C0E-4EF3-87A7-4F944707F710}"/>
              </a:ext>
            </a:extLst>
          </p:cNvPr>
          <p:cNvSpPr txBox="1"/>
          <p:nvPr/>
        </p:nvSpPr>
        <p:spPr>
          <a:xfrm>
            <a:off x="6753349" y="25652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511C9-96F5-4E5D-98A1-24A54464CEAB}"/>
              </a:ext>
            </a:extLst>
          </p:cNvPr>
          <p:cNvSpPr txBox="1"/>
          <p:nvPr/>
        </p:nvSpPr>
        <p:spPr>
          <a:xfrm>
            <a:off x="8597629" y="256522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3CFF4-CC7A-4320-9827-327EEAA45545}"/>
              </a:ext>
            </a:extLst>
          </p:cNvPr>
          <p:cNvSpPr txBox="1"/>
          <p:nvPr/>
        </p:nvSpPr>
        <p:spPr>
          <a:xfrm>
            <a:off x="5029255" y="2579349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RDBMS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A1294-81E8-456A-943E-1E9FF30F4B28}"/>
              </a:ext>
            </a:extLst>
          </p:cNvPr>
          <p:cNvSpPr/>
          <p:nvPr/>
        </p:nvSpPr>
        <p:spPr>
          <a:xfrm>
            <a:off x="1306707" y="2908666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8658-D87E-4807-98BD-1D961074741E}"/>
              </a:ext>
            </a:extLst>
          </p:cNvPr>
          <p:cNvSpPr txBox="1"/>
          <p:nvPr/>
        </p:nvSpPr>
        <p:spPr>
          <a:xfrm>
            <a:off x="4024510" y="2917626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FACA9-AC09-4D38-AD2E-CF6B370158F5}"/>
              </a:ext>
            </a:extLst>
          </p:cNvPr>
          <p:cNvSpPr txBox="1"/>
          <p:nvPr/>
        </p:nvSpPr>
        <p:spPr>
          <a:xfrm>
            <a:off x="5015649" y="2921088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FD1CD-928E-4AFF-BD18-7F8A5E536ADF}"/>
              </a:ext>
            </a:extLst>
          </p:cNvPr>
          <p:cNvSpPr txBox="1"/>
          <p:nvPr/>
        </p:nvSpPr>
        <p:spPr>
          <a:xfrm>
            <a:off x="6613096" y="2933215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51007-333C-44CD-9A35-E09BE9564931}"/>
              </a:ext>
            </a:extLst>
          </p:cNvPr>
          <p:cNvSpPr txBox="1"/>
          <p:nvPr/>
        </p:nvSpPr>
        <p:spPr>
          <a:xfrm>
            <a:off x="8431237" y="2908666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5C98D-AA56-4376-B6E7-A36E9E3418F8}"/>
              </a:ext>
            </a:extLst>
          </p:cNvPr>
          <p:cNvSpPr txBox="1"/>
          <p:nvPr/>
        </p:nvSpPr>
        <p:spPr>
          <a:xfrm>
            <a:off x="1298580" y="2577390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751D8-68A4-4D5A-93D6-D3373FB36879}"/>
              </a:ext>
            </a:extLst>
          </p:cNvPr>
          <p:cNvSpPr txBox="1"/>
          <p:nvPr/>
        </p:nvSpPr>
        <p:spPr>
          <a:xfrm>
            <a:off x="1298580" y="2930810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4DE1B-2037-4B53-AD19-7DEB5456BED6}"/>
              </a:ext>
            </a:extLst>
          </p:cNvPr>
          <p:cNvSpPr txBox="1"/>
          <p:nvPr/>
        </p:nvSpPr>
        <p:spPr>
          <a:xfrm>
            <a:off x="4002652" y="1094990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41148-FB9C-442E-80D1-F237FBAA2F10}"/>
              </a:ext>
            </a:extLst>
          </p:cNvPr>
          <p:cNvSpPr txBox="1"/>
          <p:nvPr/>
        </p:nvSpPr>
        <p:spPr>
          <a:xfrm>
            <a:off x="5113136" y="1073697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D6B10-DEFF-4180-86B9-2F8D4CE3C9F1}"/>
              </a:ext>
            </a:extLst>
          </p:cNvPr>
          <p:cNvSpPr txBox="1"/>
          <p:nvPr/>
        </p:nvSpPr>
        <p:spPr>
          <a:xfrm>
            <a:off x="6637900" y="954482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AEED9-BC86-4847-A613-52417328D63A}"/>
              </a:ext>
            </a:extLst>
          </p:cNvPr>
          <p:cNvSpPr txBox="1"/>
          <p:nvPr/>
        </p:nvSpPr>
        <p:spPr>
          <a:xfrm>
            <a:off x="8543434" y="970314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27" name="Graphic 26" descr="Line arrow: Slight curve">
            <a:extLst>
              <a:ext uri="{FF2B5EF4-FFF2-40B4-BE49-F238E27FC236}">
                <a16:creationId xmlns:a16="http://schemas.microsoft.com/office/drawing/2014/main" id="{8E8CEC37-8F93-4EB3-BE09-2E68A5113D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5940" y="1799456"/>
            <a:ext cx="668269" cy="573457"/>
          </a:xfrm>
          <a:prstGeom prst="rect">
            <a:avLst/>
          </a:prstGeom>
        </p:spPr>
      </p:pic>
      <p:pic>
        <p:nvPicPr>
          <p:cNvPr id="28" name="Graphic 27" descr="Line arrow: Slight curve">
            <a:extLst>
              <a:ext uri="{FF2B5EF4-FFF2-40B4-BE49-F238E27FC236}">
                <a16:creationId xmlns:a16="http://schemas.microsoft.com/office/drawing/2014/main" id="{9E839EB0-5E9B-405A-A066-46D75587F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929377" y="1538057"/>
            <a:ext cx="573457" cy="573457"/>
          </a:xfrm>
          <a:prstGeom prst="rect">
            <a:avLst/>
          </a:prstGeom>
        </p:spPr>
      </p:pic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507121D1-67ED-453D-8B46-1E224C8E88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582902" y="1942429"/>
            <a:ext cx="567035" cy="567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C92EF9-6307-4B8D-989D-AF4382FA032B}"/>
              </a:ext>
            </a:extLst>
          </p:cNvPr>
          <p:cNvSpPr txBox="1"/>
          <p:nvPr/>
        </p:nvSpPr>
        <p:spPr>
          <a:xfrm rot="20970401">
            <a:off x="1520429" y="1088005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BBC74-5B1D-43AE-9420-F64A7E69A01B}"/>
              </a:ext>
            </a:extLst>
          </p:cNvPr>
          <p:cNvSpPr txBox="1"/>
          <p:nvPr/>
        </p:nvSpPr>
        <p:spPr>
          <a:xfrm rot="371777">
            <a:off x="9735744" y="2712794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2E0D-EC26-492D-94CC-B1E5F5BAF8CF}"/>
              </a:ext>
            </a:extLst>
          </p:cNvPr>
          <p:cNvSpPr txBox="1"/>
          <p:nvPr/>
        </p:nvSpPr>
        <p:spPr>
          <a:xfrm>
            <a:off x="4477681" y="3979104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Dataflows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8DC9E-CA9C-4D60-B5F6-E7D43FC6EA7D}"/>
              </a:ext>
            </a:extLst>
          </p:cNvPr>
          <p:cNvSpPr txBox="1"/>
          <p:nvPr/>
        </p:nvSpPr>
        <p:spPr>
          <a:xfrm>
            <a:off x="4377327" y="4555601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Dataflows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FDA8-ADD7-4C0A-A328-3D68D769292B}"/>
              </a:ext>
            </a:extLst>
          </p:cNvPr>
          <p:cNvSpPr/>
          <p:nvPr/>
        </p:nvSpPr>
        <p:spPr>
          <a:xfrm>
            <a:off x="1306707" y="444395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BCE6B-50F5-41C8-80E8-AE4B4BB69D8D}"/>
              </a:ext>
            </a:extLst>
          </p:cNvPr>
          <p:cNvSpPr txBox="1"/>
          <p:nvPr/>
        </p:nvSpPr>
        <p:spPr>
          <a:xfrm>
            <a:off x="3612831" y="4456014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E04658-739F-47B5-BA01-0B6EB2E112E6}"/>
              </a:ext>
            </a:extLst>
          </p:cNvPr>
          <p:cNvSpPr txBox="1"/>
          <p:nvPr/>
        </p:nvSpPr>
        <p:spPr>
          <a:xfrm>
            <a:off x="6591711" y="445139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6EEDE-A95F-41C7-BC37-D47EA6FCC002}"/>
              </a:ext>
            </a:extLst>
          </p:cNvPr>
          <p:cNvSpPr txBox="1"/>
          <p:nvPr/>
        </p:nvSpPr>
        <p:spPr>
          <a:xfrm>
            <a:off x="8387511" y="445139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F5432-9244-4CB1-9B6C-83D24DE4F3B9}"/>
              </a:ext>
            </a:extLst>
          </p:cNvPr>
          <p:cNvSpPr txBox="1"/>
          <p:nvPr/>
        </p:nvSpPr>
        <p:spPr>
          <a:xfrm>
            <a:off x="1298580" y="4456124"/>
            <a:ext cx="1718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Evolved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4C9EC-6E05-402E-ADC9-ACB3D444371D}"/>
              </a:ext>
            </a:extLst>
          </p:cNvPr>
          <p:cNvSpPr txBox="1"/>
          <p:nvPr/>
        </p:nvSpPr>
        <p:spPr>
          <a:xfrm>
            <a:off x="5143763" y="44517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70493E-96D3-44CF-8928-8241FEDD3CEA}"/>
              </a:ext>
            </a:extLst>
          </p:cNvPr>
          <p:cNvSpPr txBox="1"/>
          <p:nvPr/>
        </p:nvSpPr>
        <p:spPr>
          <a:xfrm>
            <a:off x="6637900" y="3648479"/>
            <a:ext cx="945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Shared Data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05FFE-A083-4D7B-8AC5-46B1BB75D4D4}"/>
              </a:ext>
            </a:extLst>
          </p:cNvPr>
          <p:cNvSpPr txBox="1"/>
          <p:nvPr/>
        </p:nvSpPr>
        <p:spPr>
          <a:xfrm>
            <a:off x="8220277" y="3605528"/>
            <a:ext cx="143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>
                <a:solidFill>
                  <a:schemeClr val="accent1"/>
                </a:solidFill>
              </a:rPr>
              <a:t>Live</a:t>
            </a:r>
          </a:p>
          <a:p>
            <a:pPr algn="ctr"/>
            <a:r>
              <a:rPr lang="en-IE" dirty="0">
                <a:solidFill>
                  <a:schemeClr val="accent1"/>
                </a:solidFill>
              </a:rPr>
              <a:t>Connection Reports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82CBF1-A933-453E-ACB4-E4BAA9DCB7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2993" y="5174546"/>
            <a:ext cx="1620042" cy="9188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84410E-D0F3-4389-92CE-FE1FC3275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4371" y="4938636"/>
            <a:ext cx="840059" cy="476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2DA4E8-5F47-4EA0-B6C9-499D35295C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5406" y="5344695"/>
            <a:ext cx="840059" cy="476480"/>
          </a:xfrm>
          <a:prstGeom prst="rect">
            <a:avLst/>
          </a:prstGeom>
        </p:spPr>
      </p:pic>
      <p:pic>
        <p:nvPicPr>
          <p:cNvPr id="45" name="Graphic 44" descr="Ethernet">
            <a:extLst>
              <a:ext uri="{FF2B5EF4-FFF2-40B4-BE49-F238E27FC236}">
                <a16:creationId xmlns:a16="http://schemas.microsoft.com/office/drawing/2014/main" id="{5F5C3BF6-83C1-41E4-B8AA-2DD9A40A930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3919" y="5336213"/>
            <a:ext cx="395681" cy="39568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816BFF2-BF1E-45C5-90E0-99C2A7F1C4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55606" y="5247370"/>
            <a:ext cx="581201" cy="581201"/>
          </a:xfrm>
          <a:prstGeom prst="rect">
            <a:avLst/>
          </a:prstGeom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2ECA9DE7-9028-4110-870E-623014E1AB3F}"/>
              </a:ext>
            </a:extLst>
          </p:cNvPr>
          <p:cNvSpPr/>
          <p:nvPr/>
        </p:nvSpPr>
        <p:spPr>
          <a:xfrm>
            <a:off x="6377407" y="5686396"/>
            <a:ext cx="331782" cy="334012"/>
          </a:xfrm>
          <a:prstGeom prst="cube">
            <a:avLst>
              <a:gd name="adj" fmla="val 14691"/>
            </a:avLst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8" name="Graphic 47" descr="Statistics">
            <a:extLst>
              <a:ext uri="{FF2B5EF4-FFF2-40B4-BE49-F238E27FC236}">
                <a16:creationId xmlns:a16="http://schemas.microsoft.com/office/drawing/2014/main" id="{A901C604-737B-4FE0-B8F4-2F068E34D8A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30379" y="5520623"/>
            <a:ext cx="311497" cy="3114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5D1218B-9430-414B-95DA-682BB00735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38076" y="5750754"/>
            <a:ext cx="840059" cy="476480"/>
          </a:xfrm>
          <a:prstGeom prst="rect">
            <a:avLst/>
          </a:prstGeom>
        </p:spPr>
      </p:pic>
      <p:pic>
        <p:nvPicPr>
          <p:cNvPr id="50" name="Graphic 49" descr="Statistics">
            <a:extLst>
              <a:ext uri="{FF2B5EF4-FFF2-40B4-BE49-F238E27FC236}">
                <a16:creationId xmlns:a16="http://schemas.microsoft.com/office/drawing/2014/main" id="{CD416DC2-0BC0-4394-85BF-6FCA5354A23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7629" y="5091622"/>
            <a:ext cx="311497" cy="311497"/>
          </a:xfrm>
          <a:prstGeom prst="rect">
            <a:avLst/>
          </a:prstGeom>
        </p:spPr>
      </p:pic>
      <p:pic>
        <p:nvPicPr>
          <p:cNvPr id="51" name="Graphic 50" descr="Statistics">
            <a:extLst>
              <a:ext uri="{FF2B5EF4-FFF2-40B4-BE49-F238E27FC236}">
                <a16:creationId xmlns:a16="http://schemas.microsoft.com/office/drawing/2014/main" id="{A3315546-0418-4825-8744-D093EAFE3A2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38076" y="5905641"/>
            <a:ext cx="311497" cy="3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C0495-9825-4B87-B5BF-9FB9A5C84131}"/>
              </a:ext>
            </a:extLst>
          </p:cNvPr>
          <p:cNvSpPr txBox="1"/>
          <p:nvPr/>
        </p:nvSpPr>
        <p:spPr>
          <a:xfrm>
            <a:off x="673176" y="2213417"/>
            <a:ext cx="50656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Data Model &amp; Data Viz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organisation of multiple reports/pages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Simpler deployment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user groups by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Flagging of Certified or Promoted Data Models</a:t>
            </a:r>
          </a:p>
          <a:p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BA9DD-B5D4-4716-8B9B-1F0036834FB0}"/>
              </a:ext>
            </a:extLst>
          </p:cNvPr>
          <p:cNvSpPr txBox="1"/>
          <p:nvPr/>
        </p:nvSpPr>
        <p:spPr>
          <a:xfrm>
            <a:off x="6453159" y="2213417"/>
            <a:ext cx="5065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of 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Reusability of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Released pressure on source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refresh failure issues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5A1C61-0B87-4C9A-A087-90B71100913B}"/>
              </a:ext>
            </a:extLst>
          </p:cNvPr>
          <p:cNvCxnSpPr/>
          <p:nvPr/>
        </p:nvCxnSpPr>
        <p:spPr>
          <a:xfrm>
            <a:off x="5991283" y="1150045"/>
            <a:ext cx="0" cy="46505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7AB37A-BE74-412A-BEAA-FEB490F3E6F0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847C9-2416-4C08-A17E-FD45C29186C0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7EECC-557C-4E67-ACB5-128EED164FE4}"/>
              </a:ext>
            </a:extLst>
          </p:cNvPr>
          <p:cNvSpPr/>
          <p:nvPr/>
        </p:nvSpPr>
        <p:spPr>
          <a:xfrm>
            <a:off x="7775418" y="1214370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F32AB-14E2-4D12-8102-9623964852A1}"/>
              </a:ext>
            </a:extLst>
          </p:cNvPr>
          <p:cNvSpPr txBox="1"/>
          <p:nvPr/>
        </p:nvSpPr>
        <p:spPr>
          <a:xfrm>
            <a:off x="7693168" y="1150045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66454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715" y="4400551"/>
            <a:ext cx="338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Hit me up…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81469" y="5075413"/>
            <a:ext cx="2949882" cy="583783"/>
            <a:chOff x="5653136" y="5203372"/>
            <a:chExt cx="2949882" cy="583783"/>
          </a:xfrm>
        </p:grpSpPr>
        <p:sp>
          <p:nvSpPr>
            <p:cNvPr id="7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WEBSITE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53136" y="5502476"/>
              <a:ext cx="2870378" cy="284679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www.datalineo.com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6467" y="5213273"/>
            <a:ext cx="483149" cy="483274"/>
            <a:chOff x="16236502" y="10284393"/>
            <a:chExt cx="1171269" cy="1171574"/>
          </a:xfrm>
        </p:grpSpPr>
        <p:sp>
          <p:nvSpPr>
            <p:cNvPr id="10" name="Oval 9"/>
            <p:cNvSpPr/>
            <p:nvPr/>
          </p:nvSpPr>
          <p:spPr>
            <a:xfrm flipH="1">
              <a:off x="16236502" y="10284393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1" name="Freeform 78"/>
            <p:cNvSpPr>
              <a:spLocks noEditPoints="1"/>
            </p:cNvSpPr>
            <p:nvPr/>
          </p:nvSpPr>
          <p:spPr bwMode="auto">
            <a:xfrm>
              <a:off x="16534749" y="10545308"/>
              <a:ext cx="587904" cy="588134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20225" y="5213681"/>
            <a:ext cx="483149" cy="483274"/>
            <a:chOff x="1994340" y="10251508"/>
            <a:chExt cx="1171269" cy="1171574"/>
          </a:xfrm>
        </p:grpSpPr>
        <p:sp>
          <p:nvSpPr>
            <p:cNvPr id="13" name="Oval 12"/>
            <p:cNvSpPr/>
            <p:nvPr/>
          </p:nvSpPr>
          <p:spPr>
            <a:xfrm flipH="1">
              <a:off x="1994340" y="10251508"/>
              <a:ext cx="1171269" cy="11715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14" name="Freeform 74"/>
            <p:cNvSpPr>
              <a:spLocks noEditPoints="1"/>
            </p:cNvSpPr>
            <p:nvPr/>
          </p:nvSpPr>
          <p:spPr bwMode="auto">
            <a:xfrm>
              <a:off x="2274223" y="10565492"/>
              <a:ext cx="623997" cy="48418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6368" y="5075821"/>
            <a:ext cx="3033697" cy="600260"/>
            <a:chOff x="5569321" y="5203372"/>
            <a:chExt cx="3033697" cy="600260"/>
          </a:xfrm>
        </p:grpSpPr>
        <p:sp>
          <p:nvSpPr>
            <p:cNvPr id="17" name="Text Placeholder 33"/>
            <p:cNvSpPr txBox="1">
              <a:spLocks/>
            </p:cNvSpPr>
            <p:nvPr/>
          </p:nvSpPr>
          <p:spPr>
            <a:xfrm>
              <a:off x="5653136" y="5203372"/>
              <a:ext cx="2949882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EMAIL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9321" y="5485995"/>
              <a:ext cx="2954193" cy="317637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cs typeface="Lato Light"/>
                </a:rPr>
                <a:t>ben@datalineo.com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18656" y="5211898"/>
            <a:ext cx="483149" cy="483274"/>
            <a:chOff x="8158243" y="4982420"/>
            <a:chExt cx="483149" cy="483274"/>
          </a:xfrm>
        </p:grpSpPr>
        <p:sp>
          <p:nvSpPr>
            <p:cNvPr id="21" name="Oval 20"/>
            <p:cNvSpPr/>
            <p:nvPr/>
          </p:nvSpPr>
          <p:spPr>
            <a:xfrm flipH="1">
              <a:off x="8158243" y="4982420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/>
              <a:endParaRPr lang="en-AU" sz="1200" dirty="0">
                <a:solidFill>
                  <a:schemeClr val="bg1"/>
                </a:solidFill>
                <a:cs typeface="Lato Light"/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289678" y="5085826"/>
              <a:ext cx="218313" cy="225839"/>
            </a:xfrm>
            <a:custGeom>
              <a:avLst/>
              <a:gdLst>
                <a:gd name="T0" fmla="*/ 37 w 37"/>
                <a:gd name="T1" fmla="*/ 34 h 38"/>
                <a:gd name="T2" fmla="*/ 33 w 37"/>
                <a:gd name="T3" fmla="*/ 37 h 38"/>
                <a:gd name="T4" fmla="*/ 28 w 37"/>
                <a:gd name="T5" fmla="*/ 38 h 38"/>
                <a:gd name="T6" fmla="*/ 21 w 37"/>
                <a:gd name="T7" fmla="*/ 36 h 38"/>
                <a:gd name="T8" fmla="*/ 17 w 37"/>
                <a:gd name="T9" fmla="*/ 34 h 38"/>
                <a:gd name="T10" fmla="*/ 4 w 37"/>
                <a:gd name="T11" fmla="*/ 21 h 38"/>
                <a:gd name="T12" fmla="*/ 2 w 37"/>
                <a:gd name="T13" fmla="*/ 16 h 38"/>
                <a:gd name="T14" fmla="*/ 0 w 37"/>
                <a:gd name="T15" fmla="*/ 9 h 38"/>
                <a:gd name="T16" fmla="*/ 1 w 37"/>
                <a:gd name="T17" fmla="*/ 4 h 38"/>
                <a:gd name="T18" fmla="*/ 4 w 37"/>
                <a:gd name="T19" fmla="*/ 1 h 38"/>
                <a:gd name="T20" fmla="*/ 8 w 37"/>
                <a:gd name="T21" fmla="*/ 0 h 38"/>
                <a:gd name="T22" fmla="*/ 8 w 37"/>
                <a:gd name="T23" fmla="*/ 0 h 38"/>
                <a:gd name="T24" fmla="*/ 10 w 37"/>
                <a:gd name="T25" fmla="*/ 2 h 38"/>
                <a:gd name="T26" fmla="*/ 12 w 37"/>
                <a:gd name="T27" fmla="*/ 7 h 38"/>
                <a:gd name="T28" fmla="*/ 13 w 37"/>
                <a:gd name="T29" fmla="*/ 9 h 38"/>
                <a:gd name="T30" fmla="*/ 9 w 37"/>
                <a:gd name="T31" fmla="*/ 15 h 38"/>
                <a:gd name="T32" fmla="*/ 10 w 37"/>
                <a:gd name="T33" fmla="*/ 17 h 38"/>
                <a:gd name="T34" fmla="*/ 21 w 37"/>
                <a:gd name="T35" fmla="*/ 28 h 38"/>
                <a:gd name="T36" fmla="*/ 23 w 37"/>
                <a:gd name="T37" fmla="*/ 29 h 38"/>
                <a:gd name="T38" fmla="*/ 28 w 37"/>
                <a:gd name="T39" fmla="*/ 24 h 38"/>
                <a:gd name="T40" fmla="*/ 31 w 37"/>
                <a:gd name="T41" fmla="*/ 26 h 38"/>
                <a:gd name="T42" fmla="*/ 35 w 37"/>
                <a:gd name="T43" fmla="*/ 28 h 38"/>
                <a:gd name="T44" fmla="*/ 37 w 37"/>
                <a:gd name="T45" fmla="*/ 30 h 38"/>
                <a:gd name="T46" fmla="*/ 37 w 37"/>
                <a:gd name="T47" fmla="*/ 30 h 38"/>
                <a:gd name="T48" fmla="*/ 37 w 37"/>
                <a:gd name="T4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38">
                  <a:moveTo>
                    <a:pt x="37" y="34"/>
                  </a:moveTo>
                  <a:cubicBezTo>
                    <a:pt x="36" y="35"/>
                    <a:pt x="35" y="36"/>
                    <a:pt x="33" y="37"/>
                  </a:cubicBezTo>
                  <a:cubicBezTo>
                    <a:pt x="32" y="37"/>
                    <a:pt x="30" y="38"/>
                    <a:pt x="28" y="38"/>
                  </a:cubicBezTo>
                  <a:cubicBezTo>
                    <a:pt x="26" y="38"/>
                    <a:pt x="24" y="37"/>
                    <a:pt x="21" y="36"/>
                  </a:cubicBezTo>
                  <a:cubicBezTo>
                    <a:pt x="20" y="36"/>
                    <a:pt x="18" y="35"/>
                    <a:pt x="17" y="34"/>
                  </a:cubicBezTo>
                  <a:cubicBezTo>
                    <a:pt x="12" y="31"/>
                    <a:pt x="7" y="26"/>
                    <a:pt x="4" y="21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1"/>
                    <a:pt x="7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1" y="4"/>
                    <a:pt x="11" y="5"/>
                    <a:pt x="12" y="7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1"/>
                    <a:pt x="9" y="13"/>
                    <a:pt x="9" y="15"/>
                  </a:cubicBezTo>
                  <a:cubicBezTo>
                    <a:pt x="9" y="16"/>
                    <a:pt x="9" y="16"/>
                    <a:pt x="10" y="17"/>
                  </a:cubicBezTo>
                  <a:cubicBezTo>
                    <a:pt x="12" y="22"/>
                    <a:pt x="16" y="25"/>
                    <a:pt x="21" y="28"/>
                  </a:cubicBezTo>
                  <a:cubicBezTo>
                    <a:pt x="21" y="28"/>
                    <a:pt x="22" y="29"/>
                    <a:pt x="23" y="29"/>
                  </a:cubicBezTo>
                  <a:cubicBezTo>
                    <a:pt x="24" y="29"/>
                    <a:pt x="27" y="24"/>
                    <a:pt x="28" y="24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2" y="26"/>
                    <a:pt x="34" y="27"/>
                    <a:pt x="35" y="28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3"/>
                    <a:pt x="37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37757" y="5054929"/>
            <a:ext cx="2949882" cy="621132"/>
            <a:chOff x="5653136" y="5203372"/>
            <a:chExt cx="2949882" cy="621132"/>
          </a:xfrm>
        </p:grpSpPr>
        <p:sp>
          <p:nvSpPr>
            <p:cNvPr id="28" name="Text Placeholder 33"/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Bef>
                  <a:spcPts val="0"/>
                </a:spcBef>
                <a:buNone/>
              </a:pPr>
              <a:r>
                <a:rPr lang="en-AU" sz="1050" b="1" dirty="0">
                  <a:solidFill>
                    <a:schemeClr val="bg1"/>
                  </a:solidFill>
                  <a:latin typeface="+mn-lt"/>
                  <a:cs typeface="Lato Bold"/>
                </a:rPr>
                <a:t>TWITTER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3136" y="5465124"/>
              <a:ext cx="2870378" cy="359380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cs typeface="Lato Light"/>
                </a:rPr>
                <a:t>@</a:t>
              </a:r>
              <a:r>
                <a:rPr lang="en-US" sz="1400" dirty="0" err="1">
                  <a:solidFill>
                    <a:schemeClr val="bg1"/>
                  </a:solidFill>
                  <a:cs typeface="Lato Light"/>
                </a:rPr>
                <a:t>benrebooted</a:t>
              </a:r>
              <a:endParaRPr lang="en-US" sz="1400" dirty="0">
                <a:solidFill>
                  <a:schemeClr val="bg1"/>
                </a:solidFill>
                <a:cs typeface="Lato Light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00ABE-D1D0-4D4D-B3A8-71B33056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076" y="1863941"/>
            <a:ext cx="3447924" cy="19944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9BF0B4-C60D-4B68-9CF5-08EF51BFA1D7}"/>
              </a:ext>
            </a:extLst>
          </p:cNvPr>
          <p:cNvSpPr txBox="1"/>
          <p:nvPr/>
        </p:nvSpPr>
        <p:spPr>
          <a:xfrm>
            <a:off x="1359475" y="3458298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hlinkClick r:id="rId3"/>
              </a:rPr>
              <a:t>https://github.com/datalineo/sessions</a:t>
            </a:r>
            <a:endParaRPr lang="en-IE" sz="2000" strike="sngStrike" dirty="0">
              <a:solidFill>
                <a:schemeClr val="bg1">
                  <a:lumMod val="8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F6BAE-E7EE-40E4-9FBE-CB722D957F87}"/>
              </a:ext>
            </a:extLst>
          </p:cNvPr>
          <p:cNvSpPr txBox="1"/>
          <p:nvPr/>
        </p:nvSpPr>
        <p:spPr>
          <a:xfrm>
            <a:off x="0" y="3458298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Slides, etc:</a:t>
            </a:r>
          </a:p>
        </p:txBody>
      </p:sp>
    </p:spTree>
    <p:extLst>
      <p:ext uri="{BB962C8B-B14F-4D97-AF65-F5344CB8AC3E}">
        <p14:creationId xmlns:p14="http://schemas.microsoft.com/office/powerpoint/2010/main" val="21807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lesson: Microsoft BI Enterprise Architecture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Simple.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Dataflows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 Datasets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Architecture. Evolved.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 to slides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BI: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PUG leader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Co-Ordinator: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5F18E3-E29A-4A90-9E43-8499A0947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93" y="3945000"/>
            <a:ext cx="926984" cy="1460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Content Slides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Subtitle of the section break</a:t>
            </a:r>
          </a:p>
        </p:txBody>
      </p:sp>
    </p:spTree>
    <p:extLst>
      <p:ext uri="{BB962C8B-B14F-4D97-AF65-F5344CB8AC3E}">
        <p14:creationId xmlns:p14="http://schemas.microsoft.com/office/powerpoint/2010/main" val="34510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Lesson: Microsoft Enterprise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F89F-717C-45C7-94B8-1B631AF00D0C}"/>
              </a:ext>
            </a:extLst>
          </p:cNvPr>
          <p:cNvSpPr/>
          <p:nvPr/>
        </p:nvSpPr>
        <p:spPr>
          <a:xfrm>
            <a:off x="1317925" y="2441808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0BA1A-DA0D-4F0D-9595-5ED0ABAF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0" y="4468044"/>
            <a:ext cx="2275308" cy="163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73213-C252-43C5-89F3-19732706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54" y="4462103"/>
            <a:ext cx="2922087" cy="1641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9041B-B3F4-4940-A968-EF7908199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946" y="4470317"/>
            <a:ext cx="3487965" cy="1652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244045C9-F48D-4E89-9DC5-8976C3908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250" y="1436767"/>
            <a:ext cx="914400" cy="91440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6BCA792-3B10-49ED-B86B-9AF57CC122CD}"/>
              </a:ext>
            </a:extLst>
          </p:cNvPr>
          <p:cNvSpPr/>
          <p:nvPr/>
        </p:nvSpPr>
        <p:spPr>
          <a:xfrm>
            <a:off x="6720407" y="1502594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282672F-B5DF-4B50-A7BD-085F6D9C9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518" y="1460223"/>
            <a:ext cx="668269" cy="668269"/>
          </a:xfrm>
          <a:prstGeom prst="rect">
            <a:avLst/>
          </a:prstGeom>
        </p:spPr>
      </p:pic>
      <p:pic>
        <p:nvPicPr>
          <p:cNvPr id="14" name="Graphic 13" descr="Statistics">
            <a:extLst>
              <a:ext uri="{FF2B5EF4-FFF2-40B4-BE49-F238E27FC236}">
                <a16:creationId xmlns:a16="http://schemas.microsoft.com/office/drawing/2014/main" id="{067E5F19-86DD-42B6-8A89-DF6637769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5190" y="1713560"/>
            <a:ext cx="668269" cy="668269"/>
          </a:xfrm>
          <a:prstGeom prst="rect">
            <a:avLst/>
          </a:prstGeom>
        </p:spPr>
      </p:pic>
      <p:pic>
        <p:nvPicPr>
          <p:cNvPr id="15" name="Graphic 14" descr="Table">
            <a:extLst>
              <a:ext uri="{FF2B5EF4-FFF2-40B4-BE49-F238E27FC236}">
                <a16:creationId xmlns:a16="http://schemas.microsoft.com/office/drawing/2014/main" id="{AEFC86AE-D93B-464F-A93C-5BA1D860D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28834" y="1057374"/>
            <a:ext cx="668269" cy="668269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9D4267AF-B863-43A9-A36E-AC40C8403A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6170" y="1601818"/>
            <a:ext cx="668269" cy="66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990B68-C249-472D-8394-A796C53ED327}"/>
              </a:ext>
            </a:extLst>
          </p:cNvPr>
          <p:cNvSpPr txBox="1"/>
          <p:nvPr/>
        </p:nvSpPr>
        <p:spPr>
          <a:xfrm>
            <a:off x="4018865" y="243543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2E2C-50B5-444F-A1FF-4FA4DEFC267F}"/>
              </a:ext>
            </a:extLst>
          </p:cNvPr>
          <p:cNvSpPr txBox="1"/>
          <p:nvPr/>
        </p:nvSpPr>
        <p:spPr>
          <a:xfrm>
            <a:off x="6764567" y="24418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09293-6AF3-412F-8323-82DEC8C3A23D}"/>
              </a:ext>
            </a:extLst>
          </p:cNvPr>
          <p:cNvSpPr txBox="1"/>
          <p:nvPr/>
        </p:nvSpPr>
        <p:spPr>
          <a:xfrm>
            <a:off x="8467783" y="244180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SSRS++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BBDF4-D631-4FFC-BB32-D554F51AD989}"/>
              </a:ext>
            </a:extLst>
          </p:cNvPr>
          <p:cNvSpPr txBox="1"/>
          <p:nvPr/>
        </p:nvSpPr>
        <p:spPr>
          <a:xfrm>
            <a:off x="5138256" y="245593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DWH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2F29D1-C021-4816-90D2-3E5312810741}"/>
              </a:ext>
            </a:extLst>
          </p:cNvPr>
          <p:cNvSpPr/>
          <p:nvPr/>
        </p:nvSpPr>
        <p:spPr>
          <a:xfrm>
            <a:off x="1317925" y="2785250"/>
            <a:ext cx="8531604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2F88D-3CD9-4C9F-9443-C105216765CB}"/>
              </a:ext>
            </a:extLst>
          </p:cNvPr>
          <p:cNvSpPr txBox="1"/>
          <p:nvPr/>
        </p:nvSpPr>
        <p:spPr>
          <a:xfrm>
            <a:off x="4035728" y="2794210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ADF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D0C1E-31DA-45E0-B03D-70635010EE90}"/>
              </a:ext>
            </a:extLst>
          </p:cNvPr>
          <p:cNvSpPr txBox="1"/>
          <p:nvPr/>
        </p:nvSpPr>
        <p:spPr>
          <a:xfrm>
            <a:off x="5026867" y="2797672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SQL DB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707C6-3B51-4300-A049-F2F46702A41D}"/>
              </a:ext>
            </a:extLst>
          </p:cNvPr>
          <p:cNvSpPr txBox="1"/>
          <p:nvPr/>
        </p:nvSpPr>
        <p:spPr>
          <a:xfrm>
            <a:off x="6624314" y="2809799"/>
            <a:ext cx="9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AzureAS</a:t>
            </a:r>
            <a:endParaRPr lang="en-IE" sz="16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81C56-CA75-4532-AD39-7D69CF6DE69E}"/>
              </a:ext>
            </a:extLst>
          </p:cNvPr>
          <p:cNvSpPr txBox="1"/>
          <p:nvPr/>
        </p:nvSpPr>
        <p:spPr>
          <a:xfrm>
            <a:off x="8442455" y="2785250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72F34-2C1B-4030-8EDC-3E0A10BAD58B}"/>
              </a:ext>
            </a:extLst>
          </p:cNvPr>
          <p:cNvSpPr txBox="1"/>
          <p:nvPr/>
        </p:nvSpPr>
        <p:spPr>
          <a:xfrm>
            <a:off x="1309798" y="2453974"/>
            <a:ext cx="2075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Server/On-Prem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A6935-0936-46E9-B1AC-7D24AC71DB2A}"/>
              </a:ext>
            </a:extLst>
          </p:cNvPr>
          <p:cNvSpPr txBox="1"/>
          <p:nvPr/>
        </p:nvSpPr>
        <p:spPr>
          <a:xfrm>
            <a:off x="1309798" y="2807394"/>
            <a:ext cx="131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Azure/Cloud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E3B7B-5C07-4F7B-AB50-F8753BF106F9}"/>
              </a:ext>
            </a:extLst>
          </p:cNvPr>
          <p:cNvSpPr txBox="1"/>
          <p:nvPr/>
        </p:nvSpPr>
        <p:spPr>
          <a:xfrm>
            <a:off x="4013870" y="831066"/>
            <a:ext cx="574768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3EF34-28C3-4847-9CDF-31587E977727}"/>
              </a:ext>
            </a:extLst>
          </p:cNvPr>
          <p:cNvSpPr txBox="1"/>
          <p:nvPr/>
        </p:nvSpPr>
        <p:spPr>
          <a:xfrm>
            <a:off x="5124354" y="831066"/>
            <a:ext cx="667764" cy="307777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53A7A2-3C30-4845-B400-B649F8F701DC}"/>
              </a:ext>
            </a:extLst>
          </p:cNvPr>
          <p:cNvSpPr txBox="1"/>
          <p:nvPr/>
        </p:nvSpPr>
        <p:spPr>
          <a:xfrm>
            <a:off x="6649118" y="831066"/>
            <a:ext cx="945002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Semantic</a:t>
            </a:r>
          </a:p>
          <a:p>
            <a:r>
              <a:rPr lang="en-IE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B75C6-6E22-49DD-9F6A-17B61D4C39A5}"/>
              </a:ext>
            </a:extLst>
          </p:cNvPr>
          <p:cNvSpPr txBox="1"/>
          <p:nvPr/>
        </p:nvSpPr>
        <p:spPr>
          <a:xfrm>
            <a:off x="8554652" y="831066"/>
            <a:ext cx="668269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Data Viz</a:t>
            </a:r>
          </a:p>
        </p:txBody>
      </p:sp>
      <p:pic>
        <p:nvPicPr>
          <p:cNvPr id="32" name="Graphic 31" descr="Line arrow: Slight curve">
            <a:extLst>
              <a:ext uri="{FF2B5EF4-FFF2-40B4-BE49-F238E27FC236}">
                <a16:creationId xmlns:a16="http://schemas.microsoft.com/office/drawing/2014/main" id="{A04CEFC8-4516-4395-8384-D7D50406F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7158" y="1676040"/>
            <a:ext cx="668269" cy="573457"/>
          </a:xfrm>
          <a:prstGeom prst="rect">
            <a:avLst/>
          </a:prstGeom>
        </p:spPr>
      </p:pic>
      <p:pic>
        <p:nvPicPr>
          <p:cNvPr id="33" name="Graphic 32" descr="Line arrow: Slight curve">
            <a:extLst>
              <a:ext uri="{FF2B5EF4-FFF2-40B4-BE49-F238E27FC236}">
                <a16:creationId xmlns:a16="http://schemas.microsoft.com/office/drawing/2014/main" id="{DA503385-7A93-47B0-9D63-7852124CA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5940595" y="1414641"/>
            <a:ext cx="573457" cy="573457"/>
          </a:xfrm>
          <a:prstGeom prst="rect">
            <a:avLst/>
          </a:prstGeom>
        </p:spPr>
      </p:pic>
      <p:pic>
        <p:nvPicPr>
          <p:cNvPr id="34" name="Graphic 33" descr="Line arrow: Counter-clockwise curve">
            <a:extLst>
              <a:ext uri="{FF2B5EF4-FFF2-40B4-BE49-F238E27FC236}">
                <a16:creationId xmlns:a16="http://schemas.microsoft.com/office/drawing/2014/main" id="{AE1CF4E2-E2F8-4DDE-8629-265A037C6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7594120" y="1819013"/>
            <a:ext cx="567035" cy="5670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2112BC-E72C-4F64-B57C-E107133B3EE2}"/>
              </a:ext>
            </a:extLst>
          </p:cNvPr>
          <p:cNvSpPr txBox="1"/>
          <p:nvPr/>
        </p:nvSpPr>
        <p:spPr>
          <a:xfrm rot="20970401">
            <a:off x="1431195" y="1210902"/>
            <a:ext cx="1049471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Typical BI Solution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6BE8D1-5DB6-409D-A581-3A8EB1E68EF4}"/>
              </a:ext>
            </a:extLst>
          </p:cNvPr>
          <p:cNvSpPr txBox="1"/>
          <p:nvPr/>
        </p:nvSpPr>
        <p:spPr>
          <a:xfrm rot="371777">
            <a:off x="9746962" y="2589378"/>
            <a:ext cx="1217995" cy="523220"/>
          </a:xfrm>
          <a:prstGeom prst="rect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Tools &amp;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E9170A-E45A-4987-97FF-8A413B07545A}"/>
              </a:ext>
            </a:extLst>
          </p:cNvPr>
          <p:cNvSpPr txBox="1"/>
          <p:nvPr/>
        </p:nvSpPr>
        <p:spPr>
          <a:xfrm>
            <a:off x="3605048" y="3849238"/>
            <a:ext cx="5130142" cy="307777"/>
          </a:xfrm>
          <a:prstGeom prst="homePlate">
            <a:avLst/>
          </a:prstGeom>
          <a:solidFill>
            <a:srgbClr val="0271A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dirty="0"/>
              <a:t>Solution Architecture through the ages</a:t>
            </a:r>
          </a:p>
        </p:txBody>
      </p:sp>
    </p:spTree>
    <p:extLst>
      <p:ext uri="{BB962C8B-B14F-4D97-AF65-F5344CB8AC3E}">
        <p14:creationId xmlns:p14="http://schemas.microsoft.com/office/powerpoint/2010/main" val="28556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 (simple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C05AF5-0E10-4B26-B44E-6317CE8B4532}"/>
              </a:ext>
            </a:extLst>
          </p:cNvPr>
          <p:cNvSpPr/>
          <p:nvPr/>
        </p:nvSpPr>
        <p:spPr>
          <a:xfrm>
            <a:off x="419447" y="2410842"/>
            <a:ext cx="8222729" cy="35342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0D5562A3-B8D3-4D62-B954-1146F266F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72" y="1405801"/>
            <a:ext cx="914400" cy="914400"/>
          </a:xfrm>
          <a:prstGeom prst="rect">
            <a:avLst/>
          </a:prstGeom>
        </p:spPr>
      </p:pic>
      <p:sp>
        <p:nvSpPr>
          <p:cNvPr id="40" name="Cube 39">
            <a:extLst>
              <a:ext uri="{FF2B5EF4-FFF2-40B4-BE49-F238E27FC236}">
                <a16:creationId xmlns:a16="http://schemas.microsoft.com/office/drawing/2014/main" id="{F739772E-530D-479B-A977-AF01CB99644B}"/>
              </a:ext>
            </a:extLst>
          </p:cNvPr>
          <p:cNvSpPr/>
          <p:nvPr/>
        </p:nvSpPr>
        <p:spPr>
          <a:xfrm>
            <a:off x="5821929" y="1471628"/>
            <a:ext cx="752817" cy="749767"/>
          </a:xfrm>
          <a:prstGeom prst="cube">
            <a:avLst>
              <a:gd name="adj" fmla="val 14691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Bar graph with upward trend">
            <a:extLst>
              <a:ext uri="{FF2B5EF4-FFF2-40B4-BE49-F238E27FC236}">
                <a16:creationId xmlns:a16="http://schemas.microsoft.com/office/drawing/2014/main" id="{AD4B79A4-8870-4931-877D-324FB41C5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2040" y="1429257"/>
            <a:ext cx="668269" cy="668269"/>
          </a:xfrm>
          <a:prstGeom prst="rect">
            <a:avLst/>
          </a:prstGeom>
        </p:spPr>
      </p:pic>
      <p:pic>
        <p:nvPicPr>
          <p:cNvPr id="42" name="Graphic 41" descr="Statistics">
            <a:extLst>
              <a:ext uri="{FF2B5EF4-FFF2-40B4-BE49-F238E27FC236}">
                <a16:creationId xmlns:a16="http://schemas.microsoft.com/office/drawing/2014/main" id="{D5E92C4A-CCE9-4AD6-9543-F7CF26180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36712" y="1682594"/>
            <a:ext cx="668269" cy="668269"/>
          </a:xfrm>
          <a:prstGeom prst="rect">
            <a:avLst/>
          </a:prstGeom>
        </p:spPr>
      </p:pic>
      <p:pic>
        <p:nvPicPr>
          <p:cNvPr id="43" name="Graphic 42" descr="Table">
            <a:extLst>
              <a:ext uri="{FF2B5EF4-FFF2-40B4-BE49-F238E27FC236}">
                <a16:creationId xmlns:a16="http://schemas.microsoft.com/office/drawing/2014/main" id="{7421F1B6-B31A-4987-B7A6-D8ABBCC068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356" y="1026408"/>
            <a:ext cx="668269" cy="668269"/>
          </a:xfrm>
          <a:prstGeom prst="rect">
            <a:avLst/>
          </a:prstGeom>
        </p:spPr>
      </p:pic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9B1E97F4-3EC1-487B-9376-1030B8E1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87692" y="1570852"/>
            <a:ext cx="668269" cy="66826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FA71CA-A6FB-47ED-A8BF-A288CE5A6BBD}"/>
              </a:ext>
            </a:extLst>
          </p:cNvPr>
          <p:cNvSpPr txBox="1"/>
          <p:nvPr/>
        </p:nvSpPr>
        <p:spPr>
          <a:xfrm>
            <a:off x="2725571" y="2422898"/>
            <a:ext cx="135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DC82-139A-4FDA-95CB-6645063967E0}"/>
              </a:ext>
            </a:extLst>
          </p:cNvPr>
          <p:cNvSpPr txBox="1"/>
          <p:nvPr/>
        </p:nvSpPr>
        <p:spPr>
          <a:xfrm>
            <a:off x="5704451" y="2418275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PBI SSAS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AF4E9-97FA-405C-923E-28A9472E5515}"/>
              </a:ext>
            </a:extLst>
          </p:cNvPr>
          <p:cNvSpPr txBox="1"/>
          <p:nvPr/>
        </p:nvSpPr>
        <p:spPr>
          <a:xfrm>
            <a:off x="7500251" y="2418275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PBI Viz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BBBA65-7D48-4F80-A76A-B71674E1C5A6}"/>
              </a:ext>
            </a:extLst>
          </p:cNvPr>
          <p:cNvSpPr txBox="1"/>
          <p:nvPr/>
        </p:nvSpPr>
        <p:spPr>
          <a:xfrm>
            <a:off x="411320" y="2423008"/>
            <a:ext cx="967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E983B-853E-403A-834E-B8EE25E8073F}"/>
              </a:ext>
            </a:extLst>
          </p:cNvPr>
          <p:cNvSpPr txBox="1"/>
          <p:nvPr/>
        </p:nvSpPr>
        <p:spPr>
          <a:xfrm>
            <a:off x="3115392" y="940608"/>
            <a:ext cx="574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CE0AB-A739-489D-87CB-23E61E4FADD4}"/>
              </a:ext>
            </a:extLst>
          </p:cNvPr>
          <p:cNvSpPr txBox="1"/>
          <p:nvPr/>
        </p:nvSpPr>
        <p:spPr>
          <a:xfrm>
            <a:off x="4225876" y="919315"/>
            <a:ext cx="66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A2CEF-7FF2-45A9-80C2-EDF4261E1679}"/>
              </a:ext>
            </a:extLst>
          </p:cNvPr>
          <p:cNvSpPr txBox="1"/>
          <p:nvPr/>
        </p:nvSpPr>
        <p:spPr>
          <a:xfrm>
            <a:off x="5750640" y="800100"/>
            <a:ext cx="94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4FD61-CA40-444F-A191-D17E88D81A65}"/>
              </a:ext>
            </a:extLst>
          </p:cNvPr>
          <p:cNvSpPr txBox="1"/>
          <p:nvPr/>
        </p:nvSpPr>
        <p:spPr>
          <a:xfrm>
            <a:off x="7656174" y="815932"/>
            <a:ext cx="66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Viz</a:t>
            </a:r>
          </a:p>
        </p:txBody>
      </p:sp>
      <p:pic>
        <p:nvPicPr>
          <p:cNvPr id="53" name="Graphic 52" descr="Line arrow: Slight curve">
            <a:extLst>
              <a:ext uri="{FF2B5EF4-FFF2-40B4-BE49-F238E27FC236}">
                <a16:creationId xmlns:a16="http://schemas.microsoft.com/office/drawing/2014/main" id="{3824FCEB-485B-4D7A-B9DD-ED0DFBEAD9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8680" y="1645074"/>
            <a:ext cx="668269" cy="573457"/>
          </a:xfrm>
          <a:prstGeom prst="rect">
            <a:avLst/>
          </a:prstGeom>
        </p:spPr>
      </p:pic>
      <p:pic>
        <p:nvPicPr>
          <p:cNvPr id="54" name="Graphic 53" descr="Line arrow: Slight curve">
            <a:extLst>
              <a:ext uri="{FF2B5EF4-FFF2-40B4-BE49-F238E27FC236}">
                <a16:creationId xmlns:a16="http://schemas.microsoft.com/office/drawing/2014/main" id="{C527B8A6-8B1B-465D-87C2-F4FA5F9DA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042117" y="1383675"/>
            <a:ext cx="573457" cy="573457"/>
          </a:xfrm>
          <a:prstGeom prst="rect">
            <a:avLst/>
          </a:prstGeom>
        </p:spPr>
      </p:pic>
      <p:pic>
        <p:nvPicPr>
          <p:cNvPr id="55" name="Graphic 54" descr="Line arrow: Counter-clockwise curve">
            <a:extLst>
              <a:ext uri="{FF2B5EF4-FFF2-40B4-BE49-F238E27FC236}">
                <a16:creationId xmlns:a16="http://schemas.microsoft.com/office/drawing/2014/main" id="{BF45F3C6-B556-4D40-9ABD-5B50977715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695642" y="1788047"/>
            <a:ext cx="567035" cy="5670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B00C986-A417-4130-88E5-3D579A9DD8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4021" y="4066415"/>
            <a:ext cx="1620042" cy="91888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826A707-AB28-44E6-B1D1-46E5FBB14D9A}"/>
              </a:ext>
            </a:extLst>
          </p:cNvPr>
          <p:cNvSpPr/>
          <p:nvPr/>
        </p:nvSpPr>
        <p:spPr>
          <a:xfrm>
            <a:off x="9051104" y="2756829"/>
            <a:ext cx="2721449" cy="315160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F0475-F57F-47AC-AD46-ABEC364BD421}"/>
              </a:ext>
            </a:extLst>
          </p:cNvPr>
          <p:cNvSpPr/>
          <p:nvPr/>
        </p:nvSpPr>
        <p:spPr>
          <a:xfrm>
            <a:off x="9530596" y="3056389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44169-CE3E-4052-A924-5D37B9B67443}"/>
              </a:ext>
            </a:extLst>
          </p:cNvPr>
          <p:cNvSpPr/>
          <p:nvPr/>
        </p:nvSpPr>
        <p:spPr>
          <a:xfrm>
            <a:off x="9530595" y="3960263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48F66D-DD95-4654-9026-9347B2A0ED18}"/>
              </a:ext>
            </a:extLst>
          </p:cNvPr>
          <p:cNvSpPr/>
          <p:nvPr/>
        </p:nvSpPr>
        <p:spPr>
          <a:xfrm>
            <a:off x="9530595" y="4864137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B20C43E2-C430-493B-BD4D-630D4691A50C}"/>
              </a:ext>
            </a:extLst>
          </p:cNvPr>
          <p:cNvSpPr/>
          <p:nvPr/>
        </p:nvSpPr>
        <p:spPr>
          <a:xfrm>
            <a:off x="9933134" y="4165567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828CE6AC-926D-4318-8727-DF5D0C471E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33973" y="4134383"/>
            <a:ext cx="396981" cy="39698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8FCA244-75EE-4437-AF5F-695067785E8F}"/>
              </a:ext>
            </a:extLst>
          </p:cNvPr>
          <p:cNvSpPr txBox="1"/>
          <p:nvPr/>
        </p:nvSpPr>
        <p:spPr>
          <a:xfrm>
            <a:off x="10939323" y="3949722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90D0D-B234-4664-B34D-1035392BD2D9}"/>
              </a:ext>
            </a:extLst>
          </p:cNvPr>
          <p:cNvSpPr txBox="1"/>
          <p:nvPr/>
        </p:nvSpPr>
        <p:spPr>
          <a:xfrm>
            <a:off x="11099623" y="487424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B35517-53DF-486A-BCED-319283CC813D}"/>
              </a:ext>
            </a:extLst>
          </p:cNvPr>
          <p:cNvCxnSpPr>
            <a:cxnSpLocks/>
            <a:stCxn id="45" idx="2"/>
            <a:endCxn id="56" idx="0"/>
          </p:cNvCxnSpPr>
          <p:nvPr/>
        </p:nvCxnSpPr>
        <p:spPr>
          <a:xfrm rot="16200000" flipH="1">
            <a:off x="3780928" y="2383300"/>
            <a:ext cx="1304963" cy="20612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24E97659-90BC-4958-B0D8-C08484A27E62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 rot="5400000">
            <a:off x="5176397" y="3044475"/>
            <a:ext cx="1309586" cy="734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87E1D63-95E3-44E4-81FC-FF20F2028394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rot="5400000">
            <a:off x="6027008" y="2193863"/>
            <a:ext cx="1309586" cy="2435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542AD7-9CD4-4130-98CA-537A1BCC348D}"/>
              </a:ext>
            </a:extLst>
          </p:cNvPr>
          <p:cNvSpPr txBox="1"/>
          <p:nvPr/>
        </p:nvSpPr>
        <p:spPr>
          <a:xfrm>
            <a:off x="6223141" y="4786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latin typeface="Segoe UI" panose="020B0502040204020203" pitchFamily="34" charset="0"/>
                <a:cs typeface="Segoe UI" panose="020B0502040204020203" pitchFamily="34" charset="0"/>
              </a:rPr>
              <a:t>.PBIX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7D23558-4903-48D7-9E29-919EF11F8A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35033" y="3887285"/>
            <a:ext cx="357854" cy="386483"/>
          </a:xfrm>
          <a:prstGeom prst="rect">
            <a:avLst/>
          </a:prstGeom>
        </p:spPr>
      </p:pic>
      <p:pic>
        <p:nvPicPr>
          <p:cNvPr id="70" name="Graphic 69" descr="Table">
            <a:extLst>
              <a:ext uri="{FF2B5EF4-FFF2-40B4-BE49-F238E27FC236}">
                <a16:creationId xmlns:a16="http://schemas.microsoft.com/office/drawing/2014/main" id="{B13B8EA6-16B2-4770-A06D-EC54851883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981" y="3050634"/>
            <a:ext cx="419474" cy="419474"/>
          </a:xfrm>
          <a:prstGeom prst="rect">
            <a:avLst/>
          </a:prstGeom>
        </p:spPr>
      </p:pic>
      <p:pic>
        <p:nvPicPr>
          <p:cNvPr id="71" name="Graphic 70" descr="Server">
            <a:extLst>
              <a:ext uri="{FF2B5EF4-FFF2-40B4-BE49-F238E27FC236}">
                <a16:creationId xmlns:a16="http://schemas.microsoft.com/office/drawing/2014/main" id="{B82E8FC2-B35D-4A05-8733-DC230A3B6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176" y="3429000"/>
            <a:ext cx="326162" cy="32616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DCF4DD8-71DE-4087-9682-E01A398614A8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 flipV="1">
            <a:off x="6274063" y="4080527"/>
            <a:ext cx="1360970" cy="44533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CFC969E-D0C2-4A5C-A70D-8ACE10414D23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7992887" y="4080527"/>
            <a:ext cx="1537708" cy="2523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4E77B78-90B0-4DBC-BCB2-88AB2E5C2201}"/>
              </a:ext>
            </a:extLst>
          </p:cNvPr>
          <p:cNvSpPr txBox="1"/>
          <p:nvPr/>
        </p:nvSpPr>
        <p:spPr>
          <a:xfrm>
            <a:off x="10487057" y="2453675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F3B743F-617B-43BE-B77F-72254FF444F6}"/>
              </a:ext>
            </a:extLst>
          </p:cNvPr>
          <p:cNvCxnSpPr>
            <a:cxnSpLocks/>
            <a:stCxn id="71" idx="3"/>
            <a:endCxn id="61" idx="2"/>
          </p:cNvCxnSpPr>
          <p:nvPr/>
        </p:nvCxnSpPr>
        <p:spPr>
          <a:xfrm>
            <a:off x="8968338" y="3592081"/>
            <a:ext cx="964796" cy="76405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EBFC358-46B6-4CD1-BEC7-D6B7BDFDA6B5}"/>
              </a:ext>
            </a:extLst>
          </p:cNvPr>
          <p:cNvSpPr txBox="1"/>
          <p:nvPr/>
        </p:nvSpPr>
        <p:spPr>
          <a:xfrm>
            <a:off x="411320" y="3444894"/>
            <a:ext cx="374887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single PBIX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Get, Model,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to a single workspace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refresh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6F8038-D608-419F-9922-171E7CCBF995}"/>
              </a:ext>
            </a:extLst>
          </p:cNvPr>
          <p:cNvSpPr txBox="1"/>
          <p:nvPr/>
        </p:nvSpPr>
        <p:spPr>
          <a:xfrm>
            <a:off x="411321" y="4933325"/>
            <a:ext cx="374887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 for..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Small number of report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Consistent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Minimal development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FFFC08-E03A-4EAC-A631-63DF29FC9715}"/>
              </a:ext>
            </a:extLst>
          </p:cNvPr>
          <p:cNvSpPr txBox="1"/>
          <p:nvPr/>
        </p:nvSpPr>
        <p:spPr>
          <a:xfrm>
            <a:off x="9017132" y="3751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53A386-2389-4468-A621-09DD6D3D8EC0}"/>
              </a:ext>
            </a:extLst>
          </p:cNvPr>
          <p:cNvSpPr txBox="1"/>
          <p:nvPr/>
        </p:nvSpPr>
        <p:spPr>
          <a:xfrm>
            <a:off x="9450736" y="283162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E" sz="1050" dirty="0"/>
              <a:t>Workspaces</a:t>
            </a:r>
          </a:p>
        </p:txBody>
      </p:sp>
    </p:spTree>
    <p:extLst>
      <p:ext uri="{BB962C8B-B14F-4D97-AF65-F5344CB8AC3E}">
        <p14:creationId xmlns:p14="http://schemas.microsoft.com/office/powerpoint/2010/main" val="25131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A45C-105C-41E0-98B4-1D70CED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Let’s scale up!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0742-82D8-4FB6-806A-0EE4D712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Shared Datasets and Dataflows.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C958D-4B0B-418C-8D71-BE2C48C6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08" y="2795973"/>
            <a:ext cx="2361191" cy="23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3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 - Dataflows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1D81-C6BE-41F8-B2C6-AD606A2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14" y="2348917"/>
            <a:ext cx="6515181" cy="352202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D13F6-2CAB-4F10-9667-0EE85E6D078B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acquisition from the .PBIX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Makes the data available for multiple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Acts like the ETL and DWH of Enterprise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Separates the scheduling of data acquisition &amp; model refresh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8B013-4B92-48D0-82A4-2528BF9398CF}"/>
              </a:ext>
            </a:extLst>
          </p:cNvPr>
          <p:cNvSpPr txBox="1"/>
          <p:nvPr/>
        </p:nvSpPr>
        <p:spPr>
          <a:xfrm>
            <a:off x="504979" y="2348917"/>
            <a:ext cx="4461303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Centralises common tables/entities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a single Calendar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stored in Azure Data Lake Gen2 as CDM compliant folders.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10GB (Pro), 100TB (P1), or BYO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in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Premium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Incremental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 refresh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Linked/Computed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Insights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7271A2-A76B-4A0B-ABA9-3A119006DFE4}"/>
              </a:ext>
            </a:extLst>
          </p:cNvPr>
          <p:cNvSpPr/>
          <p:nvPr/>
        </p:nvSpPr>
        <p:spPr>
          <a:xfrm>
            <a:off x="1744910" y="1256316"/>
            <a:ext cx="196881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8479-BAC5-4A5A-9249-26AA916C155E}"/>
              </a:ext>
            </a:extLst>
          </p:cNvPr>
          <p:cNvSpPr txBox="1"/>
          <p:nvPr/>
        </p:nvSpPr>
        <p:spPr>
          <a:xfrm>
            <a:off x="1662660" y="1191991"/>
            <a:ext cx="196880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</a:p>
        </p:txBody>
      </p:sp>
    </p:spTree>
    <p:extLst>
      <p:ext uri="{BB962C8B-B14F-4D97-AF65-F5344CB8AC3E}">
        <p14:creationId xmlns:p14="http://schemas.microsoft.com/office/powerpoint/2010/main" val="338602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help you scale. Part II – Shared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FFE33-CF3B-4E4A-9914-D3DA2C8B10DC}"/>
              </a:ext>
            </a:extLst>
          </p:cNvPr>
          <p:cNvSpPr txBox="1"/>
          <p:nvPr/>
        </p:nvSpPr>
        <p:spPr>
          <a:xfrm>
            <a:off x="5270914" y="987059"/>
            <a:ext cx="651518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Decouples the Data Model from the Data Viz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Removes workspace barriers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Certify and Promote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1FA08-EB66-484B-B1CB-2FFA1D53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85" y="2043722"/>
            <a:ext cx="2080491" cy="1789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AE9317-40F3-4CD9-AF1C-ECB82F427537}"/>
              </a:ext>
            </a:extLst>
          </p:cNvPr>
          <p:cNvSpPr/>
          <p:nvPr/>
        </p:nvSpPr>
        <p:spPr>
          <a:xfrm>
            <a:off x="1149290" y="1214371"/>
            <a:ext cx="30983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55068-10BA-47E9-AC41-80D81FDEE56B}"/>
              </a:ext>
            </a:extLst>
          </p:cNvPr>
          <p:cNvSpPr txBox="1"/>
          <p:nvPr/>
        </p:nvSpPr>
        <p:spPr>
          <a:xfrm>
            <a:off x="1067041" y="1150046"/>
            <a:ext cx="3098349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Datasets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F4F53-7574-4133-AABC-ACA1EA0FBB28}"/>
              </a:ext>
            </a:extLst>
          </p:cNvPr>
          <p:cNvSpPr/>
          <p:nvPr/>
        </p:nvSpPr>
        <p:spPr>
          <a:xfrm>
            <a:off x="5669204" y="2529988"/>
            <a:ext cx="2721449" cy="3142916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A6DD8E-7408-416C-9035-B419CF950E01}"/>
              </a:ext>
            </a:extLst>
          </p:cNvPr>
          <p:cNvSpPr/>
          <p:nvPr/>
        </p:nvSpPr>
        <p:spPr>
          <a:xfrm>
            <a:off x="6148696" y="2829548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8A1BB-89A1-4ED8-8AEC-AE61C0984200}"/>
              </a:ext>
            </a:extLst>
          </p:cNvPr>
          <p:cNvSpPr/>
          <p:nvPr/>
        </p:nvSpPr>
        <p:spPr>
          <a:xfrm>
            <a:off x="6148695" y="3733422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C869F-E864-431D-B2FC-8491D568B5A1}"/>
              </a:ext>
            </a:extLst>
          </p:cNvPr>
          <p:cNvSpPr/>
          <p:nvPr/>
        </p:nvSpPr>
        <p:spPr>
          <a:xfrm>
            <a:off x="6148695" y="4637296"/>
            <a:ext cx="2067883" cy="745222"/>
          </a:xfrm>
          <a:prstGeom prst="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   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9F98672-04F2-41AA-8F64-3A6FE083FDFA}"/>
              </a:ext>
            </a:extLst>
          </p:cNvPr>
          <p:cNvSpPr/>
          <p:nvPr/>
        </p:nvSpPr>
        <p:spPr>
          <a:xfrm>
            <a:off x="7079819" y="3059935"/>
            <a:ext cx="316673" cy="334611"/>
          </a:xfrm>
          <a:prstGeom prst="cube">
            <a:avLst>
              <a:gd name="adj" fmla="val 1469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8B8EE50C-C1B9-4C64-98FE-B6937720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3962499"/>
            <a:ext cx="396981" cy="396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2A12C8-3BFB-41D2-AC74-38C722C3D8EB}"/>
              </a:ext>
            </a:extLst>
          </p:cNvPr>
          <p:cNvSpPr txBox="1"/>
          <p:nvPr/>
        </p:nvSpPr>
        <p:spPr>
          <a:xfrm>
            <a:off x="7557423" y="3722881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3ECB4-5E58-4E35-B775-4FB0FFF2C1D4}"/>
              </a:ext>
            </a:extLst>
          </p:cNvPr>
          <p:cNvSpPr txBox="1"/>
          <p:nvPr/>
        </p:nvSpPr>
        <p:spPr>
          <a:xfrm>
            <a:off x="7717723" y="4647399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AA6A147-026D-45E7-8D66-3CE88EAA2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3081" y="2823793"/>
            <a:ext cx="419474" cy="419474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43397ED1-3D9B-40AC-8770-7489E65B07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276" y="3202159"/>
            <a:ext cx="326162" cy="326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663DB-7C65-4FFB-B0B1-2A2D8A1D0FF6}"/>
              </a:ext>
            </a:extLst>
          </p:cNvPr>
          <p:cNvSpPr txBox="1"/>
          <p:nvPr/>
        </p:nvSpPr>
        <p:spPr>
          <a:xfrm>
            <a:off x="7105157" y="2226834"/>
            <a:ext cx="12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IE" sz="1200" dirty="0"/>
              <a:t>Power BI Service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3FDF63-7EBB-45FB-8656-D9DC5EDC14C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586438" y="3089243"/>
            <a:ext cx="732248" cy="27599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2D9C-F94E-4DDF-AF1B-357135F0BEC9}"/>
              </a:ext>
            </a:extLst>
          </p:cNvPr>
          <p:cNvSpPr txBox="1"/>
          <p:nvPr/>
        </p:nvSpPr>
        <p:spPr>
          <a:xfrm>
            <a:off x="5599887" y="3011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22" name="Graphic 21" descr="Bar graph with upward trend">
            <a:extLst>
              <a:ext uri="{FF2B5EF4-FFF2-40B4-BE49-F238E27FC236}">
                <a16:creationId xmlns:a16="http://schemas.microsoft.com/office/drawing/2014/main" id="{160E90B0-D4F3-4B95-A3DD-822CB4CF4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8750" y="4811416"/>
            <a:ext cx="396981" cy="396981"/>
          </a:xfrm>
          <a:prstGeom prst="rect">
            <a:avLst/>
          </a:prstGeom>
        </p:spPr>
      </p:pic>
      <p:pic>
        <p:nvPicPr>
          <p:cNvPr id="23" name="Graphic 22" descr="Ethernet">
            <a:extLst>
              <a:ext uri="{FF2B5EF4-FFF2-40B4-BE49-F238E27FC236}">
                <a16:creationId xmlns:a16="http://schemas.microsoft.com/office/drawing/2014/main" id="{47993010-AE33-488B-80A0-911F459CD4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686" y="2904512"/>
            <a:ext cx="369462" cy="369462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398512D-E62A-4B9A-B977-32DC56F29EF6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>
            <a:off x="6688148" y="3089243"/>
            <a:ext cx="391671" cy="1612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C16282-AA98-49B9-AD9A-36963B01655F}"/>
              </a:ext>
            </a:extLst>
          </p:cNvPr>
          <p:cNvSpPr txBox="1"/>
          <p:nvPr/>
        </p:nvSpPr>
        <p:spPr>
          <a:xfrm>
            <a:off x="6976975" y="281470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Warehouse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ADF4C6-E655-47E0-A51D-9E3BA0F11E28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rot="5400000">
            <a:off x="6803600" y="3749696"/>
            <a:ext cx="766444" cy="56144"/>
          </a:xfrm>
          <a:prstGeom prst="bentConnector4">
            <a:avLst>
              <a:gd name="adj1" fmla="val 37051"/>
              <a:gd name="adj2" fmla="val 50716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488167F-41B0-404B-9473-3C997EE9763F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>
            <a:off x="6379142" y="4174154"/>
            <a:ext cx="1615362" cy="56145"/>
          </a:xfrm>
          <a:prstGeom prst="bentConnector4">
            <a:avLst>
              <a:gd name="adj1" fmla="val 17890"/>
              <a:gd name="adj2" fmla="val 50716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6C4F1D-002B-4C28-9D1F-1B385790D92E}"/>
              </a:ext>
            </a:extLst>
          </p:cNvPr>
          <p:cNvSpPr txBox="1"/>
          <p:nvPr/>
        </p:nvSpPr>
        <p:spPr>
          <a:xfrm>
            <a:off x="504979" y="2348917"/>
            <a:ext cx="4461303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Promoted or Certified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shared dataset per PBIX: live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Row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Access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E9C30F-AFDF-4B3A-9F31-241375899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6038" y="3040989"/>
            <a:ext cx="678022" cy="38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13D1C-D5C9-405B-807D-99EE3FC7C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3936997"/>
            <a:ext cx="678022" cy="38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D0A42E-E863-4438-9B8F-79894714C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7621" y="4825447"/>
            <a:ext cx="678022" cy="3845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D253A1-D9FE-4ED1-9F2A-9164E81DE5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076415"/>
            <a:ext cx="290483" cy="3137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847CC1-C88D-4C30-A563-7AE818ED4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973" y="3972422"/>
            <a:ext cx="290483" cy="3137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88E7-D1A9-4FD2-AF16-A6D4490D7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5344" y="4868429"/>
            <a:ext cx="290483" cy="313722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D6AAA8-A2FC-4258-9778-F1FC0B8E062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rot="10800000" flipV="1">
            <a:off x="9564061" y="2746486"/>
            <a:ext cx="1429045" cy="48678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9C1EC-E997-43DB-8AF6-C06E14E93869}"/>
              </a:ext>
            </a:extLst>
          </p:cNvPr>
          <p:cNvSpPr/>
          <p:nvPr/>
        </p:nvSpPr>
        <p:spPr>
          <a:xfrm>
            <a:off x="10993105" y="2525473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B89E4-05BD-4019-94BA-CFD12EEE66E6}"/>
              </a:ext>
            </a:extLst>
          </p:cNvPr>
          <p:cNvSpPr/>
          <p:nvPr/>
        </p:nvSpPr>
        <p:spPr>
          <a:xfrm>
            <a:off x="10993105" y="2682437"/>
            <a:ext cx="885706" cy="1281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B2C1BC9-1888-4E12-ACD6-0976B1DBEDF9}"/>
              </a:ext>
            </a:extLst>
          </p:cNvPr>
          <p:cNvCxnSpPr>
            <a:cxnSpLocks/>
            <a:stCxn id="36" idx="1"/>
            <a:endCxn id="30" idx="3"/>
          </p:cNvCxnSpPr>
          <p:nvPr/>
        </p:nvCxnSpPr>
        <p:spPr>
          <a:xfrm rot="10800000" flipV="1">
            <a:off x="9565643" y="2589522"/>
            <a:ext cx="1427462" cy="1539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EB1B4C4-AD83-4F18-A320-0A1DF94952AF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 flipV="1">
            <a:off x="9565643" y="2589522"/>
            <a:ext cx="1427462" cy="24282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9DA3D7E-611E-4534-8985-3F66B40CBE35}"/>
              </a:ext>
            </a:extLst>
          </p:cNvPr>
          <p:cNvSpPr txBox="1"/>
          <p:nvPr/>
        </p:nvSpPr>
        <p:spPr>
          <a:xfrm>
            <a:off x="6380792" y="3811655"/>
            <a:ext cx="68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</a:t>
            </a:r>
          </a:p>
          <a:p>
            <a:pPr algn="ctr"/>
            <a:r>
              <a:rPr lang="en-IE" sz="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19515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47</TotalTime>
  <Words>522</Words>
  <Application>Microsoft Office PowerPoint</Application>
  <PresentationFormat>Widescreen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Lucida Sans</vt:lpstr>
      <vt:lpstr>Segoe UI</vt:lpstr>
      <vt:lpstr>Office Theme</vt:lpstr>
      <vt:lpstr>Evolving your Power BI Architecture using Dataflows and Shared Datasets</vt:lpstr>
      <vt:lpstr>Agenda</vt:lpstr>
      <vt:lpstr>At your Service!</vt:lpstr>
      <vt:lpstr>General Content Slides</vt:lpstr>
      <vt:lpstr>History Lesson: Microsoft Enterprise BI</vt:lpstr>
      <vt:lpstr>Power BI Solution (simple version)</vt:lpstr>
      <vt:lpstr>Let’s scale up!</vt:lpstr>
      <vt:lpstr>Features to help you scale. Part I - Dataflows</vt:lpstr>
      <vt:lpstr>Features to help you scale. Part II – Shared Datasets</vt:lpstr>
      <vt:lpstr>Power BI solution (evolved)</vt:lpstr>
      <vt:lpstr>Benefits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6</cp:revision>
  <dcterms:created xsi:type="dcterms:W3CDTF">2019-11-05T10:45:12Z</dcterms:created>
  <dcterms:modified xsi:type="dcterms:W3CDTF">2020-01-21T17:21:07Z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