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88" r:id="rId5"/>
    <p:sldId id="258" r:id="rId6"/>
    <p:sldId id="259" r:id="rId7"/>
    <p:sldId id="261" r:id="rId8"/>
    <p:sldId id="305" r:id="rId9"/>
    <p:sldId id="308" r:id="rId10"/>
    <p:sldId id="306" r:id="rId11"/>
    <p:sldId id="307" r:id="rId12"/>
    <p:sldId id="309" r:id="rId13"/>
    <p:sldId id="310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1AF"/>
    <a:srgbClr val="E57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16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95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5C9CA-2D5F-447E-9B79-C98CB45DDD68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FF697-2D6B-48F5-8463-FD7DF321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848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B69ED-36D7-4532-B7E1-AEDC9E37F886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8FC08-E965-4A77-BA20-55C2D7553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22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08FC08-E965-4A77-BA20-55C2D7553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04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1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3C4E733-D8D6-4E97-9195-2020816045B7}"/>
              </a:ext>
            </a:extLst>
          </p:cNvPr>
          <p:cNvSpPr/>
          <p:nvPr userDrawn="1"/>
        </p:nvSpPr>
        <p:spPr>
          <a:xfrm>
            <a:off x="0" y="-1"/>
            <a:ext cx="12192000" cy="615405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9000"/>
                </a:schemeClr>
              </a:gs>
              <a:gs pos="100000">
                <a:schemeClr val="accent3">
                  <a:alpha val="87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CC14E9-A068-4122-BA0E-A22244EC492B}"/>
              </a:ext>
            </a:extLst>
          </p:cNvPr>
          <p:cNvSpPr/>
          <p:nvPr userDrawn="1"/>
        </p:nvSpPr>
        <p:spPr>
          <a:xfrm>
            <a:off x="0" y="6075940"/>
            <a:ext cx="12192000" cy="703943"/>
          </a:xfrm>
          <a:prstGeom prst="rect">
            <a:avLst/>
          </a:prstGeom>
          <a:solidFill>
            <a:schemeClr val="accent2">
              <a:alpha val="94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9AE29F-22D8-4420-90B0-67891DA5844E}"/>
              </a:ext>
            </a:extLst>
          </p:cNvPr>
          <p:cNvSpPr/>
          <p:nvPr userDrawn="1"/>
        </p:nvSpPr>
        <p:spPr>
          <a:xfrm>
            <a:off x="0" y="6154057"/>
            <a:ext cx="12192000" cy="703943"/>
          </a:xfrm>
          <a:prstGeom prst="rect">
            <a:avLst/>
          </a:prstGeom>
          <a:solidFill>
            <a:schemeClr val="accent3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14C06D-407D-4792-B994-648ACDE4945B}"/>
              </a:ext>
            </a:extLst>
          </p:cNvPr>
          <p:cNvSpPr/>
          <p:nvPr userDrawn="1"/>
        </p:nvSpPr>
        <p:spPr>
          <a:xfrm>
            <a:off x="1005151" y="-20186"/>
            <a:ext cx="3800139" cy="6878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1025668" y="5656035"/>
            <a:ext cx="3759105" cy="49802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spc="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www.website.com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006300-33E6-4116-812F-3F9759FDD9A0}"/>
              </a:ext>
            </a:extLst>
          </p:cNvPr>
          <p:cNvGrpSpPr/>
          <p:nvPr userDrawn="1"/>
        </p:nvGrpSpPr>
        <p:grpSpPr>
          <a:xfrm>
            <a:off x="2496755" y="0"/>
            <a:ext cx="2118035" cy="2859779"/>
            <a:chOff x="6339840" y="2030847"/>
            <a:chExt cx="605673" cy="817782"/>
          </a:xfrm>
          <a:solidFill>
            <a:schemeClr val="accent1">
              <a:lumMod val="20000"/>
              <a:lumOff val="80000"/>
              <a:alpha val="39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0264147-DDD3-4D66-87A9-5CD04F0D20ED}"/>
                </a:ext>
              </a:extLst>
            </p:cNvPr>
            <p:cNvSpPr/>
            <p:nvPr userDrawn="1"/>
          </p:nvSpPr>
          <p:spPr>
            <a:xfrm>
              <a:off x="6339840" y="2030847"/>
              <a:ext cx="331354" cy="3313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81E4021-8127-412B-ABA0-3510E76183DA}"/>
                </a:ext>
              </a:extLst>
            </p:cNvPr>
            <p:cNvSpPr/>
            <p:nvPr userDrawn="1"/>
          </p:nvSpPr>
          <p:spPr>
            <a:xfrm>
              <a:off x="6671194" y="2362201"/>
              <a:ext cx="274319" cy="2743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45A0155-2292-40A1-911D-FB1A09CFD491}"/>
                </a:ext>
              </a:extLst>
            </p:cNvPr>
            <p:cNvSpPr/>
            <p:nvPr userDrawn="1"/>
          </p:nvSpPr>
          <p:spPr>
            <a:xfrm>
              <a:off x="6452177" y="2629612"/>
              <a:ext cx="219017" cy="2190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CF2992D8-A3CE-4952-A511-DFF12FD059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217" y="3195522"/>
            <a:ext cx="2578005" cy="641282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735EC9A7-F169-41EA-A840-504F06319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6720" y="920760"/>
            <a:ext cx="5685810" cy="2539375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66859D05-AAD1-4F0D-A424-96F17AA45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6720" y="3460135"/>
            <a:ext cx="5685810" cy="1955598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41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47323"/>
            <a:ext cx="5043000" cy="544635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060635"/>
            <a:ext cx="504300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5964" y="1347323"/>
            <a:ext cx="5067836" cy="544635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5964" y="2060635"/>
            <a:ext cx="506783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5552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Analysis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5326602" y="0"/>
            <a:ext cx="686539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0F1AFD-8661-40A0-AD37-562EE21B6C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701336" y="1606858"/>
            <a:ext cx="4110361" cy="449231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7"/>
          </p:nvPr>
        </p:nvSpPr>
        <p:spPr>
          <a:xfrm>
            <a:off x="5905769" y="1071562"/>
            <a:ext cx="5707063" cy="4714875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01337" y="215397"/>
            <a:ext cx="4252404" cy="1258296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3F2493-1E4F-4124-A77F-BD21FB453C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7" y="6224657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845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Analysis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686539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hart Placeholder 6"/>
          <p:cNvSpPr>
            <a:spLocks noGrp="1"/>
          </p:cNvSpPr>
          <p:nvPr>
            <p:ph type="chart" sz="quarter" idx="17"/>
          </p:nvPr>
        </p:nvSpPr>
        <p:spPr>
          <a:xfrm>
            <a:off x="579167" y="1071562"/>
            <a:ext cx="5707063" cy="4714875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7386242" y="1606858"/>
            <a:ext cx="4110361" cy="449231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8"/>
          <p:cNvSpPr>
            <a:spLocks noGrp="1"/>
          </p:cNvSpPr>
          <p:nvPr>
            <p:ph type="title"/>
          </p:nvPr>
        </p:nvSpPr>
        <p:spPr>
          <a:xfrm>
            <a:off x="7386243" y="215397"/>
            <a:ext cx="4252404" cy="1258296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E2D8AC-ECC2-4CE2-9407-14C28F4B6C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8" y="6234182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636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5149049"/>
            <a:ext cx="12192000" cy="8611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1827356" y="1303757"/>
            <a:ext cx="8537286" cy="375651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827356" y="5246118"/>
            <a:ext cx="8537286" cy="694171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Some Text here</a:t>
            </a:r>
          </a:p>
        </p:txBody>
      </p:sp>
    </p:spTree>
    <p:extLst>
      <p:ext uri="{BB962C8B-B14F-4D97-AF65-F5344CB8AC3E}">
        <p14:creationId xmlns:p14="http://schemas.microsoft.com/office/powerpoint/2010/main" val="3416950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rt and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38689-D784-4373-A026-2324D2E532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996148" y="1331946"/>
            <a:ext cx="4926917" cy="3482333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7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6268934" y="1341185"/>
            <a:ext cx="4926917" cy="3482333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996148" y="5005658"/>
            <a:ext cx="4926917" cy="8611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290898" y="5098017"/>
            <a:ext cx="4381933" cy="694171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Some Text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6268934" y="5005658"/>
            <a:ext cx="4926917" cy="8611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563684" y="5098017"/>
            <a:ext cx="4381933" cy="694171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Some Text here</a:t>
            </a:r>
          </a:p>
        </p:txBody>
      </p:sp>
    </p:spTree>
    <p:extLst>
      <p:ext uri="{BB962C8B-B14F-4D97-AF65-F5344CB8AC3E}">
        <p14:creationId xmlns:p14="http://schemas.microsoft.com/office/powerpoint/2010/main" val="2010802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38689-D784-4373-A026-2324D2E532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701336" y="1272003"/>
            <a:ext cx="10813002" cy="4533993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4083066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bles and Detail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38689-D784-4373-A026-2324D2E532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701336" y="1896894"/>
            <a:ext cx="5260153" cy="29680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00460" y="5033639"/>
            <a:ext cx="10991427" cy="76314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able Placeholder 5"/>
          <p:cNvSpPr>
            <a:spLocks noGrp="1"/>
          </p:cNvSpPr>
          <p:nvPr>
            <p:ph type="tbl" sz="quarter" idx="14"/>
          </p:nvPr>
        </p:nvSpPr>
        <p:spPr>
          <a:xfrm>
            <a:off x="6431738" y="1896894"/>
            <a:ext cx="5260153" cy="29680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700524" y="1339639"/>
            <a:ext cx="5260527" cy="447067"/>
          </a:xfrm>
        </p:spPr>
        <p:txBody>
          <a:bodyPr anchor="b"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Table header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431360" y="1362278"/>
            <a:ext cx="5260527" cy="447067"/>
          </a:xfrm>
        </p:spPr>
        <p:txBody>
          <a:bodyPr anchor="b"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Table header</a:t>
            </a:r>
          </a:p>
        </p:txBody>
      </p:sp>
    </p:spTree>
    <p:extLst>
      <p:ext uri="{BB962C8B-B14F-4D97-AF65-F5344CB8AC3E}">
        <p14:creationId xmlns:p14="http://schemas.microsoft.com/office/powerpoint/2010/main" val="871143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5FBD81-0FCE-487D-9A82-0D10D5FA94D5}"/>
              </a:ext>
            </a:extLst>
          </p:cNvPr>
          <p:cNvSpPr/>
          <p:nvPr userDrawn="1"/>
        </p:nvSpPr>
        <p:spPr>
          <a:xfrm>
            <a:off x="0" y="0"/>
            <a:ext cx="12192000" cy="3861785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4343400"/>
            <a:ext cx="12192000" cy="2514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3861785"/>
            <a:ext cx="12192000" cy="26189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9F3B43-D82D-4E68-A37A-C9E2EE682D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177" y="1820978"/>
            <a:ext cx="2343644" cy="58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90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2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1F79363-32BE-48E6-8977-DF35C7E88AF6}"/>
              </a:ext>
            </a:extLst>
          </p:cNvPr>
          <p:cNvSpPr/>
          <p:nvPr userDrawn="1"/>
        </p:nvSpPr>
        <p:spPr>
          <a:xfrm>
            <a:off x="0" y="-1"/>
            <a:ext cx="12192000" cy="6154057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accent1">
                  <a:lumMod val="20000"/>
                  <a:lumOff val="80000"/>
                  <a:alpha val="7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97EB95-E541-428C-BFD4-415F35EBB491}"/>
              </a:ext>
            </a:extLst>
          </p:cNvPr>
          <p:cNvSpPr/>
          <p:nvPr userDrawn="1"/>
        </p:nvSpPr>
        <p:spPr>
          <a:xfrm>
            <a:off x="0" y="6075940"/>
            <a:ext cx="12192000" cy="703943"/>
          </a:xfrm>
          <a:prstGeom prst="rect">
            <a:avLst/>
          </a:prstGeom>
          <a:solidFill>
            <a:schemeClr val="accent2">
              <a:alpha val="94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31642A-B337-4E07-998F-2B84D5B6B7CC}"/>
              </a:ext>
            </a:extLst>
          </p:cNvPr>
          <p:cNvSpPr/>
          <p:nvPr userDrawn="1"/>
        </p:nvSpPr>
        <p:spPr>
          <a:xfrm>
            <a:off x="0" y="6154057"/>
            <a:ext cx="12192000" cy="7039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2EA6B2-8AA0-47A3-864E-4D9B35E4D645}"/>
              </a:ext>
            </a:extLst>
          </p:cNvPr>
          <p:cNvSpPr/>
          <p:nvPr userDrawn="1"/>
        </p:nvSpPr>
        <p:spPr>
          <a:xfrm>
            <a:off x="1005151" y="-20186"/>
            <a:ext cx="3800139" cy="6878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7C438FE-12BC-4B16-AB19-ADD054015D99}"/>
              </a:ext>
            </a:extLst>
          </p:cNvPr>
          <p:cNvGrpSpPr/>
          <p:nvPr userDrawn="1"/>
        </p:nvGrpSpPr>
        <p:grpSpPr>
          <a:xfrm>
            <a:off x="2496755" y="0"/>
            <a:ext cx="2118035" cy="2859779"/>
            <a:chOff x="6339840" y="2030847"/>
            <a:chExt cx="605673" cy="817782"/>
          </a:xfrm>
          <a:solidFill>
            <a:schemeClr val="accent1">
              <a:lumMod val="20000"/>
              <a:lumOff val="80000"/>
              <a:alpha val="39000"/>
            </a:schemeClr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34BA240-8C13-4B10-A94A-2D900AB6CE9C}"/>
                </a:ext>
              </a:extLst>
            </p:cNvPr>
            <p:cNvSpPr/>
            <p:nvPr userDrawn="1"/>
          </p:nvSpPr>
          <p:spPr>
            <a:xfrm>
              <a:off x="6339840" y="2030847"/>
              <a:ext cx="331354" cy="3313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A552B8F-812C-4841-AF2A-9EEEC23B1262}"/>
                </a:ext>
              </a:extLst>
            </p:cNvPr>
            <p:cNvSpPr/>
            <p:nvPr userDrawn="1"/>
          </p:nvSpPr>
          <p:spPr>
            <a:xfrm>
              <a:off x="6671194" y="2362201"/>
              <a:ext cx="274319" cy="2743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184709-C08C-4952-B491-EEEFA24C087E}"/>
                </a:ext>
              </a:extLst>
            </p:cNvPr>
            <p:cNvSpPr/>
            <p:nvPr userDrawn="1"/>
          </p:nvSpPr>
          <p:spPr>
            <a:xfrm>
              <a:off x="6452177" y="2629612"/>
              <a:ext cx="219017" cy="2190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6E8C347E-48F7-4043-87CA-7472C9D7C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6720" y="920760"/>
            <a:ext cx="5685810" cy="2539375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8E72705-389A-499D-AB26-CF03E5412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6720" y="3460135"/>
            <a:ext cx="5685810" cy="1955598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A7F031A-D79C-4AB6-B75E-775CC03B40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217" y="3195522"/>
            <a:ext cx="2578005" cy="641282"/>
          </a:xfrm>
          <a:prstGeom prst="rect">
            <a:avLst/>
          </a:prstGeom>
        </p:spPr>
      </p:pic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7F3BDB81-E4D6-47C4-A810-8F30A44AB4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25668" y="5656035"/>
            <a:ext cx="3759105" cy="49802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spc="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www.website.com</a:t>
            </a:r>
          </a:p>
        </p:txBody>
      </p:sp>
    </p:spTree>
    <p:extLst>
      <p:ext uri="{BB962C8B-B14F-4D97-AF65-F5344CB8AC3E}">
        <p14:creationId xmlns:p14="http://schemas.microsoft.com/office/powerpoint/2010/main" val="192262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38249A4-8BC6-4A11-BD93-3E4EC1E9E334}"/>
              </a:ext>
            </a:extLst>
          </p:cNvPr>
          <p:cNvSpPr/>
          <p:nvPr userDrawn="1"/>
        </p:nvSpPr>
        <p:spPr>
          <a:xfrm>
            <a:off x="0" y="0"/>
            <a:ext cx="12259447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9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D04ECA1-CBB5-4751-97CD-D796D7BF908E}"/>
              </a:ext>
            </a:extLst>
          </p:cNvPr>
          <p:cNvGrpSpPr/>
          <p:nvPr userDrawn="1"/>
        </p:nvGrpSpPr>
        <p:grpSpPr>
          <a:xfrm>
            <a:off x="243880" y="207964"/>
            <a:ext cx="2278695" cy="3076703"/>
            <a:chOff x="6339840" y="2030847"/>
            <a:chExt cx="605673" cy="817782"/>
          </a:xfrm>
          <a:solidFill>
            <a:schemeClr val="accent1">
              <a:lumMod val="20000"/>
              <a:lumOff val="80000"/>
              <a:alpha val="52000"/>
            </a:schemeClr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F017022-1858-4A32-823C-0527A7F99EAB}"/>
                </a:ext>
              </a:extLst>
            </p:cNvPr>
            <p:cNvSpPr/>
            <p:nvPr userDrawn="1"/>
          </p:nvSpPr>
          <p:spPr>
            <a:xfrm>
              <a:off x="6339840" y="2030847"/>
              <a:ext cx="331354" cy="3313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3EA8171-CFDD-45B4-A0AE-CB020C9FC1FF}"/>
                </a:ext>
              </a:extLst>
            </p:cNvPr>
            <p:cNvSpPr/>
            <p:nvPr userDrawn="1"/>
          </p:nvSpPr>
          <p:spPr>
            <a:xfrm>
              <a:off x="6671194" y="2362201"/>
              <a:ext cx="274319" cy="2743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119F14C-6157-4569-A1C7-F88F8FAB5F8E}"/>
                </a:ext>
              </a:extLst>
            </p:cNvPr>
            <p:cNvSpPr/>
            <p:nvPr userDrawn="1"/>
          </p:nvSpPr>
          <p:spPr>
            <a:xfrm>
              <a:off x="6452177" y="2629612"/>
              <a:ext cx="219017" cy="2190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825499" y="1012697"/>
            <a:ext cx="3848101" cy="1758000"/>
          </a:xfrm>
        </p:spPr>
        <p:txBody>
          <a:bodyPr anchor="b">
            <a:noAutofit/>
          </a:bodyPr>
          <a:lstStyle>
            <a:lvl1pPr algn="l">
              <a:defRPr sz="2800" cap="none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825501" y="2880243"/>
            <a:ext cx="3848100" cy="255535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A6EC84-D94B-459F-88FE-7C8A0E7C5E0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B4937-E11A-4E0D-9933-28629A3991E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6629587-3229-42C8-B907-1568414141B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63828" y="698467"/>
            <a:ext cx="6195619" cy="5362057"/>
          </a:xfrm>
          <a:custGeom>
            <a:avLst/>
            <a:gdLst>
              <a:gd name="connsiteX0" fmla="*/ 301619 w 6195619"/>
              <a:gd name="connsiteY0" fmla="*/ 0 h 5362057"/>
              <a:gd name="connsiteX1" fmla="*/ 6195619 w 6195619"/>
              <a:gd name="connsiteY1" fmla="*/ 0 h 5362057"/>
              <a:gd name="connsiteX2" fmla="*/ 6195619 w 6195619"/>
              <a:gd name="connsiteY2" fmla="*/ 5362057 h 5362057"/>
              <a:gd name="connsiteX3" fmla="*/ 301619 w 6195619"/>
              <a:gd name="connsiteY3" fmla="*/ 5362057 h 5362057"/>
              <a:gd name="connsiteX4" fmla="*/ 0 w 6195619"/>
              <a:gd name="connsiteY4" fmla="*/ 2681031 h 536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95619" h="5362057">
                <a:moveTo>
                  <a:pt x="301619" y="0"/>
                </a:moveTo>
                <a:lnTo>
                  <a:pt x="6195619" y="0"/>
                </a:lnTo>
                <a:lnTo>
                  <a:pt x="6195619" y="5362057"/>
                </a:lnTo>
                <a:lnTo>
                  <a:pt x="301619" y="5362057"/>
                </a:lnTo>
                <a:lnTo>
                  <a:pt x="0" y="26810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9C015197-A13B-4555-A9E4-B6866788A1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72000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45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455378" y="0"/>
            <a:ext cx="7736621" cy="6858000"/>
          </a:xfrm>
          <a:prstGeom prst="rect">
            <a:avLst/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3340101"/>
            <a:ext cx="4457700" cy="1168399"/>
          </a:xfrm>
          <a:solidFill>
            <a:schemeClr val="accent1"/>
          </a:solidFill>
        </p:spPr>
        <p:txBody>
          <a:bodyPr lIns="288000" rIns="432000" bIns="144000" anchor="ctr">
            <a:normAutofit/>
          </a:bodyPr>
          <a:lstStyle>
            <a:lvl1pPr algn="r">
              <a:defRPr sz="2800" spc="-1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About Us</a:t>
            </a:r>
            <a:endParaRPr lang="en-Z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5222767" y="1212335"/>
            <a:ext cx="5889733" cy="4433328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C0F1AFD-8661-40A0-AD37-562EE21B6C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4455378" cy="3340101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4D45C-05D6-4C05-A520-FE8475CAF9E9}"/>
              </a:ext>
            </a:extLst>
          </p:cNvPr>
          <p:cNvSpPr/>
          <p:nvPr userDrawn="1"/>
        </p:nvSpPr>
        <p:spPr>
          <a:xfrm>
            <a:off x="0" y="4508500"/>
            <a:ext cx="4455378" cy="2349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FE3B0F-1936-498B-B7CA-C3CCB6E214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72000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73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vi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Elipse 9"/>
          <p:cNvSpPr>
            <a:spLocks noGrp="1"/>
          </p:cNvSpPr>
          <p:nvPr>
            <p:ph type="pic" sz="quarter" idx="13"/>
          </p:nvPr>
        </p:nvSpPr>
        <p:spPr>
          <a:xfrm>
            <a:off x="1681734" y="1639692"/>
            <a:ext cx="1804592" cy="1851147"/>
          </a:xfrm>
          <a:prstGeom prst="round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s-ES_tradnl"/>
          </a:p>
        </p:txBody>
      </p:sp>
      <p:sp>
        <p:nvSpPr>
          <p:cNvPr id="12" name="Elipse 1"/>
          <p:cNvSpPr/>
          <p:nvPr userDrawn="1"/>
        </p:nvSpPr>
        <p:spPr>
          <a:xfrm>
            <a:off x="1581968" y="1528440"/>
            <a:ext cx="1995718" cy="204720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581969" y="3800674"/>
            <a:ext cx="1995718" cy="442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/>
                </a:solidFill>
                <a:latin typeface="+mj-lt"/>
                <a:cs typeface="Lato Regular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581968" y="4359983"/>
            <a:ext cx="1995718" cy="803360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000" b="0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F2AD1194-812F-4055-BBE9-128828CBE1E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Elipse 9"/>
          <p:cNvSpPr>
            <a:spLocks noGrp="1"/>
          </p:cNvSpPr>
          <p:nvPr>
            <p:ph type="pic" sz="quarter" idx="35"/>
          </p:nvPr>
        </p:nvSpPr>
        <p:spPr>
          <a:xfrm>
            <a:off x="4030487" y="1639692"/>
            <a:ext cx="1804592" cy="1851147"/>
          </a:xfrm>
          <a:prstGeom prst="round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s-ES_tradnl"/>
          </a:p>
        </p:txBody>
      </p:sp>
      <p:sp>
        <p:nvSpPr>
          <p:cNvPr id="29" name="Elipse 1"/>
          <p:cNvSpPr/>
          <p:nvPr userDrawn="1"/>
        </p:nvSpPr>
        <p:spPr>
          <a:xfrm>
            <a:off x="3930721" y="1528440"/>
            <a:ext cx="1995718" cy="204720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930722" y="3800674"/>
            <a:ext cx="1995718" cy="442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/>
                </a:solidFill>
                <a:latin typeface="+mj-lt"/>
                <a:cs typeface="Lato Regular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3930721" y="4359983"/>
            <a:ext cx="1995718" cy="803360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000" b="0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2" name="Elipse 9"/>
          <p:cNvSpPr>
            <a:spLocks noGrp="1"/>
          </p:cNvSpPr>
          <p:nvPr>
            <p:ph type="pic" sz="quarter" idx="38"/>
          </p:nvPr>
        </p:nvSpPr>
        <p:spPr>
          <a:xfrm>
            <a:off x="6379240" y="1639692"/>
            <a:ext cx="1804592" cy="1851147"/>
          </a:xfrm>
          <a:prstGeom prst="round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s-ES_tradnl"/>
          </a:p>
        </p:txBody>
      </p:sp>
      <p:sp>
        <p:nvSpPr>
          <p:cNvPr id="33" name="Elipse 1"/>
          <p:cNvSpPr/>
          <p:nvPr userDrawn="1"/>
        </p:nvSpPr>
        <p:spPr>
          <a:xfrm>
            <a:off x="6279474" y="1528440"/>
            <a:ext cx="1995718" cy="204720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6279475" y="3800674"/>
            <a:ext cx="1995718" cy="442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/>
                </a:solidFill>
                <a:latin typeface="+mj-lt"/>
                <a:cs typeface="Lato Regular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6279474" y="4359983"/>
            <a:ext cx="1995718" cy="803360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000" b="0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6" name="Elipse 9"/>
          <p:cNvSpPr>
            <a:spLocks noGrp="1"/>
          </p:cNvSpPr>
          <p:nvPr>
            <p:ph type="pic" sz="quarter" idx="41"/>
          </p:nvPr>
        </p:nvSpPr>
        <p:spPr>
          <a:xfrm>
            <a:off x="8727993" y="1639692"/>
            <a:ext cx="1804592" cy="1851147"/>
          </a:xfrm>
          <a:prstGeom prst="round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s-ES_tradnl"/>
          </a:p>
        </p:txBody>
      </p:sp>
      <p:sp>
        <p:nvSpPr>
          <p:cNvPr id="37" name="Elipse 1"/>
          <p:cNvSpPr/>
          <p:nvPr userDrawn="1"/>
        </p:nvSpPr>
        <p:spPr>
          <a:xfrm>
            <a:off x="8628227" y="1528440"/>
            <a:ext cx="1995718" cy="204720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8628228" y="3800674"/>
            <a:ext cx="1995718" cy="442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/>
                </a:solidFill>
                <a:latin typeface="+mj-lt"/>
                <a:cs typeface="Lato Regular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8628227" y="4359983"/>
            <a:ext cx="1995718" cy="803360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000" b="0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36792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D3E97F-3E89-4174-9826-97E9763AD5B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9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2299557"/>
            <a:ext cx="12192000" cy="34027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340" y="2892268"/>
            <a:ext cx="9849160" cy="1169759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6340" y="4062027"/>
            <a:ext cx="9849160" cy="1081473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803B36-5707-4772-903F-843B920CB8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605" y="1328989"/>
            <a:ext cx="1936895" cy="48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47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vider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4FE32E4-A403-40B3-9378-152E477817C0}"/>
              </a:ext>
            </a:extLst>
          </p:cNvPr>
          <p:cNvSpPr/>
          <p:nvPr userDrawn="1"/>
        </p:nvSpPr>
        <p:spPr>
          <a:xfrm>
            <a:off x="0" y="0"/>
            <a:ext cx="4155541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 userDrawn="1"/>
        </p:nvSpPr>
        <p:spPr>
          <a:xfrm>
            <a:off x="844550" y="1379850"/>
            <a:ext cx="2459915" cy="245161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967074" y="1497439"/>
            <a:ext cx="2221931" cy="2221931"/>
          </a:xfrm>
          <a:prstGeom prst="roundRect">
            <a:avLst/>
          </a:prstGeom>
          <a:solidFill>
            <a:schemeClr val="bg1"/>
          </a:solidFill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A1413E7-083E-4282-9C14-E71B79F08B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-3264" y="4270270"/>
            <a:ext cx="4155541" cy="7163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Team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16475" y="1129835"/>
            <a:ext cx="6227609" cy="49460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8A94EB8-11C3-4DC0-BF23-7C7DE804DA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816475" y="2044700"/>
            <a:ext cx="6530975" cy="3930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6BA043-F667-4113-BF61-4FAD644B2B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72000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34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02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26130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26130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1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DD44EDF-15FB-49C0-91BB-4D76E9C84E0B}"/>
              </a:ext>
            </a:extLst>
          </p:cNvPr>
          <p:cNvSpPr/>
          <p:nvPr userDrawn="1"/>
        </p:nvSpPr>
        <p:spPr>
          <a:xfrm>
            <a:off x="0" y="74260"/>
            <a:ext cx="12192000" cy="6567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1"/>
            <a:ext cx="12192000" cy="6567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451" y="77795"/>
            <a:ext cx="10210801" cy="494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1" y="1340191"/>
            <a:ext cx="10210800" cy="4433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94107" y="6357762"/>
            <a:ext cx="56037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3787" y="6372000"/>
            <a:ext cx="416365" cy="3319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fld id="{03DA9AB3-B3BD-4426-A254-F3AB4F55E22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62385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DC09C54-D917-4802-9FD5-74AED070BA6D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72000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6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49" r:id="rId2"/>
    <p:sldLayoutId id="2147483686" r:id="rId3"/>
    <p:sldLayoutId id="2147483689" r:id="rId4"/>
    <p:sldLayoutId id="2147483659" r:id="rId5"/>
    <p:sldLayoutId id="2147483660" r:id="rId6"/>
    <p:sldLayoutId id="2147483658" r:id="rId7"/>
    <p:sldLayoutId id="2147483650" r:id="rId8"/>
    <p:sldLayoutId id="2147483652" r:id="rId9"/>
    <p:sldLayoutId id="2147483653" r:id="rId10"/>
    <p:sldLayoutId id="2147483662" r:id="rId11"/>
    <p:sldLayoutId id="2147483663" r:id="rId12"/>
    <p:sldLayoutId id="2147483681" r:id="rId13"/>
    <p:sldLayoutId id="2147483671" r:id="rId14"/>
    <p:sldLayoutId id="2147483675" r:id="rId15"/>
    <p:sldLayoutId id="2147483678" r:id="rId16"/>
    <p:sldLayoutId id="2147483664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Helvetica" pitchFamily="2" charset="0"/>
        <a:buChar char="■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Helvetica" pitchFamily="2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Helvetica" pitchFamily="2" charset="0"/>
        <a:buChar char="■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Helvetica" pitchFamily="2" charset="0"/>
        <a:buChar char="■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Helvetica" pitchFamily="2" charset="0"/>
        <a:buChar char="■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talineo/sessions" TargetMode="Externa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18" Type="http://schemas.openxmlformats.org/officeDocument/2006/relationships/image" Target="../media/image3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sv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sv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18" Type="http://schemas.openxmlformats.org/officeDocument/2006/relationships/image" Target="../media/image36.svg"/><Relationship Id="rId3" Type="http://schemas.openxmlformats.org/officeDocument/2006/relationships/image" Target="../media/image33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17" Type="http://schemas.openxmlformats.org/officeDocument/2006/relationships/image" Target="../media/image35.png"/><Relationship Id="rId2" Type="http://schemas.openxmlformats.org/officeDocument/2006/relationships/image" Target="../media/image32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5" Type="http://schemas.openxmlformats.org/officeDocument/2006/relationships/image" Target="../media/image31.svg"/><Relationship Id="rId10" Type="http://schemas.openxmlformats.org/officeDocument/2006/relationships/image" Target="../media/image26.png"/><Relationship Id="rId19" Type="http://schemas.openxmlformats.org/officeDocument/2006/relationships/image" Target="../media/image37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Relationship Id="rId1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5.png"/><Relationship Id="rId7" Type="http://schemas.openxmlformats.org/officeDocument/2006/relationships/image" Target="../media/image43.png"/><Relationship Id="rId12" Type="http://schemas.openxmlformats.org/officeDocument/2006/relationships/image" Target="../media/image3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2.svg"/><Relationship Id="rId11" Type="http://schemas.openxmlformats.org/officeDocument/2006/relationships/image" Target="../media/image34.png"/><Relationship Id="rId5" Type="http://schemas.openxmlformats.org/officeDocument/2006/relationships/image" Target="../media/image41.png"/><Relationship Id="rId10" Type="http://schemas.openxmlformats.org/officeDocument/2006/relationships/image" Target="../media/image46.svg"/><Relationship Id="rId4" Type="http://schemas.openxmlformats.org/officeDocument/2006/relationships/image" Target="../media/image36.svg"/><Relationship Id="rId9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18" Type="http://schemas.openxmlformats.org/officeDocument/2006/relationships/image" Target="../media/image48.svg"/><Relationship Id="rId3" Type="http://schemas.openxmlformats.org/officeDocument/2006/relationships/image" Target="../media/image19.svg"/><Relationship Id="rId21" Type="http://schemas.openxmlformats.org/officeDocument/2006/relationships/image" Target="../media/image51.pn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17" Type="http://schemas.openxmlformats.org/officeDocument/2006/relationships/image" Target="../media/image47.png"/><Relationship Id="rId2" Type="http://schemas.openxmlformats.org/officeDocument/2006/relationships/image" Target="../media/image18.png"/><Relationship Id="rId16" Type="http://schemas.openxmlformats.org/officeDocument/2006/relationships/image" Target="../media/image34.png"/><Relationship Id="rId20" Type="http://schemas.openxmlformats.org/officeDocument/2006/relationships/image" Target="../media/image50.sv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5" Type="http://schemas.openxmlformats.org/officeDocument/2006/relationships/image" Target="../media/image31.svg"/><Relationship Id="rId10" Type="http://schemas.openxmlformats.org/officeDocument/2006/relationships/image" Target="../media/image26.png"/><Relationship Id="rId19" Type="http://schemas.openxmlformats.org/officeDocument/2006/relationships/image" Target="../media/image49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Relationship Id="rId14" Type="http://schemas.openxmlformats.org/officeDocument/2006/relationships/image" Target="../media/image30.png"/><Relationship Id="rId22" Type="http://schemas.openxmlformats.org/officeDocument/2006/relationships/image" Target="../media/image5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www.datalineo.com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Evolving your Power BI Architecture using Dataflows and Shared Datasets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Ben Watt</a:t>
            </a:r>
          </a:p>
        </p:txBody>
      </p:sp>
    </p:spTree>
    <p:extLst>
      <p:ext uri="{BB962C8B-B14F-4D97-AF65-F5344CB8AC3E}">
        <p14:creationId xmlns:p14="http://schemas.microsoft.com/office/powerpoint/2010/main" val="1864460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DC0495-9825-4B87-B5BF-9FB9A5C84131}"/>
              </a:ext>
            </a:extLst>
          </p:cNvPr>
          <p:cNvSpPr txBox="1"/>
          <p:nvPr/>
        </p:nvSpPr>
        <p:spPr>
          <a:xfrm>
            <a:off x="6328389" y="2165754"/>
            <a:ext cx="506566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Better organisation of multiple reports/pages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Simpler deployment process: Dataset v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Granular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Flagging of Certified or Promoted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Analysts </a:t>
            </a:r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 &amp; 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 Developers</a:t>
            </a:r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Self-service </a:t>
            </a:r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Platform</a:t>
            </a:r>
          </a:p>
          <a:p>
            <a:endParaRPr lang="en-IE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4BA9DD-B5D4-4716-8B9B-1F0036834FB0}"/>
              </a:ext>
            </a:extLst>
          </p:cNvPr>
          <p:cNvSpPr txBox="1"/>
          <p:nvPr/>
        </p:nvSpPr>
        <p:spPr>
          <a:xfrm>
            <a:off x="539470" y="2230195"/>
            <a:ext cx="48965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Generates a new Data acquisition, preparation and procurement layer. (or a mini DWH of sorts)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Shared output for re-usable query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Released pressure on source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Improved refresh failure issues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55A1C61-0B87-4C9A-A087-90B71100913B}"/>
              </a:ext>
            </a:extLst>
          </p:cNvPr>
          <p:cNvCxnSpPr>
            <a:cxnSpLocks/>
          </p:cNvCxnSpPr>
          <p:nvPr/>
        </p:nvCxnSpPr>
        <p:spPr>
          <a:xfrm>
            <a:off x="5882227" y="906011"/>
            <a:ext cx="0" cy="495889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E7AB37A-BE74-412A-BEAA-FEB490F3E6F0}"/>
              </a:ext>
            </a:extLst>
          </p:cNvPr>
          <p:cNvSpPr/>
          <p:nvPr/>
        </p:nvSpPr>
        <p:spPr>
          <a:xfrm>
            <a:off x="6878971" y="1214371"/>
            <a:ext cx="3098349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B847C9-2416-4C08-A17E-FD45C29186C0}"/>
              </a:ext>
            </a:extLst>
          </p:cNvPr>
          <p:cNvSpPr txBox="1"/>
          <p:nvPr/>
        </p:nvSpPr>
        <p:spPr>
          <a:xfrm>
            <a:off x="6796722" y="1150046"/>
            <a:ext cx="3098349" cy="58477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IE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Shared Datasets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7EECC-557C-4E67-ACB5-128EED164FE4}"/>
              </a:ext>
            </a:extLst>
          </p:cNvPr>
          <p:cNvSpPr/>
          <p:nvPr/>
        </p:nvSpPr>
        <p:spPr>
          <a:xfrm>
            <a:off x="1960049" y="1214371"/>
            <a:ext cx="1968810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3F32AB-14E2-4D12-8102-9623964852A1}"/>
              </a:ext>
            </a:extLst>
          </p:cNvPr>
          <p:cNvSpPr txBox="1"/>
          <p:nvPr/>
        </p:nvSpPr>
        <p:spPr>
          <a:xfrm>
            <a:off x="1877799" y="1150046"/>
            <a:ext cx="1968809" cy="58477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IE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Dataflows</a:t>
            </a:r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64DA67E0-0CD8-40E8-B8A2-F50CD0CCC534}"/>
              </a:ext>
            </a:extLst>
          </p:cNvPr>
          <p:cNvSpPr/>
          <p:nvPr/>
        </p:nvSpPr>
        <p:spPr>
          <a:xfrm>
            <a:off x="4688932" y="1197424"/>
            <a:ext cx="1884709" cy="1074794"/>
          </a:xfrm>
          <a:prstGeom prst="wedgeEllipseCallout">
            <a:avLst>
              <a:gd name="adj1" fmla="val -83639"/>
              <a:gd name="adj2" fmla="val -25269"/>
            </a:avLst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1050" dirty="0"/>
              <a:t>More on dataflows in Dennes’s session next!</a:t>
            </a:r>
          </a:p>
        </p:txBody>
      </p:sp>
    </p:spTree>
    <p:extLst>
      <p:ext uri="{BB962C8B-B14F-4D97-AF65-F5344CB8AC3E}">
        <p14:creationId xmlns:p14="http://schemas.microsoft.com/office/powerpoint/2010/main" val="3664543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BEAC518-AFCA-4F01-A8B4-F5CCD70720DB}"/>
              </a:ext>
            </a:extLst>
          </p:cNvPr>
          <p:cNvSpPr/>
          <p:nvPr/>
        </p:nvSpPr>
        <p:spPr>
          <a:xfrm>
            <a:off x="-1" y="1656036"/>
            <a:ext cx="8384661" cy="24902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extBox 1"/>
          <p:cNvSpPr txBox="1"/>
          <p:nvPr/>
        </p:nvSpPr>
        <p:spPr>
          <a:xfrm>
            <a:off x="4285715" y="4400551"/>
            <a:ext cx="3381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Hit me up…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281469" y="5075413"/>
            <a:ext cx="2949882" cy="583783"/>
            <a:chOff x="5653136" y="5203372"/>
            <a:chExt cx="2949882" cy="583783"/>
          </a:xfrm>
        </p:grpSpPr>
        <p:sp>
          <p:nvSpPr>
            <p:cNvPr id="7" name="Text Placeholder 33"/>
            <p:cNvSpPr txBox="1">
              <a:spLocks/>
            </p:cNvSpPr>
            <p:nvPr/>
          </p:nvSpPr>
          <p:spPr>
            <a:xfrm>
              <a:off x="5758092" y="5203372"/>
              <a:ext cx="2844926" cy="329488"/>
            </a:xfrm>
            <a:prstGeom prst="rect">
              <a:avLst/>
            </a:prstGeom>
          </p:spPr>
          <p:txBody>
            <a:bodyPr lIns="0" tIns="0" rIns="0" bIns="0" anchor="b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5000"/>
                </a:lnSpc>
                <a:spcBef>
                  <a:spcPts val="0"/>
                </a:spcBef>
                <a:buNone/>
              </a:pPr>
              <a:r>
                <a:rPr lang="en-AU" sz="1050" b="1" dirty="0">
                  <a:solidFill>
                    <a:schemeClr val="bg1"/>
                  </a:solidFill>
                  <a:latin typeface="+mn-lt"/>
                  <a:cs typeface="Lato Bold"/>
                </a:rPr>
                <a:t>WEBSITE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653136" y="5502476"/>
              <a:ext cx="2870378" cy="284679"/>
            </a:xfrm>
            <a:prstGeom prst="rect">
              <a:avLst/>
            </a:prstGeom>
          </p:spPr>
          <p:txBody>
            <a:bodyPr wrap="square" lIns="68567" tIns="34283" rIns="68567" bIns="34283" anchor="ctr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www.datalineo.com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736467" y="5213273"/>
            <a:ext cx="483149" cy="483274"/>
            <a:chOff x="16236502" y="10284393"/>
            <a:chExt cx="1171269" cy="1171574"/>
          </a:xfrm>
        </p:grpSpPr>
        <p:sp>
          <p:nvSpPr>
            <p:cNvPr id="10" name="Oval 9"/>
            <p:cNvSpPr/>
            <p:nvPr/>
          </p:nvSpPr>
          <p:spPr>
            <a:xfrm flipH="1">
              <a:off x="16236502" y="10284393"/>
              <a:ext cx="1171269" cy="117157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7" tIns="34283" rIns="68567" bIns="34283" rtlCol="0" anchor="ctr"/>
            <a:lstStyle/>
            <a:p>
              <a:pPr algn="ctr"/>
              <a:endParaRPr lang="en-AU" sz="1600" dirty="0">
                <a:solidFill>
                  <a:schemeClr val="bg1"/>
                </a:solidFill>
                <a:cs typeface="Lato Light"/>
              </a:endParaRPr>
            </a:p>
          </p:txBody>
        </p:sp>
        <p:sp>
          <p:nvSpPr>
            <p:cNvPr id="11" name="Freeform 78"/>
            <p:cNvSpPr>
              <a:spLocks noEditPoints="1"/>
            </p:cNvSpPr>
            <p:nvPr/>
          </p:nvSpPr>
          <p:spPr bwMode="auto">
            <a:xfrm>
              <a:off x="16534749" y="10545308"/>
              <a:ext cx="587904" cy="588134"/>
            </a:xfrm>
            <a:custGeom>
              <a:avLst/>
              <a:gdLst/>
              <a:ahLst/>
              <a:cxnLst>
                <a:cxn ang="0">
                  <a:pos x="59" y="54"/>
                </a:cxn>
                <a:cxn ang="0">
                  <a:pos x="53" y="59"/>
                </a:cxn>
                <a:cxn ang="0">
                  <a:pos x="45" y="62"/>
                </a:cxn>
                <a:cxn ang="0">
                  <a:pos x="38" y="59"/>
                </a:cxn>
                <a:cxn ang="0">
                  <a:pos x="30" y="51"/>
                </a:cxn>
                <a:cxn ang="0">
                  <a:pos x="27" y="43"/>
                </a:cxn>
                <a:cxn ang="0">
                  <a:pos x="30" y="36"/>
                </a:cxn>
                <a:cxn ang="0">
                  <a:pos x="27" y="32"/>
                </a:cxn>
                <a:cxn ang="0">
                  <a:pos x="19" y="36"/>
                </a:cxn>
                <a:cxn ang="0">
                  <a:pos x="11" y="32"/>
                </a:cxn>
                <a:cxn ang="0">
                  <a:pos x="3" y="24"/>
                </a:cxn>
                <a:cxn ang="0">
                  <a:pos x="0" y="17"/>
                </a:cxn>
                <a:cxn ang="0">
                  <a:pos x="3" y="9"/>
                </a:cxn>
                <a:cxn ang="0">
                  <a:pos x="9" y="3"/>
                </a:cxn>
                <a:cxn ang="0">
                  <a:pos x="17" y="0"/>
                </a:cxn>
                <a:cxn ang="0">
                  <a:pos x="24" y="4"/>
                </a:cxn>
                <a:cxn ang="0">
                  <a:pos x="32" y="11"/>
                </a:cxn>
                <a:cxn ang="0">
                  <a:pos x="35" y="19"/>
                </a:cxn>
                <a:cxn ang="0">
                  <a:pos x="32" y="27"/>
                </a:cxn>
                <a:cxn ang="0">
                  <a:pos x="35" y="30"/>
                </a:cxn>
                <a:cxn ang="0">
                  <a:pos x="43" y="27"/>
                </a:cxn>
                <a:cxn ang="0">
                  <a:pos x="51" y="30"/>
                </a:cxn>
                <a:cxn ang="0">
                  <a:pos x="59" y="38"/>
                </a:cxn>
                <a:cxn ang="0">
                  <a:pos x="62" y="46"/>
                </a:cxn>
                <a:cxn ang="0">
                  <a:pos x="59" y="54"/>
                </a:cxn>
                <a:cxn ang="0">
                  <a:pos x="27" y="17"/>
                </a:cxn>
                <a:cxn ang="0">
                  <a:pos x="19" y="9"/>
                </a:cxn>
                <a:cxn ang="0">
                  <a:pos x="17" y="8"/>
                </a:cxn>
                <a:cxn ang="0">
                  <a:pos x="14" y="9"/>
                </a:cxn>
                <a:cxn ang="0">
                  <a:pos x="8" y="14"/>
                </a:cxn>
                <a:cxn ang="0">
                  <a:pos x="7" y="17"/>
                </a:cxn>
                <a:cxn ang="0">
                  <a:pos x="8" y="19"/>
                </a:cxn>
                <a:cxn ang="0">
                  <a:pos x="16" y="27"/>
                </a:cxn>
                <a:cxn ang="0">
                  <a:pos x="19" y="28"/>
                </a:cxn>
                <a:cxn ang="0">
                  <a:pos x="22" y="27"/>
                </a:cxn>
                <a:cxn ang="0">
                  <a:pos x="19" y="23"/>
                </a:cxn>
                <a:cxn ang="0">
                  <a:pos x="23" y="19"/>
                </a:cxn>
                <a:cxn ang="0">
                  <a:pos x="27" y="22"/>
                </a:cxn>
                <a:cxn ang="0">
                  <a:pos x="28" y="19"/>
                </a:cxn>
                <a:cxn ang="0">
                  <a:pos x="27" y="17"/>
                </a:cxn>
                <a:cxn ang="0">
                  <a:pos x="54" y="43"/>
                </a:cxn>
                <a:cxn ang="0">
                  <a:pos x="46" y="35"/>
                </a:cxn>
                <a:cxn ang="0">
                  <a:pos x="43" y="34"/>
                </a:cxn>
                <a:cxn ang="0">
                  <a:pos x="40" y="36"/>
                </a:cxn>
                <a:cxn ang="0">
                  <a:pos x="43" y="40"/>
                </a:cxn>
                <a:cxn ang="0">
                  <a:pos x="40" y="43"/>
                </a:cxn>
                <a:cxn ang="0">
                  <a:pos x="35" y="41"/>
                </a:cxn>
                <a:cxn ang="0">
                  <a:pos x="34" y="43"/>
                </a:cxn>
                <a:cxn ang="0">
                  <a:pos x="35" y="46"/>
                </a:cxn>
                <a:cxn ang="0">
                  <a:pos x="43" y="54"/>
                </a:cxn>
                <a:cxn ang="0">
                  <a:pos x="45" y="55"/>
                </a:cxn>
                <a:cxn ang="0">
                  <a:pos x="48" y="54"/>
                </a:cxn>
                <a:cxn ang="0">
                  <a:pos x="54" y="48"/>
                </a:cxn>
                <a:cxn ang="0">
                  <a:pos x="55" y="46"/>
                </a:cxn>
                <a:cxn ang="0">
                  <a:pos x="54" y="43"/>
                </a:cxn>
              </a:cxnLst>
              <a:rect l="0" t="0" r="r" b="b"/>
              <a:pathLst>
                <a:path w="62" h="62">
                  <a:moveTo>
                    <a:pt x="59" y="54"/>
                  </a:moveTo>
                  <a:cubicBezTo>
                    <a:pt x="53" y="59"/>
                    <a:pt x="53" y="59"/>
                    <a:pt x="53" y="59"/>
                  </a:cubicBezTo>
                  <a:cubicBezTo>
                    <a:pt x="51" y="61"/>
                    <a:pt x="48" y="62"/>
                    <a:pt x="45" y="62"/>
                  </a:cubicBezTo>
                  <a:cubicBezTo>
                    <a:pt x="43" y="62"/>
                    <a:pt x="40" y="61"/>
                    <a:pt x="38" y="59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49"/>
                    <a:pt x="27" y="46"/>
                    <a:pt x="27" y="43"/>
                  </a:cubicBezTo>
                  <a:cubicBezTo>
                    <a:pt x="27" y="40"/>
                    <a:pt x="28" y="38"/>
                    <a:pt x="30" y="36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5" y="34"/>
                    <a:pt x="22" y="36"/>
                    <a:pt x="19" y="36"/>
                  </a:cubicBezTo>
                  <a:cubicBezTo>
                    <a:pt x="16" y="36"/>
                    <a:pt x="13" y="34"/>
                    <a:pt x="11" y="32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1" y="22"/>
                    <a:pt x="0" y="20"/>
                    <a:pt x="0" y="17"/>
                  </a:cubicBezTo>
                  <a:cubicBezTo>
                    <a:pt x="0" y="14"/>
                    <a:pt x="1" y="11"/>
                    <a:pt x="3" y="9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1" y="1"/>
                    <a:pt x="14" y="0"/>
                    <a:pt x="17" y="0"/>
                  </a:cubicBezTo>
                  <a:cubicBezTo>
                    <a:pt x="19" y="0"/>
                    <a:pt x="22" y="1"/>
                    <a:pt x="24" y="4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4" y="13"/>
                    <a:pt x="35" y="16"/>
                    <a:pt x="35" y="19"/>
                  </a:cubicBezTo>
                  <a:cubicBezTo>
                    <a:pt x="35" y="22"/>
                    <a:pt x="34" y="25"/>
                    <a:pt x="32" y="27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7" y="28"/>
                    <a:pt x="40" y="27"/>
                    <a:pt x="43" y="27"/>
                  </a:cubicBezTo>
                  <a:cubicBezTo>
                    <a:pt x="46" y="27"/>
                    <a:pt x="49" y="28"/>
                    <a:pt x="51" y="30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61" y="40"/>
                    <a:pt x="62" y="43"/>
                    <a:pt x="62" y="46"/>
                  </a:cubicBezTo>
                  <a:cubicBezTo>
                    <a:pt x="62" y="49"/>
                    <a:pt x="61" y="52"/>
                    <a:pt x="59" y="54"/>
                  </a:cubicBezTo>
                  <a:close/>
                  <a:moveTo>
                    <a:pt x="27" y="17"/>
                  </a:moveTo>
                  <a:cubicBezTo>
                    <a:pt x="19" y="9"/>
                    <a:pt x="19" y="9"/>
                    <a:pt x="19" y="9"/>
                  </a:cubicBezTo>
                  <a:cubicBezTo>
                    <a:pt x="18" y="8"/>
                    <a:pt x="18" y="8"/>
                    <a:pt x="17" y="8"/>
                  </a:cubicBezTo>
                  <a:cubicBezTo>
                    <a:pt x="16" y="8"/>
                    <a:pt x="15" y="8"/>
                    <a:pt x="14" y="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5"/>
                    <a:pt x="7" y="16"/>
                    <a:pt x="7" y="17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8"/>
                    <a:pt x="18" y="28"/>
                    <a:pt x="19" y="28"/>
                  </a:cubicBezTo>
                  <a:cubicBezTo>
                    <a:pt x="20" y="28"/>
                    <a:pt x="21" y="28"/>
                    <a:pt x="22" y="27"/>
                  </a:cubicBezTo>
                  <a:cubicBezTo>
                    <a:pt x="20" y="26"/>
                    <a:pt x="19" y="25"/>
                    <a:pt x="19" y="23"/>
                  </a:cubicBezTo>
                  <a:cubicBezTo>
                    <a:pt x="19" y="21"/>
                    <a:pt x="21" y="19"/>
                    <a:pt x="23" y="19"/>
                  </a:cubicBezTo>
                  <a:cubicBezTo>
                    <a:pt x="24" y="19"/>
                    <a:pt x="26" y="21"/>
                    <a:pt x="27" y="22"/>
                  </a:cubicBezTo>
                  <a:cubicBezTo>
                    <a:pt x="28" y="21"/>
                    <a:pt x="28" y="20"/>
                    <a:pt x="28" y="19"/>
                  </a:cubicBezTo>
                  <a:cubicBezTo>
                    <a:pt x="28" y="18"/>
                    <a:pt x="28" y="17"/>
                    <a:pt x="27" y="17"/>
                  </a:cubicBezTo>
                  <a:close/>
                  <a:moveTo>
                    <a:pt x="54" y="43"/>
                  </a:moveTo>
                  <a:cubicBezTo>
                    <a:pt x="46" y="35"/>
                    <a:pt x="46" y="35"/>
                    <a:pt x="46" y="35"/>
                  </a:cubicBezTo>
                  <a:cubicBezTo>
                    <a:pt x="45" y="35"/>
                    <a:pt x="44" y="34"/>
                    <a:pt x="43" y="34"/>
                  </a:cubicBezTo>
                  <a:cubicBezTo>
                    <a:pt x="42" y="34"/>
                    <a:pt x="41" y="35"/>
                    <a:pt x="40" y="36"/>
                  </a:cubicBezTo>
                  <a:cubicBezTo>
                    <a:pt x="42" y="37"/>
                    <a:pt x="43" y="38"/>
                    <a:pt x="43" y="40"/>
                  </a:cubicBezTo>
                  <a:cubicBezTo>
                    <a:pt x="43" y="42"/>
                    <a:pt x="42" y="43"/>
                    <a:pt x="40" y="43"/>
                  </a:cubicBezTo>
                  <a:cubicBezTo>
                    <a:pt x="38" y="43"/>
                    <a:pt x="37" y="42"/>
                    <a:pt x="35" y="41"/>
                  </a:cubicBezTo>
                  <a:cubicBezTo>
                    <a:pt x="34" y="41"/>
                    <a:pt x="34" y="42"/>
                    <a:pt x="34" y="43"/>
                  </a:cubicBezTo>
                  <a:cubicBezTo>
                    <a:pt x="34" y="44"/>
                    <a:pt x="34" y="45"/>
                    <a:pt x="35" y="46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4" y="55"/>
                    <a:pt x="45" y="55"/>
                    <a:pt x="45" y="55"/>
                  </a:cubicBezTo>
                  <a:cubicBezTo>
                    <a:pt x="46" y="55"/>
                    <a:pt x="47" y="55"/>
                    <a:pt x="48" y="54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8"/>
                    <a:pt x="55" y="47"/>
                    <a:pt x="55" y="46"/>
                  </a:cubicBezTo>
                  <a:cubicBezTo>
                    <a:pt x="55" y="45"/>
                    <a:pt x="54" y="44"/>
                    <a:pt x="54" y="4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34290" tIns="17145" rIns="34290" bIns="17145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520225" y="5213681"/>
            <a:ext cx="483149" cy="483274"/>
            <a:chOff x="1994340" y="10251508"/>
            <a:chExt cx="1171269" cy="1171574"/>
          </a:xfrm>
        </p:grpSpPr>
        <p:sp>
          <p:nvSpPr>
            <p:cNvPr id="13" name="Oval 12"/>
            <p:cNvSpPr/>
            <p:nvPr/>
          </p:nvSpPr>
          <p:spPr>
            <a:xfrm flipH="1">
              <a:off x="1994340" y="10251508"/>
              <a:ext cx="1171269" cy="117157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7" tIns="34283" rIns="68567" bIns="34283" rtlCol="0" anchor="ctr"/>
            <a:lstStyle/>
            <a:p>
              <a:pPr algn="ctr"/>
              <a:endParaRPr lang="en-AU" sz="1600" dirty="0">
                <a:solidFill>
                  <a:schemeClr val="bg1"/>
                </a:solidFill>
                <a:cs typeface="Lato Light"/>
              </a:endParaRPr>
            </a:p>
          </p:txBody>
        </p:sp>
        <p:sp>
          <p:nvSpPr>
            <p:cNvPr id="14" name="Freeform 74"/>
            <p:cNvSpPr>
              <a:spLocks noEditPoints="1"/>
            </p:cNvSpPr>
            <p:nvPr/>
          </p:nvSpPr>
          <p:spPr bwMode="auto">
            <a:xfrm>
              <a:off x="2274223" y="10565492"/>
              <a:ext cx="623997" cy="484188"/>
            </a:xfrm>
            <a:custGeom>
              <a:avLst/>
              <a:gdLst/>
              <a:ahLst/>
              <a:cxnLst>
                <a:cxn ang="0">
                  <a:pos x="66" y="17"/>
                </a:cxn>
                <a:cxn ang="0">
                  <a:pos x="47" y="30"/>
                </a:cxn>
                <a:cxn ang="0">
                  <a:pos x="37" y="36"/>
                </a:cxn>
                <a:cxn ang="0">
                  <a:pos x="36" y="36"/>
                </a:cxn>
                <a:cxn ang="0">
                  <a:pos x="36" y="36"/>
                </a:cxn>
                <a:cxn ang="0">
                  <a:pos x="26" y="30"/>
                </a:cxn>
                <a:cxn ang="0">
                  <a:pos x="7" y="1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66" y="0"/>
                </a:cxn>
                <a:cxn ang="0">
                  <a:pos x="72" y="6"/>
                </a:cxn>
                <a:cxn ang="0">
                  <a:pos x="66" y="17"/>
                </a:cxn>
                <a:cxn ang="0">
                  <a:pos x="72" y="50"/>
                </a:cxn>
                <a:cxn ang="0">
                  <a:pos x="66" y="56"/>
                </a:cxn>
                <a:cxn ang="0">
                  <a:pos x="7" y="56"/>
                </a:cxn>
                <a:cxn ang="0">
                  <a:pos x="0" y="50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24" y="35"/>
                </a:cxn>
                <a:cxn ang="0">
                  <a:pos x="36" y="41"/>
                </a:cxn>
                <a:cxn ang="0">
                  <a:pos x="36" y="41"/>
                </a:cxn>
                <a:cxn ang="0">
                  <a:pos x="37" y="41"/>
                </a:cxn>
                <a:cxn ang="0">
                  <a:pos x="48" y="35"/>
                </a:cxn>
                <a:cxn ang="0">
                  <a:pos x="68" y="21"/>
                </a:cxn>
                <a:cxn ang="0">
                  <a:pos x="72" y="18"/>
                </a:cxn>
                <a:cxn ang="0">
                  <a:pos x="72" y="50"/>
                </a:cxn>
              </a:cxnLst>
              <a:rect l="0" t="0" r="r" b="b"/>
              <a:pathLst>
                <a:path w="72" h="56">
                  <a:moveTo>
                    <a:pt x="66" y="17"/>
                  </a:moveTo>
                  <a:cubicBezTo>
                    <a:pt x="59" y="21"/>
                    <a:pt x="53" y="26"/>
                    <a:pt x="47" y="30"/>
                  </a:cubicBezTo>
                  <a:cubicBezTo>
                    <a:pt x="44" y="32"/>
                    <a:pt x="40" y="36"/>
                    <a:pt x="37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36"/>
                    <a:pt x="29" y="32"/>
                    <a:pt x="26" y="30"/>
                  </a:cubicBezTo>
                  <a:cubicBezTo>
                    <a:pt x="20" y="26"/>
                    <a:pt x="14" y="21"/>
                    <a:pt x="7" y="17"/>
                  </a:cubicBezTo>
                  <a:cubicBezTo>
                    <a:pt x="5" y="15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0" y="0"/>
                    <a:pt x="72" y="2"/>
                    <a:pt x="72" y="6"/>
                  </a:cubicBezTo>
                  <a:cubicBezTo>
                    <a:pt x="72" y="11"/>
                    <a:pt x="69" y="15"/>
                    <a:pt x="66" y="17"/>
                  </a:cubicBezTo>
                  <a:close/>
                  <a:moveTo>
                    <a:pt x="72" y="50"/>
                  </a:moveTo>
                  <a:cubicBezTo>
                    <a:pt x="72" y="53"/>
                    <a:pt x="70" y="56"/>
                    <a:pt x="66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3" y="56"/>
                    <a:pt x="0" y="53"/>
                    <a:pt x="0" y="5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19"/>
                    <a:pt x="3" y="20"/>
                    <a:pt x="5" y="21"/>
                  </a:cubicBezTo>
                  <a:cubicBezTo>
                    <a:pt x="11" y="26"/>
                    <a:pt x="18" y="30"/>
                    <a:pt x="24" y="35"/>
                  </a:cubicBezTo>
                  <a:cubicBezTo>
                    <a:pt x="28" y="38"/>
                    <a:pt x="32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41" y="41"/>
                    <a:pt x="45" y="38"/>
                    <a:pt x="48" y="35"/>
                  </a:cubicBezTo>
                  <a:cubicBezTo>
                    <a:pt x="55" y="30"/>
                    <a:pt x="62" y="26"/>
                    <a:pt x="68" y="21"/>
                  </a:cubicBezTo>
                  <a:cubicBezTo>
                    <a:pt x="70" y="20"/>
                    <a:pt x="71" y="19"/>
                    <a:pt x="72" y="18"/>
                  </a:cubicBezTo>
                  <a:lnTo>
                    <a:pt x="72" y="5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34290" tIns="17145" rIns="34290" bIns="17145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086368" y="5075821"/>
            <a:ext cx="3033697" cy="600260"/>
            <a:chOff x="5569321" y="5203372"/>
            <a:chExt cx="3033697" cy="600260"/>
          </a:xfrm>
        </p:grpSpPr>
        <p:sp>
          <p:nvSpPr>
            <p:cNvPr id="17" name="Text Placeholder 33"/>
            <p:cNvSpPr txBox="1">
              <a:spLocks/>
            </p:cNvSpPr>
            <p:nvPr/>
          </p:nvSpPr>
          <p:spPr>
            <a:xfrm>
              <a:off x="5653136" y="5203372"/>
              <a:ext cx="2949882" cy="329488"/>
            </a:xfrm>
            <a:prstGeom prst="rect">
              <a:avLst/>
            </a:prstGeom>
          </p:spPr>
          <p:txBody>
            <a:bodyPr lIns="0" tIns="0" rIns="0" bIns="0" anchor="b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5000"/>
                </a:lnSpc>
                <a:spcBef>
                  <a:spcPts val="0"/>
                </a:spcBef>
                <a:buNone/>
              </a:pPr>
              <a:r>
                <a:rPr lang="en-AU" sz="1050" b="1" dirty="0">
                  <a:solidFill>
                    <a:schemeClr val="bg1"/>
                  </a:solidFill>
                  <a:latin typeface="+mn-lt"/>
                  <a:cs typeface="Lato Bold"/>
                </a:rPr>
                <a:t>EMAIL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569321" y="5485995"/>
              <a:ext cx="2954193" cy="317637"/>
            </a:xfrm>
            <a:prstGeom prst="rect">
              <a:avLst/>
            </a:prstGeom>
          </p:spPr>
          <p:txBody>
            <a:bodyPr wrap="square" lIns="68567" tIns="34283" rIns="68567" bIns="34283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dirty="0">
                  <a:solidFill>
                    <a:schemeClr val="bg1"/>
                  </a:solidFill>
                  <a:cs typeface="Lato Light"/>
                </a:rPr>
                <a:t>ben@datalineo.com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318656" y="5211898"/>
            <a:ext cx="483149" cy="483274"/>
            <a:chOff x="8158243" y="4982420"/>
            <a:chExt cx="483149" cy="483274"/>
          </a:xfrm>
        </p:grpSpPr>
        <p:sp>
          <p:nvSpPr>
            <p:cNvPr id="21" name="Oval 20"/>
            <p:cNvSpPr/>
            <p:nvPr/>
          </p:nvSpPr>
          <p:spPr>
            <a:xfrm flipH="1">
              <a:off x="8158243" y="4982420"/>
              <a:ext cx="483149" cy="48327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7" tIns="34283" rIns="68567" bIns="34283" rtlCol="0" anchor="ctr"/>
            <a:lstStyle/>
            <a:p>
              <a:pPr algn="ctr"/>
              <a:endParaRPr lang="en-AU" sz="1200" dirty="0">
                <a:solidFill>
                  <a:schemeClr val="bg1"/>
                </a:solidFill>
                <a:cs typeface="Lato Light"/>
              </a:endParaRPr>
            </a:p>
          </p:txBody>
        </p:sp>
        <p:sp>
          <p:nvSpPr>
            <p:cNvPr id="22" name="Freeform 317"/>
            <p:cNvSpPr>
              <a:spLocks/>
            </p:cNvSpPr>
            <p:nvPr/>
          </p:nvSpPr>
          <p:spPr bwMode="auto">
            <a:xfrm>
              <a:off x="8289678" y="5085826"/>
              <a:ext cx="218313" cy="225839"/>
            </a:xfrm>
            <a:custGeom>
              <a:avLst/>
              <a:gdLst>
                <a:gd name="T0" fmla="*/ 37 w 37"/>
                <a:gd name="T1" fmla="*/ 34 h 38"/>
                <a:gd name="T2" fmla="*/ 33 w 37"/>
                <a:gd name="T3" fmla="*/ 37 h 38"/>
                <a:gd name="T4" fmla="*/ 28 w 37"/>
                <a:gd name="T5" fmla="*/ 38 h 38"/>
                <a:gd name="T6" fmla="*/ 21 w 37"/>
                <a:gd name="T7" fmla="*/ 36 h 38"/>
                <a:gd name="T8" fmla="*/ 17 w 37"/>
                <a:gd name="T9" fmla="*/ 34 h 38"/>
                <a:gd name="T10" fmla="*/ 4 w 37"/>
                <a:gd name="T11" fmla="*/ 21 h 38"/>
                <a:gd name="T12" fmla="*/ 2 w 37"/>
                <a:gd name="T13" fmla="*/ 16 h 38"/>
                <a:gd name="T14" fmla="*/ 0 w 37"/>
                <a:gd name="T15" fmla="*/ 9 h 38"/>
                <a:gd name="T16" fmla="*/ 1 w 37"/>
                <a:gd name="T17" fmla="*/ 4 h 38"/>
                <a:gd name="T18" fmla="*/ 4 w 37"/>
                <a:gd name="T19" fmla="*/ 1 h 38"/>
                <a:gd name="T20" fmla="*/ 8 w 37"/>
                <a:gd name="T21" fmla="*/ 0 h 38"/>
                <a:gd name="T22" fmla="*/ 8 w 37"/>
                <a:gd name="T23" fmla="*/ 0 h 38"/>
                <a:gd name="T24" fmla="*/ 10 w 37"/>
                <a:gd name="T25" fmla="*/ 2 h 38"/>
                <a:gd name="T26" fmla="*/ 12 w 37"/>
                <a:gd name="T27" fmla="*/ 7 h 38"/>
                <a:gd name="T28" fmla="*/ 13 w 37"/>
                <a:gd name="T29" fmla="*/ 9 h 38"/>
                <a:gd name="T30" fmla="*/ 9 w 37"/>
                <a:gd name="T31" fmla="*/ 15 h 38"/>
                <a:gd name="T32" fmla="*/ 10 w 37"/>
                <a:gd name="T33" fmla="*/ 17 h 38"/>
                <a:gd name="T34" fmla="*/ 21 w 37"/>
                <a:gd name="T35" fmla="*/ 28 h 38"/>
                <a:gd name="T36" fmla="*/ 23 w 37"/>
                <a:gd name="T37" fmla="*/ 29 h 38"/>
                <a:gd name="T38" fmla="*/ 28 w 37"/>
                <a:gd name="T39" fmla="*/ 24 h 38"/>
                <a:gd name="T40" fmla="*/ 31 w 37"/>
                <a:gd name="T41" fmla="*/ 26 h 38"/>
                <a:gd name="T42" fmla="*/ 35 w 37"/>
                <a:gd name="T43" fmla="*/ 28 h 38"/>
                <a:gd name="T44" fmla="*/ 37 w 37"/>
                <a:gd name="T45" fmla="*/ 30 h 38"/>
                <a:gd name="T46" fmla="*/ 37 w 37"/>
                <a:gd name="T47" fmla="*/ 30 h 38"/>
                <a:gd name="T48" fmla="*/ 37 w 37"/>
                <a:gd name="T49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38">
                  <a:moveTo>
                    <a:pt x="37" y="34"/>
                  </a:moveTo>
                  <a:cubicBezTo>
                    <a:pt x="36" y="35"/>
                    <a:pt x="35" y="36"/>
                    <a:pt x="33" y="37"/>
                  </a:cubicBezTo>
                  <a:cubicBezTo>
                    <a:pt x="32" y="37"/>
                    <a:pt x="30" y="38"/>
                    <a:pt x="28" y="38"/>
                  </a:cubicBezTo>
                  <a:cubicBezTo>
                    <a:pt x="26" y="38"/>
                    <a:pt x="24" y="37"/>
                    <a:pt x="21" y="36"/>
                  </a:cubicBezTo>
                  <a:cubicBezTo>
                    <a:pt x="20" y="36"/>
                    <a:pt x="18" y="35"/>
                    <a:pt x="17" y="34"/>
                  </a:cubicBezTo>
                  <a:cubicBezTo>
                    <a:pt x="12" y="31"/>
                    <a:pt x="7" y="26"/>
                    <a:pt x="4" y="21"/>
                  </a:cubicBezTo>
                  <a:cubicBezTo>
                    <a:pt x="3" y="20"/>
                    <a:pt x="2" y="18"/>
                    <a:pt x="2" y="16"/>
                  </a:cubicBezTo>
                  <a:cubicBezTo>
                    <a:pt x="1" y="14"/>
                    <a:pt x="0" y="12"/>
                    <a:pt x="0" y="9"/>
                  </a:cubicBezTo>
                  <a:cubicBezTo>
                    <a:pt x="0" y="8"/>
                    <a:pt x="0" y="6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1"/>
                    <a:pt x="7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1"/>
                    <a:pt x="9" y="2"/>
                    <a:pt x="10" y="2"/>
                  </a:cubicBezTo>
                  <a:cubicBezTo>
                    <a:pt x="11" y="4"/>
                    <a:pt x="11" y="5"/>
                    <a:pt x="12" y="7"/>
                  </a:cubicBezTo>
                  <a:cubicBezTo>
                    <a:pt x="13" y="8"/>
                    <a:pt x="13" y="9"/>
                    <a:pt x="13" y="9"/>
                  </a:cubicBezTo>
                  <a:cubicBezTo>
                    <a:pt x="13" y="11"/>
                    <a:pt x="9" y="13"/>
                    <a:pt x="9" y="15"/>
                  </a:cubicBezTo>
                  <a:cubicBezTo>
                    <a:pt x="9" y="16"/>
                    <a:pt x="9" y="16"/>
                    <a:pt x="10" y="17"/>
                  </a:cubicBezTo>
                  <a:cubicBezTo>
                    <a:pt x="12" y="22"/>
                    <a:pt x="16" y="25"/>
                    <a:pt x="21" y="28"/>
                  </a:cubicBezTo>
                  <a:cubicBezTo>
                    <a:pt x="21" y="28"/>
                    <a:pt x="22" y="29"/>
                    <a:pt x="23" y="29"/>
                  </a:cubicBezTo>
                  <a:cubicBezTo>
                    <a:pt x="24" y="29"/>
                    <a:pt x="27" y="24"/>
                    <a:pt x="28" y="24"/>
                  </a:cubicBezTo>
                  <a:cubicBezTo>
                    <a:pt x="29" y="24"/>
                    <a:pt x="30" y="25"/>
                    <a:pt x="31" y="26"/>
                  </a:cubicBezTo>
                  <a:cubicBezTo>
                    <a:pt x="32" y="26"/>
                    <a:pt x="34" y="27"/>
                    <a:pt x="35" y="28"/>
                  </a:cubicBezTo>
                  <a:cubicBezTo>
                    <a:pt x="36" y="28"/>
                    <a:pt x="37" y="29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7" y="33"/>
                    <a:pt x="37" y="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20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937757" y="5054929"/>
            <a:ext cx="2949882" cy="621132"/>
            <a:chOff x="5653136" y="5203372"/>
            <a:chExt cx="2949882" cy="621132"/>
          </a:xfrm>
        </p:grpSpPr>
        <p:sp>
          <p:nvSpPr>
            <p:cNvPr id="28" name="Text Placeholder 33"/>
            <p:cNvSpPr txBox="1">
              <a:spLocks/>
            </p:cNvSpPr>
            <p:nvPr/>
          </p:nvSpPr>
          <p:spPr>
            <a:xfrm>
              <a:off x="5758092" y="5203372"/>
              <a:ext cx="2844926" cy="329488"/>
            </a:xfrm>
            <a:prstGeom prst="rect">
              <a:avLst/>
            </a:prstGeom>
          </p:spPr>
          <p:txBody>
            <a:bodyPr lIns="0" tIns="0" rIns="0" bIns="0" anchor="b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5000"/>
                </a:lnSpc>
                <a:spcBef>
                  <a:spcPts val="0"/>
                </a:spcBef>
                <a:buNone/>
              </a:pPr>
              <a:r>
                <a:rPr lang="en-AU" sz="1050" b="1" dirty="0">
                  <a:solidFill>
                    <a:schemeClr val="bg1"/>
                  </a:solidFill>
                  <a:latin typeface="+mn-lt"/>
                  <a:cs typeface="Lato Bold"/>
                </a:rPr>
                <a:t>TWITTER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653136" y="5465124"/>
              <a:ext cx="2870378" cy="359380"/>
            </a:xfrm>
            <a:prstGeom prst="rect">
              <a:avLst/>
            </a:prstGeom>
          </p:spPr>
          <p:txBody>
            <a:bodyPr wrap="square" lIns="68567" tIns="34283" rIns="68567" bIns="34283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bg1"/>
                  </a:solidFill>
                  <a:cs typeface="Lato Light"/>
                </a:rPr>
                <a:t>@</a:t>
              </a:r>
              <a:r>
                <a:rPr lang="en-US" sz="1400" dirty="0" err="1">
                  <a:solidFill>
                    <a:schemeClr val="bg1"/>
                  </a:solidFill>
                  <a:cs typeface="Lato Light"/>
                </a:rPr>
                <a:t>benrebooted</a:t>
              </a:r>
              <a:endParaRPr lang="en-US" sz="1400" dirty="0">
                <a:solidFill>
                  <a:schemeClr val="bg1"/>
                </a:solidFill>
                <a:cs typeface="Lato Light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4D400ABE-D1D0-4D4D-B3A8-71B33056F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4661" y="1656037"/>
            <a:ext cx="3807339" cy="220237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59BF0B4-C60D-4B68-9CF5-08EF51BFA1D7}"/>
              </a:ext>
            </a:extLst>
          </p:cNvPr>
          <p:cNvSpPr txBox="1"/>
          <p:nvPr/>
        </p:nvSpPr>
        <p:spPr>
          <a:xfrm>
            <a:off x="1400759" y="682070"/>
            <a:ext cx="44887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000" dirty="0">
                <a:hlinkClick r:id="rId3"/>
              </a:rPr>
              <a:t>https://github.com/datalineo/sessions</a:t>
            </a:r>
            <a:endParaRPr lang="en-IE" sz="2000" strike="sngStrike" dirty="0">
              <a:solidFill>
                <a:schemeClr val="bg1">
                  <a:lumMod val="85000"/>
                </a:schemeClr>
              </a:solidFill>
              <a:latin typeface="Lucida Sans" panose="020B0602030504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8F6BAE-E7EE-40E4-9FBE-CB722D957F87}"/>
              </a:ext>
            </a:extLst>
          </p:cNvPr>
          <p:cNvSpPr txBox="1"/>
          <p:nvPr/>
        </p:nvSpPr>
        <p:spPr>
          <a:xfrm>
            <a:off x="41284" y="682070"/>
            <a:ext cx="1359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Slides, etc: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DE8A75-28CD-41A6-8AE6-4E4C7A5ED881}"/>
              </a:ext>
            </a:extLst>
          </p:cNvPr>
          <p:cNvSpPr txBox="1"/>
          <p:nvPr/>
        </p:nvSpPr>
        <p:spPr>
          <a:xfrm>
            <a:off x="1343767" y="2281528"/>
            <a:ext cx="70408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1200" dirty="0">
                <a:solidFill>
                  <a:schemeClr val="bg1"/>
                </a:solidFill>
              </a:rPr>
              <a:t>https://docs.microsoft.com/en-us/power-bi/guidance/whitepaper-powerbi-enterprise-deployment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319C3C-0B2E-4E30-B8D9-3AE0C4BA7E02}"/>
              </a:ext>
            </a:extLst>
          </p:cNvPr>
          <p:cNvSpPr txBox="1"/>
          <p:nvPr/>
        </p:nvSpPr>
        <p:spPr>
          <a:xfrm>
            <a:off x="0" y="1521087"/>
            <a:ext cx="1414170" cy="400110"/>
          </a:xfrm>
          <a:prstGeom prst="rect">
            <a:avLst/>
          </a:prstGeom>
          <a:solidFill>
            <a:srgbClr val="0271AF"/>
          </a:solidFill>
        </p:spPr>
        <p:txBody>
          <a:bodyPr wrap="none" rtlCol="0">
            <a:spAutoFit/>
          </a:bodyPr>
          <a:lstStyle/>
          <a:p>
            <a:r>
              <a:rPr lang="en-IE" sz="2000" dirty="0">
                <a:solidFill>
                  <a:schemeClr val="bg1"/>
                </a:solidFill>
              </a:rPr>
              <a:t>Other links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2728D2-48AF-418D-BC66-D98E25E9A023}"/>
              </a:ext>
            </a:extLst>
          </p:cNvPr>
          <p:cNvSpPr txBox="1"/>
          <p:nvPr/>
        </p:nvSpPr>
        <p:spPr>
          <a:xfrm>
            <a:off x="1337556" y="2831994"/>
            <a:ext cx="71481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1200" dirty="0">
                <a:solidFill>
                  <a:schemeClr val="bg1"/>
                </a:solidFill>
              </a:rPr>
              <a:t>https://docs.microsoft.com/en-us/power-bi/connect-data/service-datasets-share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BF06B2-A476-4B2B-AB06-69779B9A813E}"/>
              </a:ext>
            </a:extLst>
          </p:cNvPr>
          <p:cNvSpPr txBox="1"/>
          <p:nvPr/>
        </p:nvSpPr>
        <p:spPr>
          <a:xfrm>
            <a:off x="1306658" y="3397908"/>
            <a:ext cx="701199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1100" dirty="0">
                <a:solidFill>
                  <a:schemeClr val="bg1"/>
                </a:solidFill>
              </a:rPr>
              <a:t>https://docs.microsoft.com/en-us/power-bi/transform-model/dataflows/dataflows-introduction-self-service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F3956F-D1F7-4B7C-BF96-E6E9BE84D5BA}"/>
              </a:ext>
            </a:extLst>
          </p:cNvPr>
          <p:cNvSpPr txBox="1"/>
          <p:nvPr/>
        </p:nvSpPr>
        <p:spPr>
          <a:xfrm>
            <a:off x="-2" y="2010057"/>
            <a:ext cx="2973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>
                <a:solidFill>
                  <a:schemeClr val="bg1"/>
                </a:solidFill>
              </a:rPr>
              <a:t>Enterprise Deployment Whitepaper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10D7F7-8D9B-4D53-B862-23268013D102}"/>
              </a:ext>
            </a:extLst>
          </p:cNvPr>
          <p:cNvSpPr txBox="1"/>
          <p:nvPr/>
        </p:nvSpPr>
        <p:spPr>
          <a:xfrm>
            <a:off x="-2" y="2603334"/>
            <a:ext cx="1463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>
                <a:solidFill>
                  <a:schemeClr val="bg1"/>
                </a:solidFill>
              </a:rPr>
              <a:t>Shared Datasets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2A0E61-FABF-4E07-93A7-AF54DCD79656}"/>
              </a:ext>
            </a:extLst>
          </p:cNvPr>
          <p:cNvSpPr txBox="1"/>
          <p:nvPr/>
        </p:nvSpPr>
        <p:spPr>
          <a:xfrm>
            <a:off x="-2" y="3170488"/>
            <a:ext cx="9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>
                <a:solidFill>
                  <a:schemeClr val="bg1"/>
                </a:solidFill>
              </a:rPr>
              <a:t>Dataflows</a:t>
            </a:r>
          </a:p>
        </p:txBody>
      </p:sp>
    </p:spTree>
    <p:extLst>
      <p:ext uri="{BB962C8B-B14F-4D97-AF65-F5344CB8AC3E}">
        <p14:creationId xmlns:p14="http://schemas.microsoft.com/office/powerpoint/2010/main" val="2180784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14558DA-2A18-4CE6-8F93-F3E443E9DB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08589" y="1212335"/>
            <a:ext cx="6675198" cy="4433328"/>
          </a:xfrm>
        </p:spPr>
        <p:txBody>
          <a:bodyPr>
            <a:normAutofit/>
          </a:bodyPr>
          <a:lstStyle/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I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History lesson: Microsoft BI Enterprise Architecture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I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 BI Architecture. Simple.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I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Dataflows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I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Shared Datasets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I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 BI Architecture. Evolved.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I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Link to slides, content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0C4DF4FB-A8BF-4DC6-9624-90AE8DCF0A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C0F1AFD-8661-40A0-AD37-562EE21B6C3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EDE5DDAA-51E9-40AF-BE8A-08BAA05C149E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7" r="55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54276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A1413E7-083E-4282-9C14-E71B79F08B5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Ben Watt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4816475" y="408543"/>
            <a:ext cx="6227609" cy="49460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 your Service!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4816475" y="1216847"/>
            <a:ext cx="6530975" cy="260904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Managing Director at Datalineo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MVP Data Platform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 BI: SQL/Azure/Power Platform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Dublin PUG leader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Event Co-Ordinator: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Ceili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 Platform WT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4F0F1CF-3652-4B06-AC9E-4F96F8FD212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D15F18E3-E29A-4A90-9E43-8499A0947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293" y="3945000"/>
            <a:ext cx="926984" cy="14603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B58CF2-560D-4D62-8DBF-4302964B1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2997" y="4917422"/>
            <a:ext cx="534764" cy="533871"/>
          </a:xfrm>
          <a:prstGeom prst="rect">
            <a:avLst/>
          </a:prstGeom>
        </p:spPr>
      </p:pic>
      <p:pic>
        <p:nvPicPr>
          <p:cNvPr id="14" name="Graphic 13" descr="Envelope">
            <a:extLst>
              <a:ext uri="{FF2B5EF4-FFF2-40B4-BE49-F238E27FC236}">
                <a16:creationId xmlns:a16="http://schemas.microsoft.com/office/drawing/2014/main" id="{749A4629-AB46-4E2D-91C4-0617FA6947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41577" y="4270270"/>
            <a:ext cx="706185" cy="7061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95EF7ED-93EC-40FE-9280-798D45D028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4002" y="5501433"/>
            <a:ext cx="543759" cy="54244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E90488A-DA76-4F0D-9C86-91914C44A92C}"/>
              </a:ext>
            </a:extLst>
          </p:cNvPr>
          <p:cNvSpPr txBox="1"/>
          <p:nvPr/>
        </p:nvSpPr>
        <p:spPr>
          <a:xfrm>
            <a:off x="6554970" y="5572599"/>
            <a:ext cx="3677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linkedin.com/in/</a:t>
            </a:r>
            <a:r>
              <a:rPr lang="en-I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benonline</a:t>
            </a:r>
            <a:endParaRPr lang="en-IE" sz="20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7DAB3D-C9B8-42D4-B78B-76823F77CE6B}"/>
              </a:ext>
            </a:extLst>
          </p:cNvPr>
          <p:cNvSpPr txBox="1"/>
          <p:nvPr/>
        </p:nvSpPr>
        <p:spPr>
          <a:xfrm>
            <a:off x="6554970" y="4984450"/>
            <a:ext cx="2775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I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benrebooted</a:t>
            </a:r>
            <a:endParaRPr lang="en-IE" sz="20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6F43C5-C8E8-4D75-8125-9AABA4711640}"/>
              </a:ext>
            </a:extLst>
          </p:cNvPr>
          <p:cNvSpPr txBox="1"/>
          <p:nvPr/>
        </p:nvSpPr>
        <p:spPr>
          <a:xfrm>
            <a:off x="6554970" y="4432106"/>
            <a:ext cx="2775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ben@datalineo.com</a:t>
            </a:r>
          </a:p>
        </p:txBody>
      </p:sp>
    </p:spTree>
    <p:extLst>
      <p:ext uri="{BB962C8B-B14F-4D97-AF65-F5344CB8AC3E}">
        <p14:creationId xmlns:p14="http://schemas.microsoft.com/office/powerpoint/2010/main" val="566804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Lesson: Microsoft Enterprise BI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0BF89F-717C-45C7-94B8-1B631AF00D0C}"/>
              </a:ext>
            </a:extLst>
          </p:cNvPr>
          <p:cNvSpPr/>
          <p:nvPr/>
        </p:nvSpPr>
        <p:spPr>
          <a:xfrm>
            <a:off x="1317925" y="2441808"/>
            <a:ext cx="8531604" cy="35342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F0BA1A-DA0D-4F0D-9595-5ED0ABAFC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850" y="4468044"/>
            <a:ext cx="2275308" cy="16359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073213-C252-43C5-89F3-19732706B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554" y="4462103"/>
            <a:ext cx="2922087" cy="16418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29041B-B3F4-4940-A968-EF79081993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946" y="4470317"/>
            <a:ext cx="3487965" cy="16528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Graphic 10" descr="Database">
            <a:extLst>
              <a:ext uri="{FF2B5EF4-FFF2-40B4-BE49-F238E27FC236}">
                <a16:creationId xmlns:a16="http://schemas.microsoft.com/office/drawing/2014/main" id="{244045C9-F48D-4E89-9DC5-8976C39089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15250" y="1436767"/>
            <a:ext cx="914400" cy="914400"/>
          </a:xfrm>
          <a:prstGeom prst="rect">
            <a:avLst/>
          </a:prstGeom>
        </p:spPr>
      </p:pic>
      <p:sp>
        <p:nvSpPr>
          <p:cNvPr id="12" name="Cube 11">
            <a:extLst>
              <a:ext uri="{FF2B5EF4-FFF2-40B4-BE49-F238E27FC236}">
                <a16:creationId xmlns:a16="http://schemas.microsoft.com/office/drawing/2014/main" id="{16BCA792-3B10-49ED-B86B-9AF57CC122CD}"/>
              </a:ext>
            </a:extLst>
          </p:cNvPr>
          <p:cNvSpPr/>
          <p:nvPr/>
        </p:nvSpPr>
        <p:spPr>
          <a:xfrm>
            <a:off x="6720407" y="1502594"/>
            <a:ext cx="752817" cy="749767"/>
          </a:xfrm>
          <a:prstGeom prst="cube">
            <a:avLst>
              <a:gd name="adj" fmla="val 14691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3" name="Graphic 12" descr="Bar graph with upward trend">
            <a:extLst>
              <a:ext uri="{FF2B5EF4-FFF2-40B4-BE49-F238E27FC236}">
                <a16:creationId xmlns:a16="http://schemas.microsoft.com/office/drawing/2014/main" id="{D282672F-B5DF-4B50-A7BD-085F6D9C9A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20518" y="1460223"/>
            <a:ext cx="668269" cy="668269"/>
          </a:xfrm>
          <a:prstGeom prst="rect">
            <a:avLst/>
          </a:prstGeom>
        </p:spPr>
      </p:pic>
      <p:pic>
        <p:nvPicPr>
          <p:cNvPr id="14" name="Graphic 13" descr="Statistics">
            <a:extLst>
              <a:ext uri="{FF2B5EF4-FFF2-40B4-BE49-F238E27FC236}">
                <a16:creationId xmlns:a16="http://schemas.microsoft.com/office/drawing/2014/main" id="{067E5F19-86DD-42B6-8A89-DF6637769E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735190" y="1713560"/>
            <a:ext cx="668269" cy="668269"/>
          </a:xfrm>
          <a:prstGeom prst="rect">
            <a:avLst/>
          </a:prstGeom>
        </p:spPr>
      </p:pic>
      <p:pic>
        <p:nvPicPr>
          <p:cNvPr id="15" name="Graphic 14" descr="Table">
            <a:extLst>
              <a:ext uri="{FF2B5EF4-FFF2-40B4-BE49-F238E27FC236}">
                <a16:creationId xmlns:a16="http://schemas.microsoft.com/office/drawing/2014/main" id="{AEFC86AE-D93B-464F-A93C-5BA1D860D18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28834" y="1057374"/>
            <a:ext cx="668269" cy="668269"/>
          </a:xfrm>
          <a:prstGeom prst="rect">
            <a:avLst/>
          </a:prstGeom>
        </p:spPr>
      </p:pic>
      <p:pic>
        <p:nvPicPr>
          <p:cNvPr id="16" name="Graphic 15" descr="Server">
            <a:extLst>
              <a:ext uri="{FF2B5EF4-FFF2-40B4-BE49-F238E27FC236}">
                <a16:creationId xmlns:a16="http://schemas.microsoft.com/office/drawing/2014/main" id="{9D4267AF-B863-43A9-A36E-AC40C8403A4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986170" y="1601818"/>
            <a:ext cx="668269" cy="6682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1990B68-C249-472D-8394-A796C53ED327}"/>
              </a:ext>
            </a:extLst>
          </p:cNvPr>
          <p:cNvSpPr txBox="1"/>
          <p:nvPr/>
        </p:nvSpPr>
        <p:spPr>
          <a:xfrm>
            <a:off x="4018865" y="2435438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E22E2C-50B5-444F-A1FF-4FA4DEFC267F}"/>
              </a:ext>
            </a:extLst>
          </p:cNvPr>
          <p:cNvSpPr txBox="1"/>
          <p:nvPr/>
        </p:nvSpPr>
        <p:spPr>
          <a:xfrm>
            <a:off x="6764567" y="2441808"/>
            <a:ext cx="644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SSAS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909293-6AF3-412F-8323-82DEC8C3A23D}"/>
              </a:ext>
            </a:extLst>
          </p:cNvPr>
          <p:cNvSpPr txBox="1"/>
          <p:nvPr/>
        </p:nvSpPr>
        <p:spPr>
          <a:xfrm>
            <a:off x="8467783" y="2441808"/>
            <a:ext cx="917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SSRS++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2BBDF4-D631-4FFC-BB32-D554F51AD989}"/>
              </a:ext>
            </a:extLst>
          </p:cNvPr>
          <p:cNvSpPr txBox="1"/>
          <p:nvPr/>
        </p:nvSpPr>
        <p:spPr>
          <a:xfrm>
            <a:off x="5138256" y="2455933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DWH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2F29D1-C021-4816-90D2-3E5312810741}"/>
              </a:ext>
            </a:extLst>
          </p:cNvPr>
          <p:cNvSpPr/>
          <p:nvPr/>
        </p:nvSpPr>
        <p:spPr>
          <a:xfrm>
            <a:off x="1317925" y="2785250"/>
            <a:ext cx="8531604" cy="35342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02F88D-3CD9-4C9F-9443-C105216765CB}"/>
              </a:ext>
            </a:extLst>
          </p:cNvPr>
          <p:cNvSpPr txBox="1"/>
          <p:nvPr/>
        </p:nvSpPr>
        <p:spPr>
          <a:xfrm>
            <a:off x="4035728" y="2794210"/>
            <a:ext cx="56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ADF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DD0C1E-31DA-45E0-B03D-70635010EE90}"/>
              </a:ext>
            </a:extLst>
          </p:cNvPr>
          <p:cNvSpPr txBox="1"/>
          <p:nvPr/>
        </p:nvSpPr>
        <p:spPr>
          <a:xfrm>
            <a:off x="5026867" y="2797672"/>
            <a:ext cx="862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SQL DB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A707C6-3B51-4300-A049-F2F46702A41D}"/>
              </a:ext>
            </a:extLst>
          </p:cNvPr>
          <p:cNvSpPr txBox="1"/>
          <p:nvPr/>
        </p:nvSpPr>
        <p:spPr>
          <a:xfrm>
            <a:off x="6624314" y="2809799"/>
            <a:ext cx="945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AzureAS</a:t>
            </a:r>
            <a:endParaRPr lang="en-IE" sz="1600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981C56-CA75-4532-AD39-7D69CF6DE69E}"/>
              </a:ext>
            </a:extLst>
          </p:cNvPr>
          <p:cNvSpPr txBox="1"/>
          <p:nvPr/>
        </p:nvSpPr>
        <p:spPr>
          <a:xfrm>
            <a:off x="8442455" y="2785250"/>
            <a:ext cx="967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C72F34-2C1B-4030-8EDC-3E0A10BAD58B}"/>
              </a:ext>
            </a:extLst>
          </p:cNvPr>
          <p:cNvSpPr txBox="1"/>
          <p:nvPr/>
        </p:nvSpPr>
        <p:spPr>
          <a:xfrm>
            <a:off x="1309798" y="2453974"/>
            <a:ext cx="2075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 Server/On-Prem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9A6935-0936-46E9-B1AC-7D24AC71DB2A}"/>
              </a:ext>
            </a:extLst>
          </p:cNvPr>
          <p:cNvSpPr txBox="1"/>
          <p:nvPr/>
        </p:nvSpPr>
        <p:spPr>
          <a:xfrm>
            <a:off x="1309798" y="2807394"/>
            <a:ext cx="1315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Azure/Cloud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8E3B7B-5C07-4F7B-AB50-F8753BF106F9}"/>
              </a:ext>
            </a:extLst>
          </p:cNvPr>
          <p:cNvSpPr txBox="1"/>
          <p:nvPr/>
        </p:nvSpPr>
        <p:spPr>
          <a:xfrm>
            <a:off x="4013870" y="831066"/>
            <a:ext cx="574768" cy="307777"/>
          </a:xfrm>
          <a:prstGeom prst="rect">
            <a:avLst/>
          </a:prstGeom>
          <a:solidFill>
            <a:srgbClr val="0271A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83EF34-28C3-4847-9CDF-31587E977727}"/>
              </a:ext>
            </a:extLst>
          </p:cNvPr>
          <p:cNvSpPr txBox="1"/>
          <p:nvPr/>
        </p:nvSpPr>
        <p:spPr>
          <a:xfrm>
            <a:off x="5124354" y="831066"/>
            <a:ext cx="667764" cy="307777"/>
          </a:xfrm>
          <a:prstGeom prst="rect">
            <a:avLst/>
          </a:prstGeom>
          <a:solidFill>
            <a:srgbClr val="0271A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E" dirty="0"/>
              <a:t>Store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53A7A2-3C30-4845-B400-B649F8F701DC}"/>
              </a:ext>
            </a:extLst>
          </p:cNvPr>
          <p:cNvSpPr txBox="1"/>
          <p:nvPr/>
        </p:nvSpPr>
        <p:spPr>
          <a:xfrm>
            <a:off x="6649118" y="831066"/>
            <a:ext cx="945002" cy="523220"/>
          </a:xfrm>
          <a:prstGeom prst="rect">
            <a:avLst/>
          </a:prstGeom>
          <a:solidFill>
            <a:srgbClr val="0271A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E" dirty="0"/>
              <a:t>Semantic</a:t>
            </a:r>
          </a:p>
          <a:p>
            <a:r>
              <a:rPr lang="en-IE" dirty="0"/>
              <a:t>Model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57B75C6-6E22-49DD-9F6A-17B61D4C39A5}"/>
              </a:ext>
            </a:extLst>
          </p:cNvPr>
          <p:cNvSpPr txBox="1"/>
          <p:nvPr/>
        </p:nvSpPr>
        <p:spPr>
          <a:xfrm>
            <a:off x="8554652" y="831066"/>
            <a:ext cx="668269" cy="523220"/>
          </a:xfrm>
          <a:prstGeom prst="rect">
            <a:avLst/>
          </a:prstGeom>
          <a:solidFill>
            <a:srgbClr val="0271A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E" dirty="0"/>
              <a:t>Data Viz</a:t>
            </a:r>
          </a:p>
        </p:txBody>
      </p:sp>
      <p:pic>
        <p:nvPicPr>
          <p:cNvPr id="32" name="Graphic 31" descr="Line arrow: Slight curve">
            <a:extLst>
              <a:ext uri="{FF2B5EF4-FFF2-40B4-BE49-F238E27FC236}">
                <a16:creationId xmlns:a16="http://schemas.microsoft.com/office/drawing/2014/main" id="{A04CEFC8-4516-4395-8384-D7D50406F82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987158" y="1676040"/>
            <a:ext cx="668269" cy="573457"/>
          </a:xfrm>
          <a:prstGeom prst="rect">
            <a:avLst/>
          </a:prstGeom>
        </p:spPr>
      </p:pic>
      <p:pic>
        <p:nvPicPr>
          <p:cNvPr id="33" name="Graphic 32" descr="Line arrow: Slight curve">
            <a:extLst>
              <a:ext uri="{FF2B5EF4-FFF2-40B4-BE49-F238E27FC236}">
                <a16:creationId xmlns:a16="http://schemas.microsoft.com/office/drawing/2014/main" id="{DA503385-7A93-47B0-9D63-7852124CA83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flipV="1">
            <a:off x="5940595" y="1414641"/>
            <a:ext cx="573457" cy="573457"/>
          </a:xfrm>
          <a:prstGeom prst="rect">
            <a:avLst/>
          </a:prstGeom>
        </p:spPr>
      </p:pic>
      <p:pic>
        <p:nvPicPr>
          <p:cNvPr id="34" name="Graphic 33" descr="Line arrow: Counter-clockwise curve">
            <a:extLst>
              <a:ext uri="{FF2B5EF4-FFF2-40B4-BE49-F238E27FC236}">
                <a16:creationId xmlns:a16="http://schemas.microsoft.com/office/drawing/2014/main" id="{AE1CF4E2-E2F8-4DDE-8629-265A037C669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5400000">
            <a:off x="7594120" y="1819013"/>
            <a:ext cx="567035" cy="56703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12112BC-E72C-4F64-B57C-E107133B3EE2}"/>
              </a:ext>
            </a:extLst>
          </p:cNvPr>
          <p:cNvSpPr txBox="1"/>
          <p:nvPr/>
        </p:nvSpPr>
        <p:spPr>
          <a:xfrm rot="20970401">
            <a:off x="1431195" y="1210902"/>
            <a:ext cx="1049471" cy="523220"/>
          </a:xfrm>
          <a:prstGeom prst="rect">
            <a:avLst/>
          </a:prstGeom>
          <a:solidFill>
            <a:srgbClr val="0271A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E" dirty="0"/>
              <a:t>Typical BI Solution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6BE8D1-5DB6-409D-A581-3A8EB1E68EF4}"/>
              </a:ext>
            </a:extLst>
          </p:cNvPr>
          <p:cNvSpPr txBox="1"/>
          <p:nvPr/>
        </p:nvSpPr>
        <p:spPr>
          <a:xfrm rot="371777">
            <a:off x="9746962" y="2589378"/>
            <a:ext cx="1217995" cy="523220"/>
          </a:xfrm>
          <a:prstGeom prst="rect">
            <a:avLst/>
          </a:prstGeom>
          <a:solidFill>
            <a:srgbClr val="0271A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E" dirty="0"/>
              <a:t>Tools &amp; Technology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CE9170A-E45A-4987-97FF-8A413B07545A}"/>
              </a:ext>
            </a:extLst>
          </p:cNvPr>
          <p:cNvSpPr txBox="1"/>
          <p:nvPr/>
        </p:nvSpPr>
        <p:spPr>
          <a:xfrm>
            <a:off x="3605048" y="3849238"/>
            <a:ext cx="5130142" cy="307777"/>
          </a:xfrm>
          <a:prstGeom prst="homePlate">
            <a:avLst/>
          </a:prstGeom>
          <a:solidFill>
            <a:srgbClr val="0271A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E" dirty="0"/>
              <a:t>Solution Architecture through the ages</a:t>
            </a:r>
          </a:p>
        </p:txBody>
      </p:sp>
    </p:spTree>
    <p:extLst>
      <p:ext uri="{BB962C8B-B14F-4D97-AF65-F5344CB8AC3E}">
        <p14:creationId xmlns:p14="http://schemas.microsoft.com/office/powerpoint/2010/main" val="2855644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Solution (simple version)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4C05AF5-0E10-4B26-B44E-6317CE8B4532}"/>
              </a:ext>
            </a:extLst>
          </p:cNvPr>
          <p:cNvSpPr/>
          <p:nvPr/>
        </p:nvSpPr>
        <p:spPr>
          <a:xfrm>
            <a:off x="419447" y="2410842"/>
            <a:ext cx="8222729" cy="35342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9" name="Graphic 38" descr="Database">
            <a:extLst>
              <a:ext uri="{FF2B5EF4-FFF2-40B4-BE49-F238E27FC236}">
                <a16:creationId xmlns:a16="http://schemas.microsoft.com/office/drawing/2014/main" id="{0D5562A3-B8D3-4D62-B954-1146F266F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6772" y="1405801"/>
            <a:ext cx="914400" cy="914400"/>
          </a:xfrm>
          <a:prstGeom prst="rect">
            <a:avLst/>
          </a:prstGeom>
        </p:spPr>
      </p:pic>
      <p:sp>
        <p:nvSpPr>
          <p:cNvPr id="40" name="Cube 39">
            <a:extLst>
              <a:ext uri="{FF2B5EF4-FFF2-40B4-BE49-F238E27FC236}">
                <a16:creationId xmlns:a16="http://schemas.microsoft.com/office/drawing/2014/main" id="{F739772E-530D-479B-A977-AF01CB99644B}"/>
              </a:ext>
            </a:extLst>
          </p:cNvPr>
          <p:cNvSpPr/>
          <p:nvPr/>
        </p:nvSpPr>
        <p:spPr>
          <a:xfrm>
            <a:off x="5821929" y="1471628"/>
            <a:ext cx="752817" cy="749767"/>
          </a:xfrm>
          <a:prstGeom prst="cube">
            <a:avLst>
              <a:gd name="adj" fmla="val 14691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41" name="Graphic 40" descr="Bar graph with upward trend">
            <a:extLst>
              <a:ext uri="{FF2B5EF4-FFF2-40B4-BE49-F238E27FC236}">
                <a16:creationId xmlns:a16="http://schemas.microsoft.com/office/drawing/2014/main" id="{AD4B79A4-8870-4931-877D-324FB41C5D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22040" y="1429257"/>
            <a:ext cx="668269" cy="668269"/>
          </a:xfrm>
          <a:prstGeom prst="rect">
            <a:avLst/>
          </a:prstGeom>
        </p:spPr>
      </p:pic>
      <p:pic>
        <p:nvPicPr>
          <p:cNvPr id="42" name="Graphic 41" descr="Statistics">
            <a:extLst>
              <a:ext uri="{FF2B5EF4-FFF2-40B4-BE49-F238E27FC236}">
                <a16:creationId xmlns:a16="http://schemas.microsoft.com/office/drawing/2014/main" id="{D5E92C4A-CCE9-4AD6-9543-F7CF261800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36712" y="1682594"/>
            <a:ext cx="668269" cy="668269"/>
          </a:xfrm>
          <a:prstGeom prst="rect">
            <a:avLst/>
          </a:prstGeom>
        </p:spPr>
      </p:pic>
      <p:pic>
        <p:nvPicPr>
          <p:cNvPr id="43" name="Graphic 42" descr="Table">
            <a:extLst>
              <a:ext uri="{FF2B5EF4-FFF2-40B4-BE49-F238E27FC236}">
                <a16:creationId xmlns:a16="http://schemas.microsoft.com/office/drawing/2014/main" id="{7421F1B6-B31A-4987-B7A6-D8ABBCC068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30356" y="1026408"/>
            <a:ext cx="668269" cy="668269"/>
          </a:xfrm>
          <a:prstGeom prst="rect">
            <a:avLst/>
          </a:prstGeom>
        </p:spPr>
      </p:pic>
      <p:pic>
        <p:nvPicPr>
          <p:cNvPr id="44" name="Graphic 43" descr="Server">
            <a:extLst>
              <a:ext uri="{FF2B5EF4-FFF2-40B4-BE49-F238E27FC236}">
                <a16:creationId xmlns:a16="http://schemas.microsoft.com/office/drawing/2014/main" id="{9B1E97F4-3EC1-487B-9376-1030B8E1CD7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87692" y="1570852"/>
            <a:ext cx="668269" cy="66826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AFA71CA-A6FB-47ED-A8BF-A288CE5A6BBD}"/>
              </a:ext>
            </a:extLst>
          </p:cNvPr>
          <p:cNvSpPr txBox="1"/>
          <p:nvPr/>
        </p:nvSpPr>
        <p:spPr>
          <a:xfrm>
            <a:off x="2725571" y="2422898"/>
            <a:ext cx="1354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Query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68BDC82-139A-4FDA-95CB-6645063967E0}"/>
              </a:ext>
            </a:extLst>
          </p:cNvPr>
          <p:cNvSpPr txBox="1"/>
          <p:nvPr/>
        </p:nvSpPr>
        <p:spPr>
          <a:xfrm>
            <a:off x="5704451" y="2418275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PBI SSAS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74AF4E9-97FA-405C-923E-28A9472E5515}"/>
              </a:ext>
            </a:extLst>
          </p:cNvPr>
          <p:cNvSpPr txBox="1"/>
          <p:nvPr/>
        </p:nvSpPr>
        <p:spPr>
          <a:xfrm>
            <a:off x="7500251" y="2418275"/>
            <a:ext cx="798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PBI Viz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BBBA65-7D48-4F80-A76A-B71674E1C5A6}"/>
              </a:ext>
            </a:extLst>
          </p:cNvPr>
          <p:cNvSpPr txBox="1"/>
          <p:nvPr/>
        </p:nvSpPr>
        <p:spPr>
          <a:xfrm>
            <a:off x="411320" y="2423008"/>
            <a:ext cx="967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44E983B-853E-403A-834E-B8EE25E8073F}"/>
              </a:ext>
            </a:extLst>
          </p:cNvPr>
          <p:cNvSpPr txBox="1"/>
          <p:nvPr/>
        </p:nvSpPr>
        <p:spPr>
          <a:xfrm>
            <a:off x="3115392" y="940608"/>
            <a:ext cx="574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27CE0AB-A739-489D-87CB-23E61E4FADD4}"/>
              </a:ext>
            </a:extLst>
          </p:cNvPr>
          <p:cNvSpPr txBox="1"/>
          <p:nvPr/>
        </p:nvSpPr>
        <p:spPr>
          <a:xfrm>
            <a:off x="4225876" y="919315"/>
            <a:ext cx="667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Store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70A2CEF-7FF2-45A9-80C2-EDF4261E1679}"/>
              </a:ext>
            </a:extLst>
          </p:cNvPr>
          <p:cNvSpPr txBox="1"/>
          <p:nvPr/>
        </p:nvSpPr>
        <p:spPr>
          <a:xfrm>
            <a:off x="5750640" y="800100"/>
            <a:ext cx="945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Semantic</a:t>
            </a:r>
          </a:p>
          <a:p>
            <a:pPr algn="ctr"/>
            <a:r>
              <a:rPr lang="en-IE" sz="1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5B4FD61-CA40-444F-A191-D17E88D81A65}"/>
              </a:ext>
            </a:extLst>
          </p:cNvPr>
          <p:cNvSpPr txBox="1"/>
          <p:nvPr/>
        </p:nvSpPr>
        <p:spPr>
          <a:xfrm>
            <a:off x="7656174" y="815932"/>
            <a:ext cx="668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Viz</a:t>
            </a:r>
          </a:p>
        </p:txBody>
      </p:sp>
      <p:pic>
        <p:nvPicPr>
          <p:cNvPr id="53" name="Graphic 52" descr="Line arrow: Slight curve">
            <a:extLst>
              <a:ext uri="{FF2B5EF4-FFF2-40B4-BE49-F238E27FC236}">
                <a16:creationId xmlns:a16="http://schemas.microsoft.com/office/drawing/2014/main" id="{3824FCEB-485B-4D7A-B9DD-ED0DFBEAD99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88680" y="1645074"/>
            <a:ext cx="668269" cy="573457"/>
          </a:xfrm>
          <a:prstGeom prst="rect">
            <a:avLst/>
          </a:prstGeom>
        </p:spPr>
      </p:pic>
      <p:pic>
        <p:nvPicPr>
          <p:cNvPr id="54" name="Graphic 53" descr="Line arrow: Slight curve">
            <a:extLst>
              <a:ext uri="{FF2B5EF4-FFF2-40B4-BE49-F238E27FC236}">
                <a16:creationId xmlns:a16="http://schemas.microsoft.com/office/drawing/2014/main" id="{C527B8A6-8B1B-465D-87C2-F4FA5F9DA57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V="1">
            <a:off x="5042117" y="1383675"/>
            <a:ext cx="573457" cy="573457"/>
          </a:xfrm>
          <a:prstGeom prst="rect">
            <a:avLst/>
          </a:prstGeom>
        </p:spPr>
      </p:pic>
      <p:pic>
        <p:nvPicPr>
          <p:cNvPr id="55" name="Graphic 54" descr="Line arrow: Counter-clockwise curve">
            <a:extLst>
              <a:ext uri="{FF2B5EF4-FFF2-40B4-BE49-F238E27FC236}">
                <a16:creationId xmlns:a16="http://schemas.microsoft.com/office/drawing/2014/main" id="{BF45F3C6-B556-4D40-9ABD-5B50977715F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5400000">
            <a:off x="6695642" y="1788047"/>
            <a:ext cx="567035" cy="56703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5B00C986-A417-4130-88E5-3D579A9DD84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654021" y="4066415"/>
            <a:ext cx="1620042" cy="918885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2826A707-AB28-44E6-B1D1-46E5FBB14D9A}"/>
              </a:ext>
            </a:extLst>
          </p:cNvPr>
          <p:cNvSpPr/>
          <p:nvPr/>
        </p:nvSpPr>
        <p:spPr>
          <a:xfrm>
            <a:off x="9051104" y="2756829"/>
            <a:ext cx="2721449" cy="3151602"/>
          </a:xfrm>
          <a:prstGeom prst="rect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  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6FF0475-F57F-47AC-AD46-ABEC364BD421}"/>
              </a:ext>
            </a:extLst>
          </p:cNvPr>
          <p:cNvSpPr/>
          <p:nvPr/>
        </p:nvSpPr>
        <p:spPr>
          <a:xfrm>
            <a:off x="9530596" y="3056389"/>
            <a:ext cx="2067883" cy="745222"/>
          </a:xfrm>
          <a:prstGeom prst="rect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   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A444169-CE3E-4052-A924-5D37B9B67443}"/>
              </a:ext>
            </a:extLst>
          </p:cNvPr>
          <p:cNvSpPr/>
          <p:nvPr/>
        </p:nvSpPr>
        <p:spPr>
          <a:xfrm>
            <a:off x="9530595" y="3960263"/>
            <a:ext cx="2067883" cy="745222"/>
          </a:xfrm>
          <a:prstGeom prst="rect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   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948F66D-DD95-4654-9026-9347B2A0ED18}"/>
              </a:ext>
            </a:extLst>
          </p:cNvPr>
          <p:cNvSpPr/>
          <p:nvPr/>
        </p:nvSpPr>
        <p:spPr>
          <a:xfrm>
            <a:off x="9530595" y="4864137"/>
            <a:ext cx="2067883" cy="745222"/>
          </a:xfrm>
          <a:prstGeom prst="rect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   </a:t>
            </a:r>
          </a:p>
        </p:txBody>
      </p:sp>
      <p:sp>
        <p:nvSpPr>
          <p:cNvPr id="61" name="Cube 60">
            <a:extLst>
              <a:ext uri="{FF2B5EF4-FFF2-40B4-BE49-F238E27FC236}">
                <a16:creationId xmlns:a16="http://schemas.microsoft.com/office/drawing/2014/main" id="{B20C43E2-C430-493B-BD4D-630D4691A50C}"/>
              </a:ext>
            </a:extLst>
          </p:cNvPr>
          <p:cNvSpPr/>
          <p:nvPr/>
        </p:nvSpPr>
        <p:spPr>
          <a:xfrm>
            <a:off x="9933134" y="4165567"/>
            <a:ext cx="316673" cy="334611"/>
          </a:xfrm>
          <a:prstGeom prst="cube">
            <a:avLst>
              <a:gd name="adj" fmla="val 14691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2" name="Graphic 61" descr="Bar graph with upward trend">
            <a:extLst>
              <a:ext uri="{FF2B5EF4-FFF2-40B4-BE49-F238E27FC236}">
                <a16:creationId xmlns:a16="http://schemas.microsoft.com/office/drawing/2014/main" id="{828CE6AC-926D-4318-8727-DF5D0C471E78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433973" y="4134383"/>
            <a:ext cx="396981" cy="396981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08FCA244-75EE-4437-AF5F-695067785E8F}"/>
              </a:ext>
            </a:extLst>
          </p:cNvPr>
          <p:cNvSpPr txBox="1"/>
          <p:nvPr/>
        </p:nvSpPr>
        <p:spPr>
          <a:xfrm>
            <a:off x="10939323" y="3949722"/>
            <a:ext cx="65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Finance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790D0D-B234-4664-B34D-1035392BD2D9}"/>
              </a:ext>
            </a:extLst>
          </p:cNvPr>
          <p:cNvSpPr txBox="1"/>
          <p:nvPr/>
        </p:nvSpPr>
        <p:spPr>
          <a:xfrm>
            <a:off x="11099623" y="4874240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Sales</a:t>
            </a:r>
          </a:p>
        </p:txBody>
      </p: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97B35517-53DF-486A-BCED-319283CC813D}"/>
              </a:ext>
            </a:extLst>
          </p:cNvPr>
          <p:cNvCxnSpPr>
            <a:cxnSpLocks/>
            <a:stCxn id="45" idx="2"/>
            <a:endCxn id="56" idx="0"/>
          </p:cNvCxnSpPr>
          <p:nvPr/>
        </p:nvCxnSpPr>
        <p:spPr>
          <a:xfrm rot="16200000" flipH="1">
            <a:off x="3780928" y="2383300"/>
            <a:ext cx="1304963" cy="206126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24E97659-90BC-4958-B0D8-C08484A27E62}"/>
              </a:ext>
            </a:extLst>
          </p:cNvPr>
          <p:cNvCxnSpPr>
            <a:cxnSpLocks/>
            <a:stCxn id="46" idx="2"/>
            <a:endCxn id="56" idx="0"/>
          </p:cNvCxnSpPr>
          <p:nvPr/>
        </p:nvCxnSpPr>
        <p:spPr>
          <a:xfrm rot="5400000">
            <a:off x="5176397" y="3044475"/>
            <a:ext cx="1309586" cy="7342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987E1D63-95E3-44E4-81FC-FF20F2028394}"/>
              </a:ext>
            </a:extLst>
          </p:cNvPr>
          <p:cNvCxnSpPr>
            <a:cxnSpLocks/>
            <a:stCxn id="47" idx="2"/>
            <a:endCxn id="56" idx="0"/>
          </p:cNvCxnSpPr>
          <p:nvPr/>
        </p:nvCxnSpPr>
        <p:spPr>
          <a:xfrm rot="5400000">
            <a:off x="6027008" y="2193863"/>
            <a:ext cx="1309586" cy="24355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8542AD7-9CD4-4130-98CA-537A1BCC348D}"/>
              </a:ext>
            </a:extLst>
          </p:cNvPr>
          <p:cNvSpPr txBox="1"/>
          <p:nvPr/>
        </p:nvSpPr>
        <p:spPr>
          <a:xfrm>
            <a:off x="6223141" y="4786443"/>
            <a:ext cx="4940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sz="1100" dirty="0">
                <a:latin typeface="Segoe UI" panose="020B0502040204020203" pitchFamily="34" charset="0"/>
                <a:cs typeface="Segoe UI" panose="020B0502040204020203" pitchFamily="34" charset="0"/>
              </a:rPr>
              <a:t>.PBIX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E7D23558-4903-48D7-9E29-919EF11F8A9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35033" y="3887285"/>
            <a:ext cx="357854" cy="386483"/>
          </a:xfrm>
          <a:prstGeom prst="rect">
            <a:avLst/>
          </a:prstGeom>
        </p:spPr>
      </p:pic>
      <p:pic>
        <p:nvPicPr>
          <p:cNvPr id="70" name="Graphic 69" descr="Table">
            <a:extLst>
              <a:ext uri="{FF2B5EF4-FFF2-40B4-BE49-F238E27FC236}">
                <a16:creationId xmlns:a16="http://schemas.microsoft.com/office/drawing/2014/main" id="{B13B8EA6-16B2-4770-A06D-EC54851883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04981" y="3050634"/>
            <a:ext cx="419474" cy="419474"/>
          </a:xfrm>
          <a:prstGeom prst="rect">
            <a:avLst/>
          </a:prstGeom>
        </p:spPr>
      </p:pic>
      <p:pic>
        <p:nvPicPr>
          <p:cNvPr id="71" name="Graphic 70" descr="Server">
            <a:extLst>
              <a:ext uri="{FF2B5EF4-FFF2-40B4-BE49-F238E27FC236}">
                <a16:creationId xmlns:a16="http://schemas.microsoft.com/office/drawing/2014/main" id="{B82E8FC2-B35D-4A05-8733-DC230A3B6D9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42176" y="3429000"/>
            <a:ext cx="326162" cy="326162"/>
          </a:xfrm>
          <a:prstGeom prst="rect">
            <a:avLst/>
          </a:prstGeom>
        </p:spPr>
      </p:pic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CDCF4DD8-71DE-4087-9682-E01A398614A8}"/>
              </a:ext>
            </a:extLst>
          </p:cNvPr>
          <p:cNvCxnSpPr>
            <a:cxnSpLocks/>
            <a:stCxn id="56" idx="3"/>
            <a:endCxn id="69" idx="1"/>
          </p:cNvCxnSpPr>
          <p:nvPr/>
        </p:nvCxnSpPr>
        <p:spPr>
          <a:xfrm flipV="1">
            <a:off x="6274063" y="4080527"/>
            <a:ext cx="1360970" cy="445331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3CFC969E-D0C2-4A5C-A70D-8ACE10414D23}"/>
              </a:ext>
            </a:extLst>
          </p:cNvPr>
          <p:cNvCxnSpPr>
            <a:cxnSpLocks/>
            <a:stCxn id="69" idx="3"/>
            <a:endCxn id="59" idx="1"/>
          </p:cNvCxnSpPr>
          <p:nvPr/>
        </p:nvCxnSpPr>
        <p:spPr>
          <a:xfrm>
            <a:off x="7992887" y="4080527"/>
            <a:ext cx="1537708" cy="252347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C4E77B78-90B0-4DBC-BCB2-88AB2E5C2201}"/>
              </a:ext>
            </a:extLst>
          </p:cNvPr>
          <p:cNvSpPr txBox="1"/>
          <p:nvPr/>
        </p:nvSpPr>
        <p:spPr>
          <a:xfrm>
            <a:off x="10487057" y="2453675"/>
            <a:ext cx="1293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r"/>
            <a:r>
              <a:rPr lang="en-IE" sz="1200" dirty="0"/>
              <a:t>Power BI Service</a:t>
            </a:r>
          </a:p>
        </p:txBody>
      </p: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FF3B743F-617B-43BE-B77F-72254FF444F6}"/>
              </a:ext>
            </a:extLst>
          </p:cNvPr>
          <p:cNvCxnSpPr>
            <a:cxnSpLocks/>
            <a:stCxn id="71" idx="3"/>
            <a:endCxn id="61" idx="2"/>
          </p:cNvCxnSpPr>
          <p:nvPr/>
        </p:nvCxnSpPr>
        <p:spPr>
          <a:xfrm>
            <a:off x="8968338" y="3592081"/>
            <a:ext cx="964796" cy="764053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AEBFC358-46B6-4CD1-BEC7-D6B7BDFDA6B5}"/>
              </a:ext>
            </a:extLst>
          </p:cNvPr>
          <p:cNvSpPr txBox="1"/>
          <p:nvPr/>
        </p:nvSpPr>
        <p:spPr>
          <a:xfrm>
            <a:off x="411320" y="3444894"/>
            <a:ext cx="3748871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One single PBIX file.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Includes: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Get, Model, Data Viz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 to a single workspace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Schedule refresh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C6F8038-D608-419F-9922-171E7CCBF995}"/>
              </a:ext>
            </a:extLst>
          </p:cNvPr>
          <p:cNvSpPr txBox="1"/>
          <p:nvPr/>
        </p:nvSpPr>
        <p:spPr>
          <a:xfrm>
            <a:off x="411321" y="4933325"/>
            <a:ext cx="374887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Works for..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Small number of report pages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Consistent audience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Minimal development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CFFFC08-E03A-4EAC-A631-63DF29FC9715}"/>
              </a:ext>
            </a:extLst>
          </p:cNvPr>
          <p:cNvSpPr txBox="1"/>
          <p:nvPr/>
        </p:nvSpPr>
        <p:spPr>
          <a:xfrm>
            <a:off x="9017132" y="375137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sz="8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Schedule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E53A386-2389-4468-A621-09DD6D3D8EC0}"/>
              </a:ext>
            </a:extLst>
          </p:cNvPr>
          <p:cNvSpPr txBox="1"/>
          <p:nvPr/>
        </p:nvSpPr>
        <p:spPr>
          <a:xfrm>
            <a:off x="9450736" y="2831628"/>
            <a:ext cx="9332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E" sz="1050" dirty="0"/>
              <a:t>Workspaces</a:t>
            </a:r>
          </a:p>
        </p:txBody>
      </p:sp>
    </p:spTree>
    <p:extLst>
      <p:ext uri="{BB962C8B-B14F-4D97-AF65-F5344CB8AC3E}">
        <p14:creationId xmlns:p14="http://schemas.microsoft.com/office/powerpoint/2010/main" val="2513117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9A45C-105C-41E0-98B4-1D70CED6D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Let’s scale up!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C0742-82D8-4FB6-806A-0EE4D7128B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Shared Datasets and Dataflows.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4C958D-4B0B-418C-8D71-BE2C48C6A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808" y="2795973"/>
            <a:ext cx="2361191" cy="236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431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to help you scale. Part I - Dataflows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F21D81-C6BE-41F8-B2C6-AD606A28A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183" y="2719365"/>
            <a:ext cx="5829912" cy="3151576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88B013-4B92-48D0-82A4-2528BF9398CF}"/>
              </a:ext>
            </a:extLst>
          </p:cNvPr>
          <p:cNvSpPr txBox="1"/>
          <p:nvPr/>
        </p:nvSpPr>
        <p:spPr>
          <a:xfrm>
            <a:off x="299014" y="1571108"/>
            <a:ext cx="5385731" cy="3970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Decouples the 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acquisition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scheduling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from your .PBIX 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Creates new “entities”/“tables”, available for multiple PBIX datasets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Acts like the ETL and DWH of Enterprise BI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Developed in browser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(or copy/paste from Desktop)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is stored in Azure Data Lake Gen2 as CDM compliant folders.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10GB (Pro), 100TB (P1), or BYO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Premium features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Incremental refresh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Parallel refresh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Linked/Computed Entities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AI Insights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7271A2-A76B-4A0B-ABA9-3A119006DFE4}"/>
              </a:ext>
            </a:extLst>
          </p:cNvPr>
          <p:cNvSpPr/>
          <p:nvPr/>
        </p:nvSpPr>
        <p:spPr>
          <a:xfrm>
            <a:off x="9555061" y="986333"/>
            <a:ext cx="1968810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038479-BAC5-4A5A-9249-26AA916C155E}"/>
              </a:ext>
            </a:extLst>
          </p:cNvPr>
          <p:cNvSpPr txBox="1"/>
          <p:nvPr/>
        </p:nvSpPr>
        <p:spPr>
          <a:xfrm>
            <a:off x="9472811" y="922008"/>
            <a:ext cx="1968809" cy="58477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IE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Dataflows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DBEED53-C9F8-426E-B866-DF3DFA3020A9}"/>
              </a:ext>
            </a:extLst>
          </p:cNvPr>
          <p:cNvSpPr/>
          <p:nvPr/>
        </p:nvSpPr>
        <p:spPr>
          <a:xfrm>
            <a:off x="6346688" y="2543196"/>
            <a:ext cx="1891301" cy="2491530"/>
          </a:xfrm>
          <a:custGeom>
            <a:avLst/>
            <a:gdLst>
              <a:gd name="connsiteX0" fmla="*/ 859455 w 2252028"/>
              <a:gd name="connsiteY0" fmla="*/ 25965 h 2987279"/>
              <a:gd name="connsiteX1" fmla="*/ 758787 w 2252028"/>
              <a:gd name="connsiteY1" fmla="*/ 51132 h 2987279"/>
              <a:gd name="connsiteX2" fmla="*/ 725231 w 2252028"/>
              <a:gd name="connsiteY2" fmla="*/ 59521 h 2987279"/>
              <a:gd name="connsiteX3" fmla="*/ 683287 w 2252028"/>
              <a:gd name="connsiteY3" fmla="*/ 76299 h 2987279"/>
              <a:gd name="connsiteX4" fmla="*/ 641342 w 2252028"/>
              <a:gd name="connsiteY4" fmla="*/ 84688 h 2987279"/>
              <a:gd name="connsiteX5" fmla="*/ 481951 w 2252028"/>
              <a:gd name="connsiteY5" fmla="*/ 143411 h 2987279"/>
              <a:gd name="connsiteX6" fmla="*/ 431617 w 2252028"/>
              <a:gd name="connsiteY6" fmla="*/ 160189 h 2987279"/>
              <a:gd name="connsiteX7" fmla="*/ 364505 w 2252028"/>
              <a:gd name="connsiteY7" fmla="*/ 210523 h 2987279"/>
              <a:gd name="connsiteX8" fmla="*/ 339338 w 2252028"/>
              <a:gd name="connsiteY8" fmla="*/ 218912 h 2987279"/>
              <a:gd name="connsiteX9" fmla="*/ 314171 w 2252028"/>
              <a:gd name="connsiteY9" fmla="*/ 252468 h 2987279"/>
              <a:gd name="connsiteX10" fmla="*/ 289004 w 2252028"/>
              <a:gd name="connsiteY10" fmla="*/ 260857 h 2987279"/>
              <a:gd name="connsiteX11" fmla="*/ 238670 w 2252028"/>
              <a:gd name="connsiteY11" fmla="*/ 327969 h 2987279"/>
              <a:gd name="connsiteX12" fmla="*/ 213503 w 2252028"/>
              <a:gd name="connsiteY12" fmla="*/ 361525 h 2987279"/>
              <a:gd name="connsiteX13" fmla="*/ 179947 w 2252028"/>
              <a:gd name="connsiteY13" fmla="*/ 411859 h 2987279"/>
              <a:gd name="connsiteX14" fmla="*/ 154780 w 2252028"/>
              <a:gd name="connsiteY14" fmla="*/ 445415 h 2987279"/>
              <a:gd name="connsiteX15" fmla="*/ 129613 w 2252028"/>
              <a:gd name="connsiteY15" fmla="*/ 495749 h 2987279"/>
              <a:gd name="connsiteX16" fmla="*/ 87668 w 2252028"/>
              <a:gd name="connsiteY16" fmla="*/ 571250 h 2987279"/>
              <a:gd name="connsiteX17" fmla="*/ 62501 w 2252028"/>
              <a:gd name="connsiteY17" fmla="*/ 646751 h 2987279"/>
              <a:gd name="connsiteX18" fmla="*/ 45723 w 2252028"/>
              <a:gd name="connsiteY18" fmla="*/ 680307 h 2987279"/>
              <a:gd name="connsiteX19" fmla="*/ 37334 w 2252028"/>
              <a:gd name="connsiteY19" fmla="*/ 713862 h 2987279"/>
              <a:gd name="connsiteX20" fmla="*/ 28945 w 2252028"/>
              <a:gd name="connsiteY20" fmla="*/ 739029 h 2987279"/>
              <a:gd name="connsiteX21" fmla="*/ 12167 w 2252028"/>
              <a:gd name="connsiteY21" fmla="*/ 814530 h 2987279"/>
              <a:gd name="connsiteX22" fmla="*/ 3778 w 2252028"/>
              <a:gd name="connsiteY22" fmla="*/ 848086 h 2987279"/>
              <a:gd name="connsiteX23" fmla="*/ 20556 w 2252028"/>
              <a:gd name="connsiteY23" fmla="*/ 1452094 h 2987279"/>
              <a:gd name="connsiteX24" fmla="*/ 28945 w 2252028"/>
              <a:gd name="connsiteY24" fmla="*/ 1485650 h 2987279"/>
              <a:gd name="connsiteX25" fmla="*/ 45723 w 2252028"/>
              <a:gd name="connsiteY25" fmla="*/ 1552762 h 2987279"/>
              <a:gd name="connsiteX26" fmla="*/ 70890 w 2252028"/>
              <a:gd name="connsiteY26" fmla="*/ 1695374 h 2987279"/>
              <a:gd name="connsiteX27" fmla="*/ 79279 w 2252028"/>
              <a:gd name="connsiteY27" fmla="*/ 1728930 h 2987279"/>
              <a:gd name="connsiteX28" fmla="*/ 96057 w 2252028"/>
              <a:gd name="connsiteY28" fmla="*/ 1804431 h 2987279"/>
              <a:gd name="connsiteX29" fmla="*/ 112835 w 2252028"/>
              <a:gd name="connsiteY29" fmla="*/ 1896710 h 2987279"/>
              <a:gd name="connsiteX30" fmla="*/ 146391 w 2252028"/>
              <a:gd name="connsiteY30" fmla="*/ 1955433 h 2987279"/>
              <a:gd name="connsiteX31" fmla="*/ 171558 w 2252028"/>
              <a:gd name="connsiteY31" fmla="*/ 2030934 h 2987279"/>
              <a:gd name="connsiteX32" fmla="*/ 221892 w 2252028"/>
              <a:gd name="connsiteY32" fmla="*/ 2165158 h 2987279"/>
              <a:gd name="connsiteX33" fmla="*/ 247059 w 2252028"/>
              <a:gd name="connsiteY33" fmla="*/ 2232270 h 2987279"/>
              <a:gd name="connsiteX34" fmla="*/ 255448 w 2252028"/>
              <a:gd name="connsiteY34" fmla="*/ 2257437 h 2987279"/>
              <a:gd name="connsiteX35" fmla="*/ 272226 w 2252028"/>
              <a:gd name="connsiteY35" fmla="*/ 2282604 h 2987279"/>
              <a:gd name="connsiteX36" fmla="*/ 314171 w 2252028"/>
              <a:gd name="connsiteY36" fmla="*/ 2358105 h 2987279"/>
              <a:gd name="connsiteX37" fmla="*/ 330949 w 2252028"/>
              <a:gd name="connsiteY37" fmla="*/ 2383272 h 2987279"/>
              <a:gd name="connsiteX38" fmla="*/ 339338 w 2252028"/>
              <a:gd name="connsiteY38" fmla="*/ 2408439 h 2987279"/>
              <a:gd name="connsiteX39" fmla="*/ 364505 w 2252028"/>
              <a:gd name="connsiteY39" fmla="*/ 2433606 h 2987279"/>
              <a:gd name="connsiteX40" fmla="*/ 372894 w 2252028"/>
              <a:gd name="connsiteY40" fmla="*/ 2458773 h 2987279"/>
              <a:gd name="connsiteX41" fmla="*/ 398061 w 2252028"/>
              <a:gd name="connsiteY41" fmla="*/ 2483940 h 2987279"/>
              <a:gd name="connsiteX42" fmla="*/ 423228 w 2252028"/>
              <a:gd name="connsiteY42" fmla="*/ 2517495 h 2987279"/>
              <a:gd name="connsiteX43" fmla="*/ 473562 w 2252028"/>
              <a:gd name="connsiteY43" fmla="*/ 2592996 h 2987279"/>
              <a:gd name="connsiteX44" fmla="*/ 498729 w 2252028"/>
              <a:gd name="connsiteY44" fmla="*/ 2618163 h 2987279"/>
              <a:gd name="connsiteX45" fmla="*/ 515507 w 2252028"/>
              <a:gd name="connsiteY45" fmla="*/ 2643330 h 2987279"/>
              <a:gd name="connsiteX46" fmla="*/ 549063 w 2252028"/>
              <a:gd name="connsiteY46" fmla="*/ 2660108 h 2987279"/>
              <a:gd name="connsiteX47" fmla="*/ 632953 w 2252028"/>
              <a:gd name="connsiteY47" fmla="*/ 2735609 h 2987279"/>
              <a:gd name="connsiteX48" fmla="*/ 691675 w 2252028"/>
              <a:gd name="connsiteY48" fmla="*/ 2777554 h 2987279"/>
              <a:gd name="connsiteX49" fmla="*/ 725231 w 2252028"/>
              <a:gd name="connsiteY49" fmla="*/ 2802721 h 2987279"/>
              <a:gd name="connsiteX50" fmla="*/ 750398 w 2252028"/>
              <a:gd name="connsiteY50" fmla="*/ 2811110 h 2987279"/>
              <a:gd name="connsiteX51" fmla="*/ 783954 w 2252028"/>
              <a:gd name="connsiteY51" fmla="*/ 2827888 h 2987279"/>
              <a:gd name="connsiteX52" fmla="*/ 825899 w 2252028"/>
              <a:gd name="connsiteY52" fmla="*/ 2853055 h 2987279"/>
              <a:gd name="connsiteX53" fmla="*/ 859455 w 2252028"/>
              <a:gd name="connsiteY53" fmla="*/ 2878222 h 2987279"/>
              <a:gd name="connsiteX54" fmla="*/ 893011 w 2252028"/>
              <a:gd name="connsiteY54" fmla="*/ 2886611 h 2987279"/>
              <a:gd name="connsiteX55" fmla="*/ 934956 w 2252028"/>
              <a:gd name="connsiteY55" fmla="*/ 2911778 h 2987279"/>
              <a:gd name="connsiteX56" fmla="*/ 1002068 w 2252028"/>
              <a:gd name="connsiteY56" fmla="*/ 2936945 h 2987279"/>
              <a:gd name="connsiteX57" fmla="*/ 1035624 w 2252028"/>
              <a:gd name="connsiteY57" fmla="*/ 2945334 h 2987279"/>
              <a:gd name="connsiteX58" fmla="*/ 1077569 w 2252028"/>
              <a:gd name="connsiteY58" fmla="*/ 2962112 h 2987279"/>
              <a:gd name="connsiteX59" fmla="*/ 1119514 w 2252028"/>
              <a:gd name="connsiteY59" fmla="*/ 2970501 h 2987279"/>
              <a:gd name="connsiteX60" fmla="*/ 1178237 w 2252028"/>
              <a:gd name="connsiteY60" fmla="*/ 2987279 h 2987279"/>
              <a:gd name="connsiteX61" fmla="*/ 1589298 w 2252028"/>
              <a:gd name="connsiteY61" fmla="*/ 2978890 h 2987279"/>
              <a:gd name="connsiteX62" fmla="*/ 1689965 w 2252028"/>
              <a:gd name="connsiteY62" fmla="*/ 2945334 h 2987279"/>
              <a:gd name="connsiteX63" fmla="*/ 1723521 w 2252028"/>
              <a:gd name="connsiteY63" fmla="*/ 2936945 h 2987279"/>
              <a:gd name="connsiteX64" fmla="*/ 1748688 w 2252028"/>
              <a:gd name="connsiteY64" fmla="*/ 2928556 h 2987279"/>
              <a:gd name="connsiteX65" fmla="*/ 1790633 w 2252028"/>
              <a:gd name="connsiteY65" fmla="*/ 2895000 h 2987279"/>
              <a:gd name="connsiteX66" fmla="*/ 1815800 w 2252028"/>
              <a:gd name="connsiteY66" fmla="*/ 2869833 h 2987279"/>
              <a:gd name="connsiteX67" fmla="*/ 1849356 w 2252028"/>
              <a:gd name="connsiteY67" fmla="*/ 2853055 h 2987279"/>
              <a:gd name="connsiteX68" fmla="*/ 1933246 w 2252028"/>
              <a:gd name="connsiteY68" fmla="*/ 2777554 h 2987279"/>
              <a:gd name="connsiteX69" fmla="*/ 1958413 w 2252028"/>
              <a:gd name="connsiteY69" fmla="*/ 2735609 h 2987279"/>
              <a:gd name="connsiteX70" fmla="*/ 1983580 w 2252028"/>
              <a:gd name="connsiteY70" fmla="*/ 2727220 h 2987279"/>
              <a:gd name="connsiteX71" fmla="*/ 2008747 w 2252028"/>
              <a:gd name="connsiteY71" fmla="*/ 2685275 h 2987279"/>
              <a:gd name="connsiteX72" fmla="*/ 2033914 w 2252028"/>
              <a:gd name="connsiteY72" fmla="*/ 2651719 h 2987279"/>
              <a:gd name="connsiteX73" fmla="*/ 2067470 w 2252028"/>
              <a:gd name="connsiteY73" fmla="*/ 2601385 h 2987279"/>
              <a:gd name="connsiteX74" fmla="*/ 2084248 w 2252028"/>
              <a:gd name="connsiteY74" fmla="*/ 2576218 h 2987279"/>
              <a:gd name="connsiteX75" fmla="*/ 2134582 w 2252028"/>
              <a:gd name="connsiteY75" fmla="*/ 2509107 h 2987279"/>
              <a:gd name="connsiteX76" fmla="*/ 2159749 w 2252028"/>
              <a:gd name="connsiteY76" fmla="*/ 2450384 h 2987279"/>
              <a:gd name="connsiteX77" fmla="*/ 2168138 w 2252028"/>
              <a:gd name="connsiteY77" fmla="*/ 2408439 h 2987279"/>
              <a:gd name="connsiteX78" fmla="*/ 2201694 w 2252028"/>
              <a:gd name="connsiteY78" fmla="*/ 2299382 h 2987279"/>
              <a:gd name="connsiteX79" fmla="*/ 2210083 w 2252028"/>
              <a:gd name="connsiteY79" fmla="*/ 2240659 h 2987279"/>
              <a:gd name="connsiteX80" fmla="*/ 2218472 w 2252028"/>
              <a:gd name="connsiteY80" fmla="*/ 2215492 h 2987279"/>
              <a:gd name="connsiteX81" fmla="*/ 2235250 w 2252028"/>
              <a:gd name="connsiteY81" fmla="*/ 2148380 h 2987279"/>
              <a:gd name="connsiteX82" fmla="*/ 2243639 w 2252028"/>
              <a:gd name="connsiteY82" fmla="*/ 1980600 h 2987279"/>
              <a:gd name="connsiteX83" fmla="*/ 2252028 w 2252028"/>
              <a:gd name="connsiteY83" fmla="*/ 1896710 h 2987279"/>
              <a:gd name="connsiteX84" fmla="*/ 2243639 w 2252028"/>
              <a:gd name="connsiteY84" fmla="*/ 1317870 h 2987279"/>
              <a:gd name="connsiteX85" fmla="*/ 2226861 w 2252028"/>
              <a:gd name="connsiteY85" fmla="*/ 1183646 h 2987279"/>
              <a:gd name="connsiteX86" fmla="*/ 2218472 w 2252028"/>
              <a:gd name="connsiteY86" fmla="*/ 1099756 h 2987279"/>
              <a:gd name="connsiteX87" fmla="*/ 2193305 w 2252028"/>
              <a:gd name="connsiteY87" fmla="*/ 982310 h 2987279"/>
              <a:gd name="connsiteX88" fmla="*/ 2176527 w 2252028"/>
              <a:gd name="connsiteY88" fmla="*/ 906809 h 2987279"/>
              <a:gd name="connsiteX89" fmla="*/ 2134582 w 2252028"/>
              <a:gd name="connsiteY89" fmla="*/ 789363 h 2987279"/>
              <a:gd name="connsiteX90" fmla="*/ 2075859 w 2252028"/>
              <a:gd name="connsiteY90" fmla="*/ 671918 h 2987279"/>
              <a:gd name="connsiteX91" fmla="*/ 2025525 w 2252028"/>
              <a:gd name="connsiteY91" fmla="*/ 579639 h 2987279"/>
              <a:gd name="connsiteX92" fmla="*/ 1991969 w 2252028"/>
              <a:gd name="connsiteY92" fmla="*/ 537694 h 2987279"/>
              <a:gd name="connsiteX93" fmla="*/ 1891301 w 2252028"/>
              <a:gd name="connsiteY93" fmla="*/ 411859 h 2987279"/>
              <a:gd name="connsiteX94" fmla="*/ 1790633 w 2252028"/>
              <a:gd name="connsiteY94" fmla="*/ 311191 h 2987279"/>
              <a:gd name="connsiteX95" fmla="*/ 1731910 w 2252028"/>
              <a:gd name="connsiteY95" fmla="*/ 252468 h 2987279"/>
              <a:gd name="connsiteX96" fmla="*/ 1706743 w 2252028"/>
              <a:gd name="connsiteY96" fmla="*/ 227301 h 2987279"/>
              <a:gd name="connsiteX97" fmla="*/ 1673187 w 2252028"/>
              <a:gd name="connsiteY97" fmla="*/ 210523 h 2987279"/>
              <a:gd name="connsiteX98" fmla="*/ 1639631 w 2252028"/>
              <a:gd name="connsiteY98" fmla="*/ 176967 h 2987279"/>
              <a:gd name="connsiteX99" fmla="*/ 1530575 w 2252028"/>
              <a:gd name="connsiteY99" fmla="*/ 109855 h 2987279"/>
              <a:gd name="connsiteX100" fmla="*/ 1471852 w 2252028"/>
              <a:gd name="connsiteY100" fmla="*/ 76299 h 2987279"/>
              <a:gd name="connsiteX101" fmla="*/ 1421518 w 2252028"/>
              <a:gd name="connsiteY101" fmla="*/ 59521 h 2987279"/>
              <a:gd name="connsiteX102" fmla="*/ 1379573 w 2252028"/>
              <a:gd name="connsiteY102" fmla="*/ 42743 h 2987279"/>
              <a:gd name="connsiteX103" fmla="*/ 1329239 w 2252028"/>
              <a:gd name="connsiteY103" fmla="*/ 34354 h 2987279"/>
              <a:gd name="connsiteX104" fmla="*/ 1270516 w 2252028"/>
              <a:gd name="connsiteY104" fmla="*/ 17576 h 2987279"/>
              <a:gd name="connsiteX105" fmla="*/ 1044013 w 2252028"/>
              <a:gd name="connsiteY105" fmla="*/ 798 h 2987279"/>
              <a:gd name="connsiteX106" fmla="*/ 742009 w 2252028"/>
              <a:gd name="connsiteY106" fmla="*/ 798 h 2987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2252028" h="2987279">
                <a:moveTo>
                  <a:pt x="859455" y="25965"/>
                </a:moveTo>
                <a:cubicBezTo>
                  <a:pt x="788488" y="40158"/>
                  <a:pt x="844154" y="27850"/>
                  <a:pt x="758787" y="51132"/>
                </a:cubicBezTo>
                <a:cubicBezTo>
                  <a:pt x="747664" y="54166"/>
                  <a:pt x="736169" y="55875"/>
                  <a:pt x="725231" y="59521"/>
                </a:cubicBezTo>
                <a:cubicBezTo>
                  <a:pt x="710945" y="64283"/>
                  <a:pt x="697710" y="71972"/>
                  <a:pt x="683287" y="76299"/>
                </a:cubicBezTo>
                <a:cubicBezTo>
                  <a:pt x="669630" y="80396"/>
                  <a:pt x="655098" y="80936"/>
                  <a:pt x="641342" y="84688"/>
                </a:cubicBezTo>
                <a:cubicBezTo>
                  <a:pt x="593098" y="97845"/>
                  <a:pt x="521539" y="130215"/>
                  <a:pt x="481951" y="143411"/>
                </a:cubicBezTo>
                <a:cubicBezTo>
                  <a:pt x="465173" y="149004"/>
                  <a:pt x="447717" y="152871"/>
                  <a:pt x="431617" y="160189"/>
                </a:cubicBezTo>
                <a:cubicBezTo>
                  <a:pt x="335983" y="203659"/>
                  <a:pt x="432864" y="164950"/>
                  <a:pt x="364505" y="210523"/>
                </a:cubicBezTo>
                <a:cubicBezTo>
                  <a:pt x="357147" y="215428"/>
                  <a:pt x="347727" y="216116"/>
                  <a:pt x="339338" y="218912"/>
                </a:cubicBezTo>
                <a:cubicBezTo>
                  <a:pt x="330949" y="230097"/>
                  <a:pt x="324912" y="243517"/>
                  <a:pt x="314171" y="252468"/>
                </a:cubicBezTo>
                <a:cubicBezTo>
                  <a:pt x="307378" y="258129"/>
                  <a:pt x="295257" y="254604"/>
                  <a:pt x="289004" y="260857"/>
                </a:cubicBezTo>
                <a:cubicBezTo>
                  <a:pt x="269231" y="280630"/>
                  <a:pt x="255448" y="305598"/>
                  <a:pt x="238670" y="327969"/>
                </a:cubicBezTo>
                <a:cubicBezTo>
                  <a:pt x="230281" y="339154"/>
                  <a:pt x="221259" y="349892"/>
                  <a:pt x="213503" y="361525"/>
                </a:cubicBezTo>
                <a:cubicBezTo>
                  <a:pt x="202318" y="378303"/>
                  <a:pt x="192046" y="395727"/>
                  <a:pt x="179947" y="411859"/>
                </a:cubicBezTo>
                <a:cubicBezTo>
                  <a:pt x="171558" y="423044"/>
                  <a:pt x="161974" y="433426"/>
                  <a:pt x="154780" y="445415"/>
                </a:cubicBezTo>
                <a:cubicBezTo>
                  <a:pt x="145129" y="461500"/>
                  <a:pt x="138723" y="479351"/>
                  <a:pt x="129613" y="495749"/>
                </a:cubicBezTo>
                <a:cubicBezTo>
                  <a:pt x="90017" y="567021"/>
                  <a:pt x="140437" y="455158"/>
                  <a:pt x="87668" y="571250"/>
                </a:cubicBezTo>
                <a:cubicBezTo>
                  <a:pt x="35212" y="686653"/>
                  <a:pt x="98580" y="550540"/>
                  <a:pt x="62501" y="646751"/>
                </a:cubicBezTo>
                <a:cubicBezTo>
                  <a:pt x="58110" y="658460"/>
                  <a:pt x="50114" y="668598"/>
                  <a:pt x="45723" y="680307"/>
                </a:cubicBezTo>
                <a:cubicBezTo>
                  <a:pt x="41675" y="691102"/>
                  <a:pt x="40501" y="702776"/>
                  <a:pt x="37334" y="713862"/>
                </a:cubicBezTo>
                <a:cubicBezTo>
                  <a:pt x="34905" y="722365"/>
                  <a:pt x="31374" y="730526"/>
                  <a:pt x="28945" y="739029"/>
                </a:cubicBezTo>
                <a:cubicBezTo>
                  <a:pt x="18716" y="774832"/>
                  <a:pt x="20817" y="775607"/>
                  <a:pt x="12167" y="814530"/>
                </a:cubicBezTo>
                <a:cubicBezTo>
                  <a:pt x="9666" y="825785"/>
                  <a:pt x="6574" y="836901"/>
                  <a:pt x="3778" y="848086"/>
                </a:cubicBezTo>
                <a:cubicBezTo>
                  <a:pt x="4569" y="899472"/>
                  <a:pt x="-12681" y="1269288"/>
                  <a:pt x="20556" y="1452094"/>
                </a:cubicBezTo>
                <a:cubicBezTo>
                  <a:pt x="22618" y="1463438"/>
                  <a:pt x="26444" y="1474395"/>
                  <a:pt x="28945" y="1485650"/>
                </a:cubicBezTo>
                <a:cubicBezTo>
                  <a:pt x="42443" y="1546389"/>
                  <a:pt x="30732" y="1507790"/>
                  <a:pt x="45723" y="1552762"/>
                </a:cubicBezTo>
                <a:cubicBezTo>
                  <a:pt x="56099" y="1625392"/>
                  <a:pt x="53185" y="1612752"/>
                  <a:pt x="70890" y="1695374"/>
                </a:cubicBezTo>
                <a:cubicBezTo>
                  <a:pt x="73306" y="1706648"/>
                  <a:pt x="76686" y="1717696"/>
                  <a:pt x="79279" y="1728930"/>
                </a:cubicBezTo>
                <a:cubicBezTo>
                  <a:pt x="85076" y="1754051"/>
                  <a:pt x="91001" y="1779151"/>
                  <a:pt x="96057" y="1804431"/>
                </a:cubicBezTo>
                <a:cubicBezTo>
                  <a:pt x="102188" y="1835088"/>
                  <a:pt x="104779" y="1866502"/>
                  <a:pt x="112835" y="1896710"/>
                </a:cubicBezTo>
                <a:cubicBezTo>
                  <a:pt x="117565" y="1914449"/>
                  <a:pt x="136024" y="1939883"/>
                  <a:pt x="146391" y="1955433"/>
                </a:cubicBezTo>
                <a:cubicBezTo>
                  <a:pt x="162513" y="2036041"/>
                  <a:pt x="143772" y="1961470"/>
                  <a:pt x="171558" y="2030934"/>
                </a:cubicBezTo>
                <a:cubicBezTo>
                  <a:pt x="189304" y="2075300"/>
                  <a:pt x="206781" y="2119826"/>
                  <a:pt x="221892" y="2165158"/>
                </a:cubicBezTo>
                <a:cubicBezTo>
                  <a:pt x="240933" y="2222282"/>
                  <a:pt x="216966" y="2152021"/>
                  <a:pt x="247059" y="2232270"/>
                </a:cubicBezTo>
                <a:cubicBezTo>
                  <a:pt x="250164" y="2240550"/>
                  <a:pt x="251493" y="2249528"/>
                  <a:pt x="255448" y="2257437"/>
                </a:cubicBezTo>
                <a:cubicBezTo>
                  <a:pt x="259957" y="2266455"/>
                  <a:pt x="267146" y="2273895"/>
                  <a:pt x="272226" y="2282604"/>
                </a:cubicBezTo>
                <a:cubicBezTo>
                  <a:pt x="286732" y="2307472"/>
                  <a:pt x="299665" y="2333237"/>
                  <a:pt x="314171" y="2358105"/>
                </a:cubicBezTo>
                <a:cubicBezTo>
                  <a:pt x="319251" y="2366814"/>
                  <a:pt x="326440" y="2374254"/>
                  <a:pt x="330949" y="2383272"/>
                </a:cubicBezTo>
                <a:cubicBezTo>
                  <a:pt x="334904" y="2391181"/>
                  <a:pt x="334433" y="2401081"/>
                  <a:pt x="339338" y="2408439"/>
                </a:cubicBezTo>
                <a:cubicBezTo>
                  <a:pt x="345919" y="2418310"/>
                  <a:pt x="356116" y="2425217"/>
                  <a:pt x="364505" y="2433606"/>
                </a:cubicBezTo>
                <a:cubicBezTo>
                  <a:pt x="367301" y="2441995"/>
                  <a:pt x="367989" y="2451415"/>
                  <a:pt x="372894" y="2458773"/>
                </a:cubicBezTo>
                <a:cubicBezTo>
                  <a:pt x="379475" y="2468644"/>
                  <a:pt x="390340" y="2474932"/>
                  <a:pt x="398061" y="2483940"/>
                </a:cubicBezTo>
                <a:cubicBezTo>
                  <a:pt x="407160" y="2494555"/>
                  <a:pt x="415270" y="2506000"/>
                  <a:pt x="423228" y="2517495"/>
                </a:cubicBezTo>
                <a:cubicBezTo>
                  <a:pt x="440445" y="2542364"/>
                  <a:pt x="455414" y="2568798"/>
                  <a:pt x="473562" y="2592996"/>
                </a:cubicBezTo>
                <a:cubicBezTo>
                  <a:pt x="480680" y="2602487"/>
                  <a:pt x="491134" y="2609049"/>
                  <a:pt x="498729" y="2618163"/>
                </a:cubicBezTo>
                <a:cubicBezTo>
                  <a:pt x="505184" y="2625908"/>
                  <a:pt x="507762" y="2636875"/>
                  <a:pt x="515507" y="2643330"/>
                </a:cubicBezTo>
                <a:cubicBezTo>
                  <a:pt x="525114" y="2651336"/>
                  <a:pt x="537878" y="2654515"/>
                  <a:pt x="549063" y="2660108"/>
                </a:cubicBezTo>
                <a:cubicBezTo>
                  <a:pt x="594905" y="2728871"/>
                  <a:pt x="520186" y="2622842"/>
                  <a:pt x="632953" y="2735609"/>
                </a:cubicBezTo>
                <a:cubicBezTo>
                  <a:pt x="680929" y="2783585"/>
                  <a:pt x="632787" y="2740748"/>
                  <a:pt x="691675" y="2777554"/>
                </a:cubicBezTo>
                <a:cubicBezTo>
                  <a:pt x="703531" y="2784964"/>
                  <a:pt x="713092" y="2795784"/>
                  <a:pt x="725231" y="2802721"/>
                </a:cubicBezTo>
                <a:cubicBezTo>
                  <a:pt x="732909" y="2807108"/>
                  <a:pt x="742270" y="2807627"/>
                  <a:pt x="750398" y="2811110"/>
                </a:cubicBezTo>
                <a:cubicBezTo>
                  <a:pt x="761892" y="2816036"/>
                  <a:pt x="773022" y="2821815"/>
                  <a:pt x="783954" y="2827888"/>
                </a:cubicBezTo>
                <a:cubicBezTo>
                  <a:pt x="798207" y="2835807"/>
                  <a:pt x="812332" y="2844010"/>
                  <a:pt x="825899" y="2853055"/>
                </a:cubicBezTo>
                <a:cubicBezTo>
                  <a:pt x="837532" y="2860811"/>
                  <a:pt x="846949" y="2871969"/>
                  <a:pt x="859455" y="2878222"/>
                </a:cubicBezTo>
                <a:cubicBezTo>
                  <a:pt x="869767" y="2883378"/>
                  <a:pt x="881826" y="2883815"/>
                  <a:pt x="893011" y="2886611"/>
                </a:cubicBezTo>
                <a:cubicBezTo>
                  <a:pt x="906993" y="2895000"/>
                  <a:pt x="920372" y="2904486"/>
                  <a:pt x="934956" y="2911778"/>
                </a:cubicBezTo>
                <a:cubicBezTo>
                  <a:pt x="946775" y="2917688"/>
                  <a:pt x="985127" y="2932105"/>
                  <a:pt x="1002068" y="2936945"/>
                </a:cubicBezTo>
                <a:cubicBezTo>
                  <a:pt x="1013154" y="2940112"/>
                  <a:pt x="1024686" y="2941688"/>
                  <a:pt x="1035624" y="2945334"/>
                </a:cubicBezTo>
                <a:cubicBezTo>
                  <a:pt x="1049910" y="2950096"/>
                  <a:pt x="1063145" y="2957785"/>
                  <a:pt x="1077569" y="2962112"/>
                </a:cubicBezTo>
                <a:cubicBezTo>
                  <a:pt x="1091226" y="2966209"/>
                  <a:pt x="1105595" y="2967408"/>
                  <a:pt x="1119514" y="2970501"/>
                </a:cubicBezTo>
                <a:cubicBezTo>
                  <a:pt x="1151115" y="2977523"/>
                  <a:pt x="1150211" y="2977937"/>
                  <a:pt x="1178237" y="2987279"/>
                </a:cubicBezTo>
                <a:cubicBezTo>
                  <a:pt x="1315257" y="2984483"/>
                  <a:pt x="1452439" y="2986093"/>
                  <a:pt x="1589298" y="2978890"/>
                </a:cubicBezTo>
                <a:cubicBezTo>
                  <a:pt x="1658762" y="2975234"/>
                  <a:pt x="1641088" y="2963663"/>
                  <a:pt x="1689965" y="2945334"/>
                </a:cubicBezTo>
                <a:cubicBezTo>
                  <a:pt x="1700760" y="2941286"/>
                  <a:pt x="1712435" y="2940112"/>
                  <a:pt x="1723521" y="2936945"/>
                </a:cubicBezTo>
                <a:cubicBezTo>
                  <a:pt x="1732024" y="2934516"/>
                  <a:pt x="1740299" y="2931352"/>
                  <a:pt x="1748688" y="2928556"/>
                </a:cubicBezTo>
                <a:cubicBezTo>
                  <a:pt x="1762670" y="2917371"/>
                  <a:pt x="1777158" y="2906791"/>
                  <a:pt x="1790633" y="2895000"/>
                </a:cubicBezTo>
                <a:cubicBezTo>
                  <a:pt x="1799561" y="2887188"/>
                  <a:pt x="1806146" y="2876729"/>
                  <a:pt x="1815800" y="2869833"/>
                </a:cubicBezTo>
                <a:cubicBezTo>
                  <a:pt x="1825976" y="2862564"/>
                  <a:pt x="1839677" y="2860974"/>
                  <a:pt x="1849356" y="2853055"/>
                </a:cubicBezTo>
                <a:cubicBezTo>
                  <a:pt x="1994231" y="2734521"/>
                  <a:pt x="1856265" y="2828875"/>
                  <a:pt x="1933246" y="2777554"/>
                </a:cubicBezTo>
                <a:cubicBezTo>
                  <a:pt x="1941635" y="2763572"/>
                  <a:pt x="1946883" y="2747139"/>
                  <a:pt x="1958413" y="2735609"/>
                </a:cubicBezTo>
                <a:cubicBezTo>
                  <a:pt x="1964666" y="2729356"/>
                  <a:pt x="1977327" y="2733473"/>
                  <a:pt x="1983580" y="2727220"/>
                </a:cubicBezTo>
                <a:cubicBezTo>
                  <a:pt x="1995110" y="2715690"/>
                  <a:pt x="1999702" y="2698842"/>
                  <a:pt x="2008747" y="2685275"/>
                </a:cubicBezTo>
                <a:cubicBezTo>
                  <a:pt x="2016503" y="2673642"/>
                  <a:pt x="2025896" y="2663173"/>
                  <a:pt x="2033914" y="2651719"/>
                </a:cubicBezTo>
                <a:cubicBezTo>
                  <a:pt x="2045478" y="2635199"/>
                  <a:pt x="2056285" y="2618163"/>
                  <a:pt x="2067470" y="2601385"/>
                </a:cubicBezTo>
                <a:cubicBezTo>
                  <a:pt x="2073063" y="2592996"/>
                  <a:pt x="2078199" y="2584284"/>
                  <a:pt x="2084248" y="2576218"/>
                </a:cubicBezTo>
                <a:cubicBezTo>
                  <a:pt x="2101026" y="2553848"/>
                  <a:pt x="2123567" y="2534809"/>
                  <a:pt x="2134582" y="2509107"/>
                </a:cubicBezTo>
                <a:lnTo>
                  <a:pt x="2159749" y="2450384"/>
                </a:lnTo>
                <a:cubicBezTo>
                  <a:pt x="2162545" y="2436402"/>
                  <a:pt x="2164386" y="2422195"/>
                  <a:pt x="2168138" y="2408439"/>
                </a:cubicBezTo>
                <a:cubicBezTo>
                  <a:pt x="2184901" y="2346974"/>
                  <a:pt x="2187485" y="2365692"/>
                  <a:pt x="2201694" y="2299382"/>
                </a:cubicBezTo>
                <a:cubicBezTo>
                  <a:pt x="2205837" y="2280048"/>
                  <a:pt x="2206205" y="2260048"/>
                  <a:pt x="2210083" y="2240659"/>
                </a:cubicBezTo>
                <a:cubicBezTo>
                  <a:pt x="2211817" y="2231988"/>
                  <a:pt x="2216145" y="2224023"/>
                  <a:pt x="2218472" y="2215492"/>
                </a:cubicBezTo>
                <a:cubicBezTo>
                  <a:pt x="2224539" y="2193245"/>
                  <a:pt x="2229657" y="2170751"/>
                  <a:pt x="2235250" y="2148380"/>
                </a:cubicBezTo>
                <a:cubicBezTo>
                  <a:pt x="2238046" y="2092453"/>
                  <a:pt x="2239914" y="2036473"/>
                  <a:pt x="2243639" y="1980600"/>
                </a:cubicBezTo>
                <a:cubicBezTo>
                  <a:pt x="2245508" y="1952559"/>
                  <a:pt x="2252028" y="1924813"/>
                  <a:pt x="2252028" y="1896710"/>
                </a:cubicBezTo>
                <a:cubicBezTo>
                  <a:pt x="2252028" y="1703743"/>
                  <a:pt x="2248462" y="1510777"/>
                  <a:pt x="2243639" y="1317870"/>
                </a:cubicBezTo>
                <a:cubicBezTo>
                  <a:pt x="2240189" y="1179885"/>
                  <a:pt x="2238431" y="1270422"/>
                  <a:pt x="2226861" y="1183646"/>
                </a:cubicBezTo>
                <a:cubicBezTo>
                  <a:pt x="2223147" y="1155790"/>
                  <a:pt x="2222641" y="1127548"/>
                  <a:pt x="2218472" y="1099756"/>
                </a:cubicBezTo>
                <a:cubicBezTo>
                  <a:pt x="2207624" y="1027437"/>
                  <a:pt x="2205299" y="1034282"/>
                  <a:pt x="2193305" y="982310"/>
                </a:cubicBezTo>
                <a:cubicBezTo>
                  <a:pt x="2187508" y="957189"/>
                  <a:pt x="2183088" y="931741"/>
                  <a:pt x="2176527" y="906809"/>
                </a:cubicBezTo>
                <a:cubicBezTo>
                  <a:pt x="2131303" y="734957"/>
                  <a:pt x="2171468" y="881579"/>
                  <a:pt x="2134582" y="789363"/>
                </a:cubicBezTo>
                <a:cubicBezTo>
                  <a:pt x="2090703" y="679667"/>
                  <a:pt x="2126442" y="722499"/>
                  <a:pt x="2075859" y="671918"/>
                </a:cubicBezTo>
                <a:cubicBezTo>
                  <a:pt x="2060090" y="640380"/>
                  <a:pt x="2045836" y="608654"/>
                  <a:pt x="2025525" y="579639"/>
                </a:cubicBezTo>
                <a:cubicBezTo>
                  <a:pt x="2015257" y="564970"/>
                  <a:pt x="2002500" y="552175"/>
                  <a:pt x="1991969" y="537694"/>
                </a:cubicBezTo>
                <a:cubicBezTo>
                  <a:pt x="1930771" y="453547"/>
                  <a:pt x="1986778" y="512110"/>
                  <a:pt x="1891301" y="411859"/>
                </a:cubicBezTo>
                <a:cubicBezTo>
                  <a:pt x="1858573" y="377495"/>
                  <a:pt x="1816956" y="350676"/>
                  <a:pt x="1790633" y="311191"/>
                </a:cubicBezTo>
                <a:cubicBezTo>
                  <a:pt x="1760557" y="266077"/>
                  <a:pt x="1787706" y="301290"/>
                  <a:pt x="1731910" y="252468"/>
                </a:cubicBezTo>
                <a:cubicBezTo>
                  <a:pt x="1722982" y="244656"/>
                  <a:pt x="1716397" y="234197"/>
                  <a:pt x="1706743" y="227301"/>
                </a:cubicBezTo>
                <a:cubicBezTo>
                  <a:pt x="1696567" y="220032"/>
                  <a:pt x="1683191" y="218026"/>
                  <a:pt x="1673187" y="210523"/>
                </a:cubicBezTo>
                <a:cubicBezTo>
                  <a:pt x="1660532" y="201032"/>
                  <a:pt x="1652554" y="186089"/>
                  <a:pt x="1639631" y="176967"/>
                </a:cubicBezTo>
                <a:cubicBezTo>
                  <a:pt x="1604760" y="152352"/>
                  <a:pt x="1567176" y="131816"/>
                  <a:pt x="1530575" y="109855"/>
                </a:cubicBezTo>
                <a:cubicBezTo>
                  <a:pt x="1511243" y="98256"/>
                  <a:pt x="1493240" y="83428"/>
                  <a:pt x="1471852" y="76299"/>
                </a:cubicBezTo>
                <a:cubicBezTo>
                  <a:pt x="1455074" y="70706"/>
                  <a:pt x="1438139" y="65565"/>
                  <a:pt x="1421518" y="59521"/>
                </a:cubicBezTo>
                <a:cubicBezTo>
                  <a:pt x="1407366" y="54375"/>
                  <a:pt x="1394101" y="46705"/>
                  <a:pt x="1379573" y="42743"/>
                </a:cubicBezTo>
                <a:cubicBezTo>
                  <a:pt x="1363163" y="38268"/>
                  <a:pt x="1345813" y="38179"/>
                  <a:pt x="1329239" y="34354"/>
                </a:cubicBezTo>
                <a:cubicBezTo>
                  <a:pt x="1309403" y="29776"/>
                  <a:pt x="1290422" y="21842"/>
                  <a:pt x="1270516" y="17576"/>
                </a:cubicBezTo>
                <a:cubicBezTo>
                  <a:pt x="1208707" y="4331"/>
                  <a:pt x="1083296" y="1499"/>
                  <a:pt x="1044013" y="798"/>
                </a:cubicBezTo>
                <a:cubicBezTo>
                  <a:pt x="943361" y="-999"/>
                  <a:pt x="842677" y="798"/>
                  <a:pt x="742009" y="798"/>
                </a:cubicBezTo>
              </a:path>
            </a:pathLst>
          </a:cu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86023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to help you scale. Part II – Shared Datasets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31FA08-EB66-484B-B1CB-2FFA1D53A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7385" y="2043722"/>
            <a:ext cx="2080491" cy="17895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1AE9317-40F3-4CD9-AF1C-ECB82F427537}"/>
              </a:ext>
            </a:extLst>
          </p:cNvPr>
          <p:cNvSpPr/>
          <p:nvPr/>
        </p:nvSpPr>
        <p:spPr>
          <a:xfrm>
            <a:off x="8567687" y="1012115"/>
            <a:ext cx="3098349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A55068-10BA-47E9-AC41-80D81FDEE56B}"/>
              </a:ext>
            </a:extLst>
          </p:cNvPr>
          <p:cNvSpPr txBox="1"/>
          <p:nvPr/>
        </p:nvSpPr>
        <p:spPr>
          <a:xfrm>
            <a:off x="8485438" y="947790"/>
            <a:ext cx="3098349" cy="58477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IE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Shared Datasets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AF4F53-7574-4133-AABC-ACA1EA0FBB28}"/>
              </a:ext>
            </a:extLst>
          </p:cNvPr>
          <p:cNvSpPr/>
          <p:nvPr/>
        </p:nvSpPr>
        <p:spPr>
          <a:xfrm>
            <a:off x="5669204" y="2529988"/>
            <a:ext cx="2721449" cy="3142916"/>
          </a:xfrm>
          <a:prstGeom prst="rect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  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A6DD8E-7408-416C-9035-B419CF950E01}"/>
              </a:ext>
            </a:extLst>
          </p:cNvPr>
          <p:cNvSpPr/>
          <p:nvPr/>
        </p:nvSpPr>
        <p:spPr>
          <a:xfrm>
            <a:off x="6148696" y="2829548"/>
            <a:ext cx="2067883" cy="745222"/>
          </a:xfrm>
          <a:prstGeom prst="rect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  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8A1BB-89A1-4ED8-8AEC-AE61C0984200}"/>
              </a:ext>
            </a:extLst>
          </p:cNvPr>
          <p:cNvSpPr/>
          <p:nvPr/>
        </p:nvSpPr>
        <p:spPr>
          <a:xfrm>
            <a:off x="6148695" y="3733422"/>
            <a:ext cx="2067883" cy="745222"/>
          </a:xfrm>
          <a:prstGeom prst="rect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  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BC869F-E864-431D-B2FC-8491D568B5A1}"/>
              </a:ext>
            </a:extLst>
          </p:cNvPr>
          <p:cNvSpPr/>
          <p:nvPr/>
        </p:nvSpPr>
        <p:spPr>
          <a:xfrm>
            <a:off x="6148695" y="4637296"/>
            <a:ext cx="2067883" cy="745222"/>
          </a:xfrm>
          <a:prstGeom prst="rect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   </a:t>
            </a:r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79F98672-04F2-41AA-8F64-3A6FE083FDFA}"/>
              </a:ext>
            </a:extLst>
          </p:cNvPr>
          <p:cNvSpPr/>
          <p:nvPr/>
        </p:nvSpPr>
        <p:spPr>
          <a:xfrm>
            <a:off x="7079819" y="3059935"/>
            <a:ext cx="316673" cy="334611"/>
          </a:xfrm>
          <a:prstGeom prst="cube">
            <a:avLst>
              <a:gd name="adj" fmla="val 14691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4" name="Graphic 13" descr="Bar graph with upward trend">
            <a:extLst>
              <a:ext uri="{FF2B5EF4-FFF2-40B4-BE49-F238E27FC236}">
                <a16:creationId xmlns:a16="http://schemas.microsoft.com/office/drawing/2014/main" id="{8B8EE50C-C1B9-4C64-98FE-B693772019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58750" y="3962499"/>
            <a:ext cx="396981" cy="39698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52A12C8-3BFB-41D2-AC74-38C722C3D8EB}"/>
              </a:ext>
            </a:extLst>
          </p:cNvPr>
          <p:cNvSpPr txBox="1"/>
          <p:nvPr/>
        </p:nvSpPr>
        <p:spPr>
          <a:xfrm>
            <a:off x="7557423" y="3722881"/>
            <a:ext cx="65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C3ECB4-5E58-4E35-B775-4FB0FFF2C1D4}"/>
              </a:ext>
            </a:extLst>
          </p:cNvPr>
          <p:cNvSpPr txBox="1"/>
          <p:nvPr/>
        </p:nvSpPr>
        <p:spPr>
          <a:xfrm>
            <a:off x="7717723" y="4647399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Sales</a:t>
            </a:r>
          </a:p>
        </p:txBody>
      </p:sp>
      <p:pic>
        <p:nvPicPr>
          <p:cNvPr id="17" name="Graphic 16" descr="Table">
            <a:extLst>
              <a:ext uri="{FF2B5EF4-FFF2-40B4-BE49-F238E27FC236}">
                <a16:creationId xmlns:a16="http://schemas.microsoft.com/office/drawing/2014/main" id="{AAA6A147-026D-45E7-8D66-3CE88EAA26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23081" y="2823793"/>
            <a:ext cx="419474" cy="419474"/>
          </a:xfrm>
          <a:prstGeom prst="rect">
            <a:avLst/>
          </a:prstGeom>
        </p:spPr>
      </p:pic>
      <p:pic>
        <p:nvPicPr>
          <p:cNvPr id="18" name="Graphic 17" descr="Server">
            <a:extLst>
              <a:ext uri="{FF2B5EF4-FFF2-40B4-BE49-F238E27FC236}">
                <a16:creationId xmlns:a16="http://schemas.microsoft.com/office/drawing/2014/main" id="{43397ED1-3D9B-40AC-8770-7489E65B079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60276" y="3202159"/>
            <a:ext cx="326162" cy="3261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4E663DB-7C65-4FFB-B0B1-2A2D8A1D0FF6}"/>
              </a:ext>
            </a:extLst>
          </p:cNvPr>
          <p:cNvSpPr txBox="1"/>
          <p:nvPr/>
        </p:nvSpPr>
        <p:spPr>
          <a:xfrm>
            <a:off x="7105157" y="2226834"/>
            <a:ext cx="1293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r"/>
            <a:r>
              <a:rPr lang="en-IE" sz="1200" dirty="0"/>
              <a:t>Power BI Service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6B3FDF63-7EBB-45FB-8656-D9DC5EDC14C1}"/>
              </a:ext>
            </a:extLst>
          </p:cNvPr>
          <p:cNvCxnSpPr>
            <a:cxnSpLocks/>
            <a:stCxn id="18" idx="3"/>
            <a:endCxn id="23" idx="1"/>
          </p:cNvCxnSpPr>
          <p:nvPr/>
        </p:nvCxnSpPr>
        <p:spPr>
          <a:xfrm flipV="1">
            <a:off x="5586438" y="3089243"/>
            <a:ext cx="732248" cy="275997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AD2D9C-F94E-4DDF-AF1B-357135F0BEC9}"/>
              </a:ext>
            </a:extLst>
          </p:cNvPr>
          <p:cNvSpPr txBox="1"/>
          <p:nvPr/>
        </p:nvSpPr>
        <p:spPr>
          <a:xfrm>
            <a:off x="5599887" y="301179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sz="8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Schedule</a:t>
            </a:r>
          </a:p>
        </p:txBody>
      </p:sp>
      <p:pic>
        <p:nvPicPr>
          <p:cNvPr id="22" name="Graphic 21" descr="Bar graph with upward trend">
            <a:extLst>
              <a:ext uri="{FF2B5EF4-FFF2-40B4-BE49-F238E27FC236}">
                <a16:creationId xmlns:a16="http://schemas.microsoft.com/office/drawing/2014/main" id="{160E90B0-D4F3-4B95-A3DD-822CB4CF4A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58750" y="4811416"/>
            <a:ext cx="396981" cy="396981"/>
          </a:xfrm>
          <a:prstGeom prst="rect">
            <a:avLst/>
          </a:prstGeom>
        </p:spPr>
      </p:pic>
      <p:pic>
        <p:nvPicPr>
          <p:cNvPr id="23" name="Graphic 22" descr="Ethernet">
            <a:extLst>
              <a:ext uri="{FF2B5EF4-FFF2-40B4-BE49-F238E27FC236}">
                <a16:creationId xmlns:a16="http://schemas.microsoft.com/office/drawing/2014/main" id="{47993010-AE33-488B-80A0-911F459CD49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18686" y="2904512"/>
            <a:ext cx="369462" cy="369462"/>
          </a:xfrm>
          <a:prstGeom prst="rect">
            <a:avLst/>
          </a:prstGeom>
        </p:spPr>
      </p:pic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C398512D-E62A-4B9A-B977-32DC56F29EF6}"/>
              </a:ext>
            </a:extLst>
          </p:cNvPr>
          <p:cNvCxnSpPr>
            <a:cxnSpLocks/>
            <a:stCxn id="23" idx="3"/>
            <a:endCxn id="13" idx="2"/>
          </p:cNvCxnSpPr>
          <p:nvPr/>
        </p:nvCxnSpPr>
        <p:spPr>
          <a:xfrm>
            <a:off x="6688148" y="3089243"/>
            <a:ext cx="391671" cy="161259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EC16282-AA98-49B9-AD9A-36963B01655F}"/>
              </a:ext>
            </a:extLst>
          </p:cNvPr>
          <p:cNvSpPr txBox="1"/>
          <p:nvPr/>
        </p:nvSpPr>
        <p:spPr>
          <a:xfrm>
            <a:off x="6976975" y="2814704"/>
            <a:ext cx="12186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Warehouse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4ADF4C6-E655-47E0-A51D-9E3BA0F11E28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rot="5400000">
            <a:off x="6803600" y="3749696"/>
            <a:ext cx="766444" cy="56144"/>
          </a:xfrm>
          <a:prstGeom prst="bentConnector4">
            <a:avLst>
              <a:gd name="adj1" fmla="val 37051"/>
              <a:gd name="adj2" fmla="val 507167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7488167F-41B0-404B-9473-3C997EE9763F}"/>
              </a:ext>
            </a:extLst>
          </p:cNvPr>
          <p:cNvCxnSpPr>
            <a:cxnSpLocks/>
            <a:endCxn id="22" idx="1"/>
          </p:cNvCxnSpPr>
          <p:nvPr/>
        </p:nvCxnSpPr>
        <p:spPr>
          <a:xfrm rot="5400000">
            <a:off x="6379142" y="4174154"/>
            <a:ext cx="1615362" cy="56145"/>
          </a:xfrm>
          <a:prstGeom prst="bentConnector4">
            <a:avLst>
              <a:gd name="adj1" fmla="val 17890"/>
              <a:gd name="adj2" fmla="val 507160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46C4F1D-002B-4C28-9D1F-1B385790D92E}"/>
              </a:ext>
            </a:extLst>
          </p:cNvPr>
          <p:cNvSpPr txBox="1"/>
          <p:nvPr/>
        </p:nvSpPr>
        <p:spPr>
          <a:xfrm>
            <a:off x="372444" y="1789741"/>
            <a:ext cx="5032368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Decouples the Data Model from the Data Viz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Same .PBIX file, just plays the Data Model role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Live Connection .PBIX for reports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Security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Workspaces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Row Level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 Access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Simplifies Data Model v Report deployment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Certify and Promote Datasets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Promote or Certify Datasets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0E9C30F-AFDF-4B3A-9F31-2413758998F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86038" y="3040989"/>
            <a:ext cx="678022" cy="38457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BB13D1C-D5C9-405B-807D-99EE3FC7C54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87621" y="3936997"/>
            <a:ext cx="678022" cy="38457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0D0A42E-E863-4438-9B8F-79894714CF0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87621" y="4825447"/>
            <a:ext cx="678022" cy="38457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6D253A1-D9FE-4ED1-9F2A-9164E81DE51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13973" y="3076415"/>
            <a:ext cx="290483" cy="31372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F847CC1-C88D-4C30-A563-7AE818ED4BE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13973" y="3972422"/>
            <a:ext cx="290483" cy="31372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20688E7-D1A9-4FD2-AF16-A6D4490D7DF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25344" y="4868429"/>
            <a:ext cx="290483" cy="313722"/>
          </a:xfrm>
          <a:prstGeom prst="rect">
            <a:avLst/>
          </a:prstGeom>
        </p:spPr>
      </p:pic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27D6AAA8-A2FC-4258-9778-F1FC0B8E0623}"/>
              </a:ext>
            </a:extLst>
          </p:cNvPr>
          <p:cNvCxnSpPr>
            <a:cxnSpLocks/>
            <a:stCxn id="37" idx="1"/>
            <a:endCxn id="29" idx="3"/>
          </p:cNvCxnSpPr>
          <p:nvPr/>
        </p:nvCxnSpPr>
        <p:spPr>
          <a:xfrm rot="10800000" flipV="1">
            <a:off x="9564061" y="2746486"/>
            <a:ext cx="1429045" cy="486789"/>
          </a:xfrm>
          <a:prstGeom prst="curved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A9C1EC-E997-43DB-8AF6-C06E14E93869}"/>
              </a:ext>
            </a:extLst>
          </p:cNvPr>
          <p:cNvSpPr/>
          <p:nvPr/>
        </p:nvSpPr>
        <p:spPr>
          <a:xfrm>
            <a:off x="10993105" y="2525473"/>
            <a:ext cx="885706" cy="128100"/>
          </a:xfrm>
          <a:prstGeom prst="rect">
            <a:avLst/>
          </a:prstGeom>
          <a:noFill/>
          <a:ln w="95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05B89E4-05BD-4019-94BA-CFD12EEE66E6}"/>
              </a:ext>
            </a:extLst>
          </p:cNvPr>
          <p:cNvSpPr/>
          <p:nvPr/>
        </p:nvSpPr>
        <p:spPr>
          <a:xfrm>
            <a:off x="10993105" y="2682437"/>
            <a:ext cx="885706" cy="128100"/>
          </a:xfrm>
          <a:prstGeom prst="rect">
            <a:avLst/>
          </a:prstGeom>
          <a:noFill/>
          <a:ln w="95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CB2C1BC9-1888-4E12-ACD6-0976B1DBEDF9}"/>
              </a:ext>
            </a:extLst>
          </p:cNvPr>
          <p:cNvCxnSpPr>
            <a:cxnSpLocks/>
            <a:stCxn id="36" idx="1"/>
            <a:endCxn id="30" idx="3"/>
          </p:cNvCxnSpPr>
          <p:nvPr/>
        </p:nvCxnSpPr>
        <p:spPr>
          <a:xfrm rot="10800000" flipV="1">
            <a:off x="9565643" y="2589522"/>
            <a:ext cx="1427462" cy="15397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7EB1B4C4-AD83-4F18-A320-0A1DF94952AF}"/>
              </a:ext>
            </a:extLst>
          </p:cNvPr>
          <p:cNvCxnSpPr>
            <a:cxnSpLocks/>
            <a:stCxn id="36" idx="1"/>
            <a:endCxn id="31" idx="3"/>
          </p:cNvCxnSpPr>
          <p:nvPr/>
        </p:nvCxnSpPr>
        <p:spPr>
          <a:xfrm rot="10800000" flipV="1">
            <a:off x="9565643" y="2589522"/>
            <a:ext cx="1427462" cy="242821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9DA3D7E-611E-4534-8985-3F66B40CBE35}"/>
              </a:ext>
            </a:extLst>
          </p:cNvPr>
          <p:cNvSpPr txBox="1"/>
          <p:nvPr/>
        </p:nvSpPr>
        <p:spPr>
          <a:xfrm>
            <a:off x="6380792" y="3811655"/>
            <a:ext cx="689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8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Live </a:t>
            </a:r>
          </a:p>
          <a:p>
            <a:pPr algn="ctr"/>
            <a:r>
              <a:rPr lang="en-IE" sz="8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connection</a:t>
            </a:r>
          </a:p>
        </p:txBody>
      </p:sp>
    </p:spTree>
    <p:extLst>
      <p:ext uri="{BB962C8B-B14F-4D97-AF65-F5344CB8AC3E}">
        <p14:creationId xmlns:p14="http://schemas.microsoft.com/office/powerpoint/2010/main" val="2195150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solution (evolved)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5AE862-C175-4532-94E6-B2E2BBC5BE7D}"/>
              </a:ext>
            </a:extLst>
          </p:cNvPr>
          <p:cNvSpPr/>
          <p:nvPr/>
        </p:nvSpPr>
        <p:spPr>
          <a:xfrm>
            <a:off x="1306707" y="2565224"/>
            <a:ext cx="8531604" cy="35342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35C4742B-7551-4133-BDD1-8049B4810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04032" y="1560183"/>
            <a:ext cx="914400" cy="914400"/>
          </a:xfrm>
          <a:prstGeom prst="rect">
            <a:avLst/>
          </a:prstGeom>
        </p:spPr>
      </p:pic>
      <p:sp>
        <p:nvSpPr>
          <p:cNvPr id="7" name="Cube 6">
            <a:extLst>
              <a:ext uri="{FF2B5EF4-FFF2-40B4-BE49-F238E27FC236}">
                <a16:creationId xmlns:a16="http://schemas.microsoft.com/office/drawing/2014/main" id="{40A8F696-5410-4783-9681-341881A7B882}"/>
              </a:ext>
            </a:extLst>
          </p:cNvPr>
          <p:cNvSpPr/>
          <p:nvPr/>
        </p:nvSpPr>
        <p:spPr>
          <a:xfrm>
            <a:off x="6709189" y="1626010"/>
            <a:ext cx="752817" cy="749767"/>
          </a:xfrm>
          <a:prstGeom prst="cube">
            <a:avLst>
              <a:gd name="adj" fmla="val 14691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8" name="Graphic 7" descr="Bar graph with upward trend">
            <a:extLst>
              <a:ext uri="{FF2B5EF4-FFF2-40B4-BE49-F238E27FC236}">
                <a16:creationId xmlns:a16="http://schemas.microsoft.com/office/drawing/2014/main" id="{BED912F9-C658-40B8-B4E8-C42E9709D0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09300" y="1583639"/>
            <a:ext cx="668269" cy="668269"/>
          </a:xfrm>
          <a:prstGeom prst="rect">
            <a:avLst/>
          </a:prstGeom>
        </p:spPr>
      </p:pic>
      <p:pic>
        <p:nvPicPr>
          <p:cNvPr id="9" name="Graphic 8" descr="Statistics">
            <a:extLst>
              <a:ext uri="{FF2B5EF4-FFF2-40B4-BE49-F238E27FC236}">
                <a16:creationId xmlns:a16="http://schemas.microsoft.com/office/drawing/2014/main" id="{45886B93-963F-49BF-8C3B-BDFF748725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23972" y="1836976"/>
            <a:ext cx="668269" cy="668269"/>
          </a:xfrm>
          <a:prstGeom prst="rect">
            <a:avLst/>
          </a:prstGeom>
        </p:spPr>
      </p:pic>
      <p:pic>
        <p:nvPicPr>
          <p:cNvPr id="10" name="Graphic 9" descr="Table">
            <a:extLst>
              <a:ext uri="{FF2B5EF4-FFF2-40B4-BE49-F238E27FC236}">
                <a16:creationId xmlns:a16="http://schemas.microsoft.com/office/drawing/2014/main" id="{A8037FA2-8EDD-4BC4-BABC-DBB0681393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17616" y="1180790"/>
            <a:ext cx="668269" cy="668269"/>
          </a:xfrm>
          <a:prstGeom prst="rect">
            <a:avLst/>
          </a:prstGeom>
        </p:spPr>
      </p:pic>
      <p:pic>
        <p:nvPicPr>
          <p:cNvPr id="11" name="Graphic 10" descr="Server">
            <a:extLst>
              <a:ext uri="{FF2B5EF4-FFF2-40B4-BE49-F238E27FC236}">
                <a16:creationId xmlns:a16="http://schemas.microsoft.com/office/drawing/2014/main" id="{E8D1E328-1376-43E2-9733-50A10ABE1D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74952" y="1725234"/>
            <a:ext cx="668269" cy="6682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F347230-5A88-4A7E-BDF9-B6C39BA6371A}"/>
              </a:ext>
            </a:extLst>
          </p:cNvPr>
          <p:cNvSpPr txBox="1"/>
          <p:nvPr/>
        </p:nvSpPr>
        <p:spPr>
          <a:xfrm>
            <a:off x="4007647" y="2558854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D75317-3C0E-4EF3-87A7-4F944707F710}"/>
              </a:ext>
            </a:extLst>
          </p:cNvPr>
          <p:cNvSpPr txBox="1"/>
          <p:nvPr/>
        </p:nvSpPr>
        <p:spPr>
          <a:xfrm>
            <a:off x="6753349" y="2565224"/>
            <a:ext cx="644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SSAS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8511C9-96F5-4E5D-98A1-24A54464CEAB}"/>
              </a:ext>
            </a:extLst>
          </p:cNvPr>
          <p:cNvSpPr txBox="1"/>
          <p:nvPr/>
        </p:nvSpPr>
        <p:spPr>
          <a:xfrm>
            <a:off x="8597629" y="2565224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SSRS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53CFF4-CC7A-4320-9827-327EEAA45545}"/>
              </a:ext>
            </a:extLst>
          </p:cNvPr>
          <p:cNvSpPr txBox="1"/>
          <p:nvPr/>
        </p:nvSpPr>
        <p:spPr>
          <a:xfrm>
            <a:off x="5029255" y="2579349"/>
            <a:ext cx="862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RDBMS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1A1294-81E8-456A-943E-1E9FF30F4B28}"/>
              </a:ext>
            </a:extLst>
          </p:cNvPr>
          <p:cNvSpPr/>
          <p:nvPr/>
        </p:nvSpPr>
        <p:spPr>
          <a:xfrm>
            <a:off x="1306707" y="2908666"/>
            <a:ext cx="8531604" cy="35342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3C8658-D87E-4807-98BD-1D961074741E}"/>
              </a:ext>
            </a:extLst>
          </p:cNvPr>
          <p:cNvSpPr txBox="1"/>
          <p:nvPr/>
        </p:nvSpPr>
        <p:spPr>
          <a:xfrm>
            <a:off x="4024510" y="2917626"/>
            <a:ext cx="56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ADF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FFACA9-AC09-4D38-AD2E-CF6B370158F5}"/>
              </a:ext>
            </a:extLst>
          </p:cNvPr>
          <p:cNvSpPr txBox="1"/>
          <p:nvPr/>
        </p:nvSpPr>
        <p:spPr>
          <a:xfrm>
            <a:off x="5015649" y="2921088"/>
            <a:ext cx="862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SQL DB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AFD1CD-928E-4AFF-BD18-7F8A5E536ADF}"/>
              </a:ext>
            </a:extLst>
          </p:cNvPr>
          <p:cNvSpPr txBox="1"/>
          <p:nvPr/>
        </p:nvSpPr>
        <p:spPr>
          <a:xfrm>
            <a:off x="6613096" y="2933215"/>
            <a:ext cx="945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AzureAS</a:t>
            </a:r>
            <a:endParaRPr lang="en-IE" sz="1600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151007-333C-44CD-9A35-E09BE9564931}"/>
              </a:ext>
            </a:extLst>
          </p:cNvPr>
          <p:cNvSpPr txBox="1"/>
          <p:nvPr/>
        </p:nvSpPr>
        <p:spPr>
          <a:xfrm>
            <a:off x="8431237" y="2908666"/>
            <a:ext cx="967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85C98D-AA56-4376-B6E7-A36E9E3418F8}"/>
              </a:ext>
            </a:extLst>
          </p:cNvPr>
          <p:cNvSpPr txBox="1"/>
          <p:nvPr/>
        </p:nvSpPr>
        <p:spPr>
          <a:xfrm>
            <a:off x="1298580" y="2577390"/>
            <a:ext cx="2075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 Server/On-Prem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8751D8-68A4-4D5A-93D6-D3373FB36879}"/>
              </a:ext>
            </a:extLst>
          </p:cNvPr>
          <p:cNvSpPr txBox="1"/>
          <p:nvPr/>
        </p:nvSpPr>
        <p:spPr>
          <a:xfrm>
            <a:off x="1298580" y="2930810"/>
            <a:ext cx="1315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Azure/Cloud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74DE1B-2037-4B53-AD19-7DEB5456BED6}"/>
              </a:ext>
            </a:extLst>
          </p:cNvPr>
          <p:cNvSpPr txBox="1"/>
          <p:nvPr/>
        </p:nvSpPr>
        <p:spPr>
          <a:xfrm>
            <a:off x="4002652" y="1094990"/>
            <a:ext cx="574768" cy="307777"/>
          </a:xfrm>
          <a:prstGeom prst="rect">
            <a:avLst/>
          </a:prstGeom>
          <a:solidFill>
            <a:srgbClr val="0271A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841148-FB9C-442E-80D1-F237FBAA2F10}"/>
              </a:ext>
            </a:extLst>
          </p:cNvPr>
          <p:cNvSpPr txBox="1"/>
          <p:nvPr/>
        </p:nvSpPr>
        <p:spPr>
          <a:xfrm>
            <a:off x="5113136" y="1073697"/>
            <a:ext cx="667764" cy="307777"/>
          </a:xfrm>
          <a:prstGeom prst="rect">
            <a:avLst/>
          </a:prstGeom>
          <a:solidFill>
            <a:srgbClr val="0271A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E" dirty="0"/>
              <a:t>Store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3D6B10-DEFF-4180-86B9-2F8D4CE3C9F1}"/>
              </a:ext>
            </a:extLst>
          </p:cNvPr>
          <p:cNvSpPr txBox="1"/>
          <p:nvPr/>
        </p:nvSpPr>
        <p:spPr>
          <a:xfrm>
            <a:off x="6637900" y="954482"/>
            <a:ext cx="945002" cy="523220"/>
          </a:xfrm>
          <a:prstGeom prst="rect">
            <a:avLst/>
          </a:prstGeom>
          <a:solidFill>
            <a:srgbClr val="0271A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E" dirty="0"/>
              <a:t>Semantic</a:t>
            </a:r>
          </a:p>
          <a:p>
            <a:r>
              <a:rPr lang="en-IE" dirty="0"/>
              <a:t>Model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CAEED9-BC86-4847-A613-52417328D63A}"/>
              </a:ext>
            </a:extLst>
          </p:cNvPr>
          <p:cNvSpPr txBox="1"/>
          <p:nvPr/>
        </p:nvSpPr>
        <p:spPr>
          <a:xfrm>
            <a:off x="8543434" y="970314"/>
            <a:ext cx="668269" cy="523220"/>
          </a:xfrm>
          <a:prstGeom prst="rect">
            <a:avLst/>
          </a:prstGeom>
          <a:solidFill>
            <a:srgbClr val="0271A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E" dirty="0"/>
              <a:t>Data Viz</a:t>
            </a:r>
          </a:p>
        </p:txBody>
      </p:sp>
      <p:pic>
        <p:nvPicPr>
          <p:cNvPr id="27" name="Graphic 26" descr="Line arrow: Slight curve">
            <a:extLst>
              <a:ext uri="{FF2B5EF4-FFF2-40B4-BE49-F238E27FC236}">
                <a16:creationId xmlns:a16="http://schemas.microsoft.com/office/drawing/2014/main" id="{8E8CEC37-8F93-4EB3-BE09-2E68A5113D3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75940" y="1799456"/>
            <a:ext cx="668269" cy="573457"/>
          </a:xfrm>
          <a:prstGeom prst="rect">
            <a:avLst/>
          </a:prstGeom>
        </p:spPr>
      </p:pic>
      <p:pic>
        <p:nvPicPr>
          <p:cNvPr id="28" name="Graphic 27" descr="Line arrow: Slight curve">
            <a:extLst>
              <a:ext uri="{FF2B5EF4-FFF2-40B4-BE49-F238E27FC236}">
                <a16:creationId xmlns:a16="http://schemas.microsoft.com/office/drawing/2014/main" id="{9E839EB0-5E9B-405A-A066-46D75587FA5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V="1">
            <a:off x="5929377" y="1538057"/>
            <a:ext cx="573457" cy="573457"/>
          </a:xfrm>
          <a:prstGeom prst="rect">
            <a:avLst/>
          </a:prstGeom>
        </p:spPr>
      </p:pic>
      <p:pic>
        <p:nvPicPr>
          <p:cNvPr id="29" name="Graphic 28" descr="Line arrow: Counter-clockwise curve">
            <a:extLst>
              <a:ext uri="{FF2B5EF4-FFF2-40B4-BE49-F238E27FC236}">
                <a16:creationId xmlns:a16="http://schemas.microsoft.com/office/drawing/2014/main" id="{507121D1-67ED-453D-8B46-1E224C8E881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5400000">
            <a:off x="7582902" y="1942429"/>
            <a:ext cx="567035" cy="56703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CC92EF9-6307-4B8D-989D-AF4382FA032B}"/>
              </a:ext>
            </a:extLst>
          </p:cNvPr>
          <p:cNvSpPr txBox="1"/>
          <p:nvPr/>
        </p:nvSpPr>
        <p:spPr>
          <a:xfrm rot="20970401">
            <a:off x="1520429" y="1088005"/>
            <a:ext cx="1049471" cy="523220"/>
          </a:xfrm>
          <a:prstGeom prst="rect">
            <a:avLst/>
          </a:prstGeom>
          <a:solidFill>
            <a:srgbClr val="0271A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E" dirty="0"/>
              <a:t>Typical BI Solution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3BBC74-5B1D-43AE-9420-F64A7E69A01B}"/>
              </a:ext>
            </a:extLst>
          </p:cNvPr>
          <p:cNvSpPr txBox="1"/>
          <p:nvPr/>
        </p:nvSpPr>
        <p:spPr>
          <a:xfrm rot="371777">
            <a:off x="9735744" y="2712794"/>
            <a:ext cx="1217995" cy="523220"/>
          </a:xfrm>
          <a:prstGeom prst="rect">
            <a:avLst/>
          </a:prstGeom>
          <a:solidFill>
            <a:srgbClr val="0271A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E" dirty="0"/>
              <a:t>Tools &amp; Technology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5E2E0D-EC26-492D-94CC-B1E5F5BAF8CF}"/>
              </a:ext>
            </a:extLst>
          </p:cNvPr>
          <p:cNvSpPr txBox="1"/>
          <p:nvPr/>
        </p:nvSpPr>
        <p:spPr>
          <a:xfrm>
            <a:off x="4477681" y="3979104"/>
            <a:ext cx="1075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>
                <a:solidFill>
                  <a:schemeClr val="accent1"/>
                </a:solidFill>
              </a:rPr>
              <a:t>Dataflows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E8DC9E-CA9C-4D60-B5F6-E7D43FC6EA7D}"/>
              </a:ext>
            </a:extLst>
          </p:cNvPr>
          <p:cNvSpPr txBox="1"/>
          <p:nvPr/>
        </p:nvSpPr>
        <p:spPr>
          <a:xfrm>
            <a:off x="4377327" y="4555601"/>
            <a:ext cx="1075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Dataflows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9FCFDA8-ADD7-4C0A-A328-3D68D769292B}"/>
              </a:ext>
            </a:extLst>
          </p:cNvPr>
          <p:cNvSpPr/>
          <p:nvPr/>
        </p:nvSpPr>
        <p:spPr>
          <a:xfrm>
            <a:off x="1306707" y="4443958"/>
            <a:ext cx="8531604" cy="35342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0BCE6B-50F5-41C8-80E8-AE4B4BB69D8D}"/>
              </a:ext>
            </a:extLst>
          </p:cNvPr>
          <p:cNvSpPr txBox="1"/>
          <p:nvPr/>
        </p:nvSpPr>
        <p:spPr>
          <a:xfrm>
            <a:off x="3612831" y="4456014"/>
            <a:ext cx="1354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Query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E04658-739F-47B5-BA01-0B6EB2E112E6}"/>
              </a:ext>
            </a:extLst>
          </p:cNvPr>
          <p:cNvSpPr txBox="1"/>
          <p:nvPr/>
        </p:nvSpPr>
        <p:spPr>
          <a:xfrm>
            <a:off x="6591711" y="4451391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PBI SSAS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A66EEDE-A95F-41C7-BC37-D47EA6FCC002}"/>
              </a:ext>
            </a:extLst>
          </p:cNvPr>
          <p:cNvSpPr txBox="1"/>
          <p:nvPr/>
        </p:nvSpPr>
        <p:spPr>
          <a:xfrm>
            <a:off x="8387511" y="4451391"/>
            <a:ext cx="798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PBI Viz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6EF5432-9244-4CB1-9B6C-83D24DE4F3B9}"/>
              </a:ext>
            </a:extLst>
          </p:cNvPr>
          <p:cNvSpPr txBox="1"/>
          <p:nvPr/>
        </p:nvSpPr>
        <p:spPr>
          <a:xfrm>
            <a:off x="1298580" y="4456124"/>
            <a:ext cx="17188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Evolved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A4C9EC-6E05-402E-ADC9-ACB3D444371D}"/>
              </a:ext>
            </a:extLst>
          </p:cNvPr>
          <p:cNvSpPr txBox="1"/>
          <p:nvPr/>
        </p:nvSpPr>
        <p:spPr>
          <a:xfrm>
            <a:off x="5143763" y="4451716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CDM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770493E-96D3-44CF-8928-8241FEDD3CEA}"/>
              </a:ext>
            </a:extLst>
          </p:cNvPr>
          <p:cNvSpPr txBox="1"/>
          <p:nvPr/>
        </p:nvSpPr>
        <p:spPr>
          <a:xfrm>
            <a:off x="6637900" y="3648479"/>
            <a:ext cx="9450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>
                <a:solidFill>
                  <a:schemeClr val="accent1"/>
                </a:solidFill>
              </a:rPr>
              <a:t>Shared Data Model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E205FFE-A083-4D7B-8AC5-46B1BB75D4D4}"/>
              </a:ext>
            </a:extLst>
          </p:cNvPr>
          <p:cNvSpPr txBox="1"/>
          <p:nvPr/>
        </p:nvSpPr>
        <p:spPr>
          <a:xfrm>
            <a:off x="8220277" y="3605528"/>
            <a:ext cx="1430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>
                <a:solidFill>
                  <a:schemeClr val="accent1"/>
                </a:solidFill>
              </a:rPr>
              <a:t>Live</a:t>
            </a:r>
          </a:p>
          <a:p>
            <a:pPr algn="ctr"/>
            <a:r>
              <a:rPr lang="en-IE" dirty="0">
                <a:solidFill>
                  <a:schemeClr val="accent1"/>
                </a:solidFill>
              </a:rPr>
              <a:t>Connection Reports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DB82CBF1-A933-453E-ACB4-E4BAA9DCB7D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292993" y="5174546"/>
            <a:ext cx="1620042" cy="91888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A84410E-D0F3-4389-92CE-FE1FC327565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604371" y="4938636"/>
            <a:ext cx="840059" cy="47648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722DA4E8-5F47-4EA0-B6C9-499D35295C1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025406" y="5344695"/>
            <a:ext cx="840059" cy="476480"/>
          </a:xfrm>
          <a:prstGeom prst="rect">
            <a:avLst/>
          </a:prstGeom>
        </p:spPr>
      </p:pic>
      <p:pic>
        <p:nvPicPr>
          <p:cNvPr id="45" name="Graphic 44" descr="Ethernet">
            <a:extLst>
              <a:ext uri="{FF2B5EF4-FFF2-40B4-BE49-F238E27FC236}">
                <a16:creationId xmlns:a16="http://schemas.microsoft.com/office/drawing/2014/main" id="{5F5C3BF6-83C1-41E4-B8AA-2DD9A40A9305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753919" y="5336213"/>
            <a:ext cx="395681" cy="395681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6816BFF2-BF1E-45C5-90E0-99C2A7F1C4E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155606" y="5247370"/>
            <a:ext cx="581201" cy="581201"/>
          </a:xfrm>
          <a:prstGeom prst="rect">
            <a:avLst/>
          </a:prstGeom>
        </p:spPr>
      </p:pic>
      <p:sp>
        <p:nvSpPr>
          <p:cNvPr id="47" name="Cube 46">
            <a:extLst>
              <a:ext uri="{FF2B5EF4-FFF2-40B4-BE49-F238E27FC236}">
                <a16:creationId xmlns:a16="http://schemas.microsoft.com/office/drawing/2014/main" id="{2ECA9DE7-9028-4110-870E-623014E1AB3F}"/>
              </a:ext>
            </a:extLst>
          </p:cNvPr>
          <p:cNvSpPr/>
          <p:nvPr/>
        </p:nvSpPr>
        <p:spPr>
          <a:xfrm>
            <a:off x="6377407" y="5686396"/>
            <a:ext cx="331782" cy="334012"/>
          </a:xfrm>
          <a:prstGeom prst="cube">
            <a:avLst>
              <a:gd name="adj" fmla="val 14691"/>
            </a:avLst>
          </a:prstGeom>
          <a:ln w="95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48" name="Graphic 47" descr="Statistics">
            <a:extLst>
              <a:ext uri="{FF2B5EF4-FFF2-40B4-BE49-F238E27FC236}">
                <a16:creationId xmlns:a16="http://schemas.microsoft.com/office/drawing/2014/main" id="{A901C604-737B-4FE0-B8F4-2F068E34D8AC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030379" y="5520623"/>
            <a:ext cx="311497" cy="31149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5D1218B-9430-414B-95DA-682BB007350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638076" y="5750754"/>
            <a:ext cx="840059" cy="476480"/>
          </a:xfrm>
          <a:prstGeom prst="rect">
            <a:avLst/>
          </a:prstGeom>
        </p:spPr>
      </p:pic>
      <p:pic>
        <p:nvPicPr>
          <p:cNvPr id="50" name="Graphic 49" descr="Statistics">
            <a:extLst>
              <a:ext uri="{FF2B5EF4-FFF2-40B4-BE49-F238E27FC236}">
                <a16:creationId xmlns:a16="http://schemas.microsoft.com/office/drawing/2014/main" id="{CD416DC2-0BC0-4394-85BF-6FCA5354A23B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597629" y="5091622"/>
            <a:ext cx="311497" cy="311497"/>
          </a:xfrm>
          <a:prstGeom prst="rect">
            <a:avLst/>
          </a:prstGeom>
        </p:spPr>
      </p:pic>
      <p:pic>
        <p:nvPicPr>
          <p:cNvPr id="51" name="Graphic 50" descr="Statistics">
            <a:extLst>
              <a:ext uri="{FF2B5EF4-FFF2-40B4-BE49-F238E27FC236}">
                <a16:creationId xmlns:a16="http://schemas.microsoft.com/office/drawing/2014/main" id="{A3315546-0418-4825-8744-D093EAFE3A2B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638076" y="5905641"/>
            <a:ext cx="311497" cy="3114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BC900B-AEEC-4F4C-A5F7-52B212C859C1}"/>
              </a:ext>
            </a:extLst>
          </p:cNvPr>
          <p:cNvSpPr txBox="1"/>
          <p:nvPr/>
        </p:nvSpPr>
        <p:spPr>
          <a:xfrm rot="419471">
            <a:off x="1321151" y="4301198"/>
            <a:ext cx="1573997" cy="523220"/>
          </a:xfrm>
          <a:prstGeom prst="rect">
            <a:avLst/>
          </a:prstGeom>
          <a:solidFill>
            <a:srgbClr val="E5702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E" dirty="0"/>
              <a:t>Your new Evolved Architecture!</a:t>
            </a:r>
          </a:p>
        </p:txBody>
      </p:sp>
    </p:spTree>
    <p:extLst>
      <p:ext uri="{BB962C8B-B14F-4D97-AF65-F5344CB8AC3E}">
        <p14:creationId xmlns:p14="http://schemas.microsoft.com/office/powerpoint/2010/main" val="916685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8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71AF"/>
      </a:accent1>
      <a:accent2>
        <a:srgbClr val="E57022"/>
      </a:accent2>
      <a:accent3>
        <a:srgbClr val="041F3E"/>
      </a:accent3>
      <a:accent4>
        <a:srgbClr val="92D050"/>
      </a:accent4>
      <a:accent5>
        <a:srgbClr val="FFC000"/>
      </a:accent5>
      <a:accent6>
        <a:srgbClr val="C00000"/>
      </a:accent6>
      <a:hlink>
        <a:srgbClr val="0563C1"/>
      </a:hlink>
      <a:folHlink>
        <a:srgbClr val="954F72"/>
      </a:folHlink>
    </a:clrScheme>
    <a:fontScheme name="Custom 250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lineo PowerPoint  Template 2019 PPT" id="{2A44FA13-D593-4E07-8451-3BA0FE152C0E}" vid="{7D00E978-D809-4E31-B90D-2B5A275CE4B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6DE69A4F4BF842879CBB58309FEB35" ma:contentTypeVersion="10" ma:contentTypeDescription="Create a new document." ma:contentTypeScope="" ma:versionID="2186611467dfd53204e79c9641488a9c">
  <xsd:schema xmlns:xsd="http://www.w3.org/2001/XMLSchema" xmlns:xs="http://www.w3.org/2001/XMLSchema" xmlns:p="http://schemas.microsoft.com/office/2006/metadata/properties" xmlns:ns2="12d2731f-cf8f-4a67-b1ff-7d98a1aee283" xmlns:ns3="c353b6c8-18ed-4b56-a5c5-6495e55a9c15" targetNamespace="http://schemas.microsoft.com/office/2006/metadata/properties" ma:root="true" ma:fieldsID="d8b4bb9d5ba4a874382a27d5d1ce83b4" ns2:_="" ns3:_="">
    <xsd:import namespace="12d2731f-cf8f-4a67-b1ff-7d98a1aee283"/>
    <xsd:import namespace="c353b6c8-18ed-4b56-a5c5-6495e55a9c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d2731f-cf8f-4a67-b1ff-7d98a1aee2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53b6c8-18ed-4b56-a5c5-6495e55a9c1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31BB72-B9A7-4BD7-BFB1-AC10A55176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d2731f-cf8f-4a67-b1ff-7d98a1aee283"/>
    <ds:schemaRef ds:uri="c353b6c8-18ed-4b56-a5c5-6495e55a9c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2AA3CB1-2443-4FA1-815D-951C2BDC742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0C75660-6496-4BAB-8878-FA53D17BE5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Datalineo PowerPoint  Template 2019 PPT</Template>
  <TotalTime>229</TotalTime>
  <Words>606</Words>
  <Application>Microsoft Office PowerPoint</Application>
  <PresentationFormat>Widescreen</PresentationFormat>
  <Paragraphs>177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Helvetica</vt:lpstr>
      <vt:lpstr>Lucida Sans</vt:lpstr>
      <vt:lpstr>Segoe UI</vt:lpstr>
      <vt:lpstr>Office Theme</vt:lpstr>
      <vt:lpstr>Evolving your Power BI Architecture using Dataflows and Shared Datasets</vt:lpstr>
      <vt:lpstr>Agenda</vt:lpstr>
      <vt:lpstr>At your Service!</vt:lpstr>
      <vt:lpstr>History Lesson: Microsoft Enterprise BI</vt:lpstr>
      <vt:lpstr>Power BI Solution (simple version)</vt:lpstr>
      <vt:lpstr>Let’s scale up!</vt:lpstr>
      <vt:lpstr>Features to help you scale. Part I - Dataflows</vt:lpstr>
      <vt:lpstr>Features to help you scale. Part II – Shared Datasets</vt:lpstr>
      <vt:lpstr>Power BI solution (evolved)</vt:lpstr>
      <vt:lpstr>Benefits 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Presentation</dc:title>
  <dc:creator>Ben Watt</dc:creator>
  <cp:keywords>www.fiverr.com/branded_pptx</cp:keywords>
  <cp:lastModifiedBy>Ben Watt</cp:lastModifiedBy>
  <cp:revision>14</cp:revision>
  <dcterms:created xsi:type="dcterms:W3CDTF">2019-11-05T10:45:12Z</dcterms:created>
  <dcterms:modified xsi:type="dcterms:W3CDTF">2020-10-17T11:56:38Z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0x010100C06DE69A4F4BF842879CBB58309FEB35</vt:lpwstr>
  </property>
</Properties>
</file>