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9" r:id="rId4"/>
    <p:sldId id="283" r:id="rId5"/>
    <p:sldId id="282" r:id="rId6"/>
    <p:sldId id="288" r:id="rId7"/>
    <p:sldId id="287" r:id="rId8"/>
    <p:sldId id="289" r:id="rId9"/>
    <p:sldId id="286" r:id="rId10"/>
    <p:sldId id="285" r:id="rId11"/>
    <p:sldId id="284" r:id="rId12"/>
    <p:sldId id="276" r:id="rId13"/>
    <p:sldId id="277" r:id="rId14"/>
    <p:sldId id="275" r:id="rId15"/>
    <p:sldId id="280" r:id="rId16"/>
    <p:sldId id="278" r:id="rId17"/>
    <p:sldId id="279" r:id="rId18"/>
    <p:sldId id="281" r:id="rId19"/>
    <p:sldId id="271" r:id="rId20"/>
    <p:sldId id="27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fr-FR" sz="12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fr-FR" sz="1200" b="1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médias présents dans le sous-corpus Haïti </a:t>
            </a:r>
            <a:endParaRPr lang="fr-FR" sz="12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Feuil1!$B$13:$B$16</c:f>
              <c:strCache>
                <c:ptCount val="4"/>
                <c:pt idx="0">
                  <c:v>blog</c:v>
                </c:pt>
                <c:pt idx="1">
                  <c:v>Facebook</c:v>
                </c:pt>
                <c:pt idx="2">
                  <c:v>plateforme éditoriale</c:v>
                </c:pt>
                <c:pt idx="3">
                  <c:v>supprimé</c:v>
                </c:pt>
              </c:strCache>
            </c:strRef>
          </c:cat>
          <c:val>
            <c:numRef>
              <c:f>Feuil1!$C$13:$C$16</c:f>
              <c:numCache>
                <c:formatCode>0.0</c:formatCode>
                <c:ptCount val="4"/>
                <c:pt idx="0">
                  <c:v>56.862745098039213</c:v>
                </c:pt>
                <c:pt idx="1">
                  <c:v>31.372549019607842</c:v>
                </c:pt>
                <c:pt idx="2">
                  <c:v>5.8823529411764701</c:v>
                </c:pt>
                <c:pt idx="3">
                  <c:v>5.8823529411764701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06-4123-BC65-828D3796B5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52282576"/>
        <c:axId val="1052283408"/>
      </c:barChart>
      <c:catAx>
        <c:axId val="1052282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Types de médias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  <c:crossAx val="1052283408"/>
        <c:crosses val="autoZero"/>
        <c:auto val="1"/>
        <c:lblAlgn val="ctr"/>
        <c:lblOffset val="100"/>
        <c:noMultiLvlLbl val="0"/>
      </c:catAx>
      <c:valAx>
        <c:axId val="105228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fr-FR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fr-F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  <c:crossAx val="105228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2E13A-3CF4-42FA-A6CA-E1A9CC828B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D45D1B-9421-4305-9BA8-7324FE0C3067}">
      <dgm:prSet phldrT="[Text]"/>
      <dgm:spPr/>
      <dgm:t>
        <a:bodyPr/>
        <a:lstStyle/>
        <a:p>
          <a:r>
            <a:rPr lang="fr-FR" dirty="0"/>
            <a:t>Corpus </a:t>
          </a:r>
          <a:r>
            <a:rPr lang="fr-FR" dirty="0" err="1"/>
            <a:t>Crawling</a:t>
          </a:r>
          <a:endParaRPr lang="fr-FR" dirty="0"/>
        </a:p>
      </dgm:t>
    </dgm:pt>
    <dgm:pt modelId="{30BAB174-D8F9-4034-AA22-0A19190AFECA}" type="parTrans" cxnId="{A457291D-8030-42F5-AE92-49F812BDFBE7}">
      <dgm:prSet/>
      <dgm:spPr/>
      <dgm:t>
        <a:bodyPr/>
        <a:lstStyle/>
        <a:p>
          <a:endParaRPr lang="fr-FR"/>
        </a:p>
      </dgm:t>
    </dgm:pt>
    <dgm:pt modelId="{3DF320A9-3FBD-4066-85F1-7F1466C4AC03}" type="sibTrans" cxnId="{A457291D-8030-42F5-AE92-49F812BDFBE7}">
      <dgm:prSet/>
      <dgm:spPr/>
      <dgm:t>
        <a:bodyPr/>
        <a:lstStyle/>
        <a:p>
          <a:endParaRPr lang="fr-FR"/>
        </a:p>
      </dgm:t>
    </dgm:pt>
    <dgm:pt modelId="{06366633-FC67-42C9-95AB-8661F34A6AC1}">
      <dgm:prSet phldrT="[Text]"/>
      <dgm:spPr/>
      <dgm:t>
        <a:bodyPr/>
        <a:lstStyle/>
        <a:p>
          <a:r>
            <a:rPr lang="fr-FR" dirty="0"/>
            <a:t>RDF</a:t>
          </a:r>
        </a:p>
      </dgm:t>
    </dgm:pt>
    <dgm:pt modelId="{4BECB280-57A8-425F-80DF-CAB379D29328}" type="parTrans" cxnId="{9070EB15-887E-48FC-BBE3-19A85CA9AD01}">
      <dgm:prSet/>
      <dgm:spPr/>
      <dgm:t>
        <a:bodyPr/>
        <a:lstStyle/>
        <a:p>
          <a:endParaRPr lang="fr-FR"/>
        </a:p>
      </dgm:t>
    </dgm:pt>
    <dgm:pt modelId="{05C4F15F-D2E5-4347-B758-77889A62FAB6}" type="sibTrans" cxnId="{9070EB15-887E-48FC-BBE3-19A85CA9AD01}">
      <dgm:prSet/>
      <dgm:spPr/>
      <dgm:t>
        <a:bodyPr/>
        <a:lstStyle/>
        <a:p>
          <a:endParaRPr lang="fr-FR"/>
        </a:p>
      </dgm:t>
    </dgm:pt>
    <dgm:pt modelId="{32E4380C-CD4E-4C8A-BC40-B3AAC65327DC}">
      <dgm:prSet phldrT="[Text]"/>
      <dgm:spPr/>
      <dgm:t>
        <a:bodyPr/>
        <a:lstStyle/>
        <a:p>
          <a:r>
            <a:rPr lang="fr-FR" dirty="0"/>
            <a:t>Fichier </a:t>
          </a:r>
          <a:r>
            <a:rPr lang="fr-FR" dirty="0" err="1"/>
            <a:t>excel</a:t>
          </a:r>
          <a:endParaRPr lang="fr-FR" dirty="0"/>
        </a:p>
      </dgm:t>
    </dgm:pt>
    <dgm:pt modelId="{B446036D-31E9-4275-AE6A-3EEBBC8B5E24}" type="parTrans" cxnId="{3F89E3E6-19FD-4554-9DA4-041437B74352}">
      <dgm:prSet/>
      <dgm:spPr/>
      <dgm:t>
        <a:bodyPr/>
        <a:lstStyle/>
        <a:p>
          <a:endParaRPr lang="fr-FR"/>
        </a:p>
      </dgm:t>
    </dgm:pt>
    <dgm:pt modelId="{AA4C0DBF-5A54-4F05-BA7D-882A7E4939AF}" type="sibTrans" cxnId="{3F89E3E6-19FD-4554-9DA4-041437B74352}">
      <dgm:prSet/>
      <dgm:spPr/>
      <dgm:t>
        <a:bodyPr/>
        <a:lstStyle/>
        <a:p>
          <a:endParaRPr lang="fr-FR"/>
        </a:p>
      </dgm:t>
    </dgm:pt>
    <dgm:pt modelId="{4D5411AD-E882-41A0-99C4-2CA18D66D068}">
      <dgm:prSet phldrT="[Text]"/>
      <dgm:spPr/>
      <dgm:t>
        <a:bodyPr/>
        <a:lstStyle/>
        <a:p>
          <a:r>
            <a:rPr lang="fr-FR" dirty="0"/>
            <a:t>Auteurs</a:t>
          </a:r>
        </a:p>
      </dgm:t>
    </dgm:pt>
    <dgm:pt modelId="{F6CA3B6A-BBB5-48BE-A7AC-EAEF56BF33CC}" type="parTrans" cxnId="{490D5067-9360-4A82-A2BD-4F438F09133B}">
      <dgm:prSet/>
      <dgm:spPr/>
      <dgm:t>
        <a:bodyPr/>
        <a:lstStyle/>
        <a:p>
          <a:endParaRPr lang="fr-FR"/>
        </a:p>
      </dgm:t>
    </dgm:pt>
    <dgm:pt modelId="{2EBD7C4E-D773-4D84-BDA4-A7FA8DB45108}" type="sibTrans" cxnId="{490D5067-9360-4A82-A2BD-4F438F09133B}">
      <dgm:prSet/>
      <dgm:spPr/>
      <dgm:t>
        <a:bodyPr/>
        <a:lstStyle/>
        <a:p>
          <a:endParaRPr lang="fr-FR"/>
        </a:p>
      </dgm:t>
    </dgm:pt>
    <dgm:pt modelId="{81FECF8A-63D2-4F5A-9646-7C5D855082F6}">
      <dgm:prSet phldrT="[Text]"/>
      <dgm:spPr/>
      <dgm:t>
        <a:bodyPr/>
        <a:lstStyle/>
        <a:p>
          <a:r>
            <a:rPr lang="fr-FR" dirty="0"/>
            <a:t>Iles en ile</a:t>
          </a:r>
        </a:p>
      </dgm:t>
    </dgm:pt>
    <dgm:pt modelId="{4C1F11A2-B0AA-4214-B8D5-27D2B752D43F}" type="parTrans" cxnId="{99C88D35-044D-4D9B-BC63-1C6D6D7099B6}">
      <dgm:prSet/>
      <dgm:spPr/>
      <dgm:t>
        <a:bodyPr/>
        <a:lstStyle/>
        <a:p>
          <a:endParaRPr lang="fr-FR"/>
        </a:p>
      </dgm:t>
    </dgm:pt>
    <dgm:pt modelId="{C89419AD-FDE2-47B2-8E82-129B0D0DD628}" type="sibTrans" cxnId="{99C88D35-044D-4D9B-BC63-1C6D6D7099B6}">
      <dgm:prSet/>
      <dgm:spPr/>
      <dgm:t>
        <a:bodyPr/>
        <a:lstStyle/>
        <a:p>
          <a:endParaRPr lang="fr-FR"/>
        </a:p>
      </dgm:t>
    </dgm:pt>
    <dgm:pt modelId="{9AE26E03-FB1B-4393-81DC-8624EEFC0C71}">
      <dgm:prSet phldrT="[Text]"/>
      <dgm:spPr/>
      <dgm:t>
        <a:bodyPr/>
        <a:lstStyle/>
        <a:p>
          <a:r>
            <a:rPr lang="fr-FR" dirty="0"/>
            <a:t>SPLA</a:t>
          </a:r>
        </a:p>
      </dgm:t>
    </dgm:pt>
    <dgm:pt modelId="{AE0458C0-30AA-4D83-BAD1-F39387B5EA6F}" type="parTrans" cxnId="{1456639B-6D53-43F8-975B-B6E06A6D4055}">
      <dgm:prSet/>
      <dgm:spPr/>
      <dgm:t>
        <a:bodyPr/>
        <a:lstStyle/>
        <a:p>
          <a:endParaRPr lang="fr-FR"/>
        </a:p>
      </dgm:t>
    </dgm:pt>
    <dgm:pt modelId="{80D3DA57-4A66-4C68-9304-D870C18E5805}" type="sibTrans" cxnId="{1456639B-6D53-43F8-975B-B6E06A6D4055}">
      <dgm:prSet/>
      <dgm:spPr/>
      <dgm:t>
        <a:bodyPr/>
        <a:lstStyle/>
        <a:p>
          <a:endParaRPr lang="fr-FR"/>
        </a:p>
      </dgm:t>
    </dgm:pt>
    <dgm:pt modelId="{40F80306-F459-4A89-BD9B-0905D52F51A8}">
      <dgm:prSet phldrT="[Text]"/>
      <dgm:spPr/>
      <dgm:t>
        <a:bodyPr/>
        <a:lstStyle/>
        <a:p>
          <a:r>
            <a:rPr lang="fr-FR" dirty="0" err="1"/>
            <a:t>Meta-données</a:t>
          </a:r>
          <a:r>
            <a:rPr lang="fr-FR" dirty="0"/>
            <a:t> auteurs</a:t>
          </a:r>
        </a:p>
      </dgm:t>
    </dgm:pt>
    <dgm:pt modelId="{D74A1BF9-1FDA-4F28-B0A1-32896DCC5900}" type="parTrans" cxnId="{9ADBD9CA-AA08-4CDD-BF4E-57FB9E30265B}">
      <dgm:prSet/>
      <dgm:spPr/>
      <dgm:t>
        <a:bodyPr/>
        <a:lstStyle/>
        <a:p>
          <a:endParaRPr lang="fr-FR"/>
        </a:p>
      </dgm:t>
    </dgm:pt>
    <dgm:pt modelId="{0A39C7A2-F49C-47FD-BC23-57B0E18BE72C}" type="sibTrans" cxnId="{9ADBD9CA-AA08-4CDD-BF4E-57FB9E30265B}">
      <dgm:prSet/>
      <dgm:spPr/>
      <dgm:t>
        <a:bodyPr/>
        <a:lstStyle/>
        <a:p>
          <a:endParaRPr lang="fr-FR"/>
        </a:p>
      </dgm:t>
    </dgm:pt>
    <dgm:pt modelId="{FA7A65EE-B9E3-4729-B932-3689D6C3E895}">
      <dgm:prSet phldrT="[Text]"/>
      <dgm:spPr/>
      <dgm:t>
        <a:bodyPr/>
        <a:lstStyle/>
        <a:p>
          <a:r>
            <a:rPr lang="fr-FR" dirty="0"/>
            <a:t>BNF</a:t>
          </a:r>
        </a:p>
      </dgm:t>
    </dgm:pt>
    <dgm:pt modelId="{F9C0D3D8-56F6-4953-B209-D8EC9445A11E}" type="parTrans" cxnId="{5AE5E1D2-BD60-4507-AD0C-3E3BB488FA15}">
      <dgm:prSet/>
      <dgm:spPr/>
      <dgm:t>
        <a:bodyPr/>
        <a:lstStyle/>
        <a:p>
          <a:endParaRPr lang="fr-FR"/>
        </a:p>
      </dgm:t>
    </dgm:pt>
    <dgm:pt modelId="{111CE33A-D287-435B-8BD0-0125FCCBD2E4}" type="sibTrans" cxnId="{5AE5E1D2-BD60-4507-AD0C-3E3BB488FA15}">
      <dgm:prSet/>
      <dgm:spPr/>
      <dgm:t>
        <a:bodyPr/>
        <a:lstStyle/>
        <a:p>
          <a:endParaRPr lang="fr-FR"/>
        </a:p>
      </dgm:t>
    </dgm:pt>
    <dgm:pt modelId="{856483F4-66E8-4EC3-84BC-7232EA69AAF7}">
      <dgm:prSet phldrT="[Text]"/>
      <dgm:spPr/>
      <dgm:t>
        <a:bodyPr/>
        <a:lstStyle/>
        <a:p>
          <a:r>
            <a:rPr lang="fr-FR" dirty="0"/>
            <a:t>VIAF</a:t>
          </a:r>
        </a:p>
      </dgm:t>
    </dgm:pt>
    <dgm:pt modelId="{712BDBD6-8CD0-4518-9977-4581EDBB3098}" type="parTrans" cxnId="{7015CE22-9B8F-4DC8-9EB1-F8A8621E54EC}">
      <dgm:prSet/>
      <dgm:spPr/>
      <dgm:t>
        <a:bodyPr/>
        <a:lstStyle/>
        <a:p>
          <a:endParaRPr lang="fr-FR"/>
        </a:p>
      </dgm:t>
    </dgm:pt>
    <dgm:pt modelId="{0EACEF2E-285D-4092-9AFC-59A67ABB60A2}" type="sibTrans" cxnId="{7015CE22-9B8F-4DC8-9EB1-F8A8621E54EC}">
      <dgm:prSet/>
      <dgm:spPr/>
      <dgm:t>
        <a:bodyPr/>
        <a:lstStyle/>
        <a:p>
          <a:endParaRPr lang="fr-FR"/>
        </a:p>
      </dgm:t>
    </dgm:pt>
    <dgm:pt modelId="{7BAAF364-B888-4E84-B477-52BE95F8E326}" type="pres">
      <dgm:prSet presAssocID="{2472E13A-3CF4-42FA-A6CA-E1A9CC828B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FA1A3A2-2004-4FBC-BC23-2800E8BC2CE3}" type="pres">
      <dgm:prSet presAssocID="{28D45D1B-9421-4305-9BA8-7324FE0C3067}" presName="linNode" presStyleCnt="0"/>
      <dgm:spPr/>
    </dgm:pt>
    <dgm:pt modelId="{8122A80A-1BE1-4624-8AF6-0D2424079C10}" type="pres">
      <dgm:prSet presAssocID="{28D45D1B-9421-4305-9BA8-7324FE0C306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F90BCA-6831-4D69-AF4A-4AD4E8893D61}" type="pres">
      <dgm:prSet presAssocID="{28D45D1B-9421-4305-9BA8-7324FE0C306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E59E35-7AA0-4FA8-A1CA-13197D89FF4C}" type="pres">
      <dgm:prSet presAssocID="{3DF320A9-3FBD-4066-85F1-7F1466C4AC03}" presName="sp" presStyleCnt="0"/>
      <dgm:spPr/>
    </dgm:pt>
    <dgm:pt modelId="{7546B46C-B111-469F-89B9-966DC4969880}" type="pres">
      <dgm:prSet presAssocID="{4D5411AD-E882-41A0-99C4-2CA18D66D068}" presName="linNode" presStyleCnt="0"/>
      <dgm:spPr/>
    </dgm:pt>
    <dgm:pt modelId="{E92602E3-918C-4EAC-97A1-12D268D2D4AE}" type="pres">
      <dgm:prSet presAssocID="{4D5411AD-E882-41A0-99C4-2CA18D66D06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888270-4193-4EAC-8EFD-BB5307BC2D06}" type="pres">
      <dgm:prSet presAssocID="{4D5411AD-E882-41A0-99C4-2CA18D66D06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B12F3-F0C2-4885-8CF4-3F174EB13CEA}" type="pres">
      <dgm:prSet presAssocID="{2EBD7C4E-D773-4D84-BDA4-A7FA8DB45108}" presName="sp" presStyleCnt="0"/>
      <dgm:spPr/>
    </dgm:pt>
    <dgm:pt modelId="{FF50DA57-95DC-47E7-89BE-41BCB8BE0B23}" type="pres">
      <dgm:prSet presAssocID="{40F80306-F459-4A89-BD9B-0905D52F51A8}" presName="linNode" presStyleCnt="0"/>
      <dgm:spPr/>
    </dgm:pt>
    <dgm:pt modelId="{8258EE49-776F-4A31-BF66-1D288F30DACB}" type="pres">
      <dgm:prSet presAssocID="{40F80306-F459-4A89-BD9B-0905D52F51A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E7DE7E-F07E-472F-B53B-B765B9738453}" type="pres">
      <dgm:prSet presAssocID="{40F80306-F459-4A89-BD9B-0905D52F51A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070EB15-887E-48FC-BBE3-19A85CA9AD01}" srcId="{28D45D1B-9421-4305-9BA8-7324FE0C3067}" destId="{06366633-FC67-42C9-95AB-8661F34A6AC1}" srcOrd="0" destOrd="0" parTransId="{4BECB280-57A8-425F-80DF-CAB379D29328}" sibTransId="{05C4F15F-D2E5-4347-B758-77889A62FAB6}"/>
    <dgm:cxn modelId="{1456639B-6D53-43F8-975B-B6E06A6D4055}" srcId="{4D5411AD-E882-41A0-99C4-2CA18D66D068}" destId="{9AE26E03-FB1B-4393-81DC-8624EEFC0C71}" srcOrd="1" destOrd="0" parTransId="{AE0458C0-30AA-4D83-BAD1-F39387B5EA6F}" sibTransId="{80D3DA57-4A66-4C68-9304-D870C18E5805}"/>
    <dgm:cxn modelId="{E4F1EFE8-5D35-44B9-92ED-7980EFCBBAB7}" type="presOf" srcId="{32E4380C-CD4E-4C8A-BC40-B3AAC65327DC}" destId="{75F90BCA-6831-4D69-AF4A-4AD4E8893D61}" srcOrd="0" destOrd="1" presId="urn:microsoft.com/office/officeart/2005/8/layout/vList5"/>
    <dgm:cxn modelId="{13E875F4-F90E-4043-9E4A-BD63DAE4B2FB}" type="presOf" srcId="{FA7A65EE-B9E3-4729-B932-3689D6C3E895}" destId="{30E7DE7E-F07E-472F-B53B-B765B9738453}" srcOrd="0" destOrd="0" presId="urn:microsoft.com/office/officeart/2005/8/layout/vList5"/>
    <dgm:cxn modelId="{490D5067-9360-4A82-A2BD-4F438F09133B}" srcId="{2472E13A-3CF4-42FA-A6CA-E1A9CC828B05}" destId="{4D5411AD-E882-41A0-99C4-2CA18D66D068}" srcOrd="1" destOrd="0" parTransId="{F6CA3B6A-BBB5-48BE-A7AC-EAEF56BF33CC}" sibTransId="{2EBD7C4E-D773-4D84-BDA4-A7FA8DB45108}"/>
    <dgm:cxn modelId="{7015CE22-9B8F-4DC8-9EB1-F8A8621E54EC}" srcId="{40F80306-F459-4A89-BD9B-0905D52F51A8}" destId="{856483F4-66E8-4EC3-84BC-7232EA69AAF7}" srcOrd="1" destOrd="0" parTransId="{712BDBD6-8CD0-4518-9977-4581EDBB3098}" sibTransId="{0EACEF2E-285D-4092-9AFC-59A67ABB60A2}"/>
    <dgm:cxn modelId="{9ADBD9CA-AA08-4CDD-BF4E-57FB9E30265B}" srcId="{2472E13A-3CF4-42FA-A6CA-E1A9CC828B05}" destId="{40F80306-F459-4A89-BD9B-0905D52F51A8}" srcOrd="2" destOrd="0" parTransId="{D74A1BF9-1FDA-4F28-B0A1-32896DCC5900}" sibTransId="{0A39C7A2-F49C-47FD-BC23-57B0E18BE72C}"/>
    <dgm:cxn modelId="{A457291D-8030-42F5-AE92-49F812BDFBE7}" srcId="{2472E13A-3CF4-42FA-A6CA-E1A9CC828B05}" destId="{28D45D1B-9421-4305-9BA8-7324FE0C3067}" srcOrd="0" destOrd="0" parTransId="{30BAB174-D8F9-4034-AA22-0A19190AFECA}" sibTransId="{3DF320A9-3FBD-4066-85F1-7F1466C4AC03}"/>
    <dgm:cxn modelId="{E549586B-37CC-409F-9552-BDCD44AC7A64}" type="presOf" srcId="{9AE26E03-FB1B-4393-81DC-8624EEFC0C71}" destId="{32888270-4193-4EAC-8EFD-BB5307BC2D06}" srcOrd="0" destOrd="1" presId="urn:microsoft.com/office/officeart/2005/8/layout/vList5"/>
    <dgm:cxn modelId="{7E99D4CB-19E6-4EA1-8E52-74A61073AA4F}" type="presOf" srcId="{4D5411AD-E882-41A0-99C4-2CA18D66D068}" destId="{E92602E3-918C-4EAC-97A1-12D268D2D4AE}" srcOrd="0" destOrd="0" presId="urn:microsoft.com/office/officeart/2005/8/layout/vList5"/>
    <dgm:cxn modelId="{62BD4211-00FE-4E8E-9CBC-0C3EE1FD6A1C}" type="presOf" srcId="{2472E13A-3CF4-42FA-A6CA-E1A9CC828B05}" destId="{7BAAF364-B888-4E84-B477-52BE95F8E326}" srcOrd="0" destOrd="0" presId="urn:microsoft.com/office/officeart/2005/8/layout/vList5"/>
    <dgm:cxn modelId="{27BEE7AD-486C-40C7-8C19-B045D06D479B}" type="presOf" srcId="{81FECF8A-63D2-4F5A-9646-7C5D855082F6}" destId="{32888270-4193-4EAC-8EFD-BB5307BC2D06}" srcOrd="0" destOrd="0" presId="urn:microsoft.com/office/officeart/2005/8/layout/vList5"/>
    <dgm:cxn modelId="{5C7CA52C-7CF2-4F7B-8B15-9B0493389086}" type="presOf" srcId="{28D45D1B-9421-4305-9BA8-7324FE0C3067}" destId="{8122A80A-1BE1-4624-8AF6-0D2424079C10}" srcOrd="0" destOrd="0" presId="urn:microsoft.com/office/officeart/2005/8/layout/vList5"/>
    <dgm:cxn modelId="{3F89E3E6-19FD-4554-9DA4-041437B74352}" srcId="{28D45D1B-9421-4305-9BA8-7324FE0C3067}" destId="{32E4380C-CD4E-4C8A-BC40-B3AAC65327DC}" srcOrd="1" destOrd="0" parTransId="{B446036D-31E9-4275-AE6A-3EEBBC8B5E24}" sibTransId="{AA4C0DBF-5A54-4F05-BA7D-882A7E4939AF}"/>
    <dgm:cxn modelId="{99C88D35-044D-4D9B-BC63-1C6D6D7099B6}" srcId="{4D5411AD-E882-41A0-99C4-2CA18D66D068}" destId="{81FECF8A-63D2-4F5A-9646-7C5D855082F6}" srcOrd="0" destOrd="0" parTransId="{4C1F11A2-B0AA-4214-B8D5-27D2B752D43F}" sibTransId="{C89419AD-FDE2-47B2-8E82-129B0D0DD628}"/>
    <dgm:cxn modelId="{6BAC360B-61FC-47EF-A4C4-8F41045581ED}" type="presOf" srcId="{06366633-FC67-42C9-95AB-8661F34A6AC1}" destId="{75F90BCA-6831-4D69-AF4A-4AD4E8893D61}" srcOrd="0" destOrd="0" presId="urn:microsoft.com/office/officeart/2005/8/layout/vList5"/>
    <dgm:cxn modelId="{B21B51E2-E6AD-48EB-82FE-044572B72979}" type="presOf" srcId="{856483F4-66E8-4EC3-84BC-7232EA69AAF7}" destId="{30E7DE7E-F07E-472F-B53B-B765B9738453}" srcOrd="0" destOrd="1" presId="urn:microsoft.com/office/officeart/2005/8/layout/vList5"/>
    <dgm:cxn modelId="{B7895EF1-4B3C-4962-B2EE-93250D063198}" type="presOf" srcId="{40F80306-F459-4A89-BD9B-0905D52F51A8}" destId="{8258EE49-776F-4A31-BF66-1D288F30DACB}" srcOrd="0" destOrd="0" presId="urn:microsoft.com/office/officeart/2005/8/layout/vList5"/>
    <dgm:cxn modelId="{5AE5E1D2-BD60-4507-AD0C-3E3BB488FA15}" srcId="{40F80306-F459-4A89-BD9B-0905D52F51A8}" destId="{FA7A65EE-B9E3-4729-B932-3689D6C3E895}" srcOrd="0" destOrd="0" parTransId="{F9C0D3D8-56F6-4953-B209-D8EC9445A11E}" sibTransId="{111CE33A-D287-435B-8BD0-0125FCCBD2E4}"/>
    <dgm:cxn modelId="{2B1D2660-069E-400E-B1B8-A283B8BA161C}" type="presParOf" srcId="{7BAAF364-B888-4E84-B477-52BE95F8E326}" destId="{BFA1A3A2-2004-4FBC-BC23-2800E8BC2CE3}" srcOrd="0" destOrd="0" presId="urn:microsoft.com/office/officeart/2005/8/layout/vList5"/>
    <dgm:cxn modelId="{203F85BF-FA90-45FB-AE8D-62295276BC9E}" type="presParOf" srcId="{BFA1A3A2-2004-4FBC-BC23-2800E8BC2CE3}" destId="{8122A80A-1BE1-4624-8AF6-0D2424079C10}" srcOrd="0" destOrd="0" presId="urn:microsoft.com/office/officeart/2005/8/layout/vList5"/>
    <dgm:cxn modelId="{ED2EF797-5EDE-477D-9B9A-45B1BFE7A523}" type="presParOf" srcId="{BFA1A3A2-2004-4FBC-BC23-2800E8BC2CE3}" destId="{75F90BCA-6831-4D69-AF4A-4AD4E8893D61}" srcOrd="1" destOrd="0" presId="urn:microsoft.com/office/officeart/2005/8/layout/vList5"/>
    <dgm:cxn modelId="{31D29B5E-E65B-4ACC-B031-1D5C03D5A591}" type="presParOf" srcId="{7BAAF364-B888-4E84-B477-52BE95F8E326}" destId="{69E59E35-7AA0-4FA8-A1CA-13197D89FF4C}" srcOrd="1" destOrd="0" presId="urn:microsoft.com/office/officeart/2005/8/layout/vList5"/>
    <dgm:cxn modelId="{C3CAD9D4-BEF1-4644-9566-C9FBA0764831}" type="presParOf" srcId="{7BAAF364-B888-4E84-B477-52BE95F8E326}" destId="{7546B46C-B111-469F-89B9-966DC4969880}" srcOrd="2" destOrd="0" presId="urn:microsoft.com/office/officeart/2005/8/layout/vList5"/>
    <dgm:cxn modelId="{0FAB76E0-AFDE-4278-BC2D-5C5C9FF1EA65}" type="presParOf" srcId="{7546B46C-B111-469F-89B9-966DC4969880}" destId="{E92602E3-918C-4EAC-97A1-12D268D2D4AE}" srcOrd="0" destOrd="0" presId="urn:microsoft.com/office/officeart/2005/8/layout/vList5"/>
    <dgm:cxn modelId="{648A30D6-D296-4F8B-9A02-F31DA780D540}" type="presParOf" srcId="{7546B46C-B111-469F-89B9-966DC4969880}" destId="{32888270-4193-4EAC-8EFD-BB5307BC2D06}" srcOrd="1" destOrd="0" presId="urn:microsoft.com/office/officeart/2005/8/layout/vList5"/>
    <dgm:cxn modelId="{01DA628F-6CF4-4043-B9DA-883A87389E96}" type="presParOf" srcId="{7BAAF364-B888-4E84-B477-52BE95F8E326}" destId="{202B12F3-F0C2-4885-8CF4-3F174EB13CEA}" srcOrd="3" destOrd="0" presId="urn:microsoft.com/office/officeart/2005/8/layout/vList5"/>
    <dgm:cxn modelId="{057BF54D-066A-4F20-AAED-1792AB728348}" type="presParOf" srcId="{7BAAF364-B888-4E84-B477-52BE95F8E326}" destId="{FF50DA57-95DC-47E7-89BE-41BCB8BE0B23}" srcOrd="4" destOrd="0" presId="urn:microsoft.com/office/officeart/2005/8/layout/vList5"/>
    <dgm:cxn modelId="{B74EEFE8-EA2A-45AA-B20F-2BDDA15C148C}" type="presParOf" srcId="{FF50DA57-95DC-47E7-89BE-41BCB8BE0B23}" destId="{8258EE49-776F-4A31-BF66-1D288F30DACB}" srcOrd="0" destOrd="0" presId="urn:microsoft.com/office/officeart/2005/8/layout/vList5"/>
    <dgm:cxn modelId="{10542F34-2EEA-498D-BCB3-0DE577F4605C}" type="presParOf" srcId="{FF50DA57-95DC-47E7-89BE-41BCB8BE0B23}" destId="{30E7DE7E-F07E-472F-B53B-B765B97384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0BCA-6831-4D69-AF4A-4AD4E8893D61}">
      <dsp:nvSpPr>
        <dsp:cNvPr id="0" name=""/>
        <dsp:cNvSpPr/>
      </dsp:nvSpPr>
      <dsp:spPr>
        <a:xfrm rot="5400000">
          <a:off x="5163794" y="-1980989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RDF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Fichier </a:t>
          </a:r>
          <a:r>
            <a:rPr lang="fr-FR" sz="3100" kern="1200" dirty="0" err="1"/>
            <a:t>excel</a:t>
          </a:r>
          <a:endParaRPr lang="fr-FR" sz="3100" kern="1200" dirty="0"/>
        </a:p>
      </dsp:txBody>
      <dsp:txXfrm rot="-5400000">
        <a:off x="3037301" y="201479"/>
        <a:ext cx="5343671" cy="1034708"/>
      </dsp:txXfrm>
    </dsp:sp>
    <dsp:sp modelId="{8122A80A-1BE1-4624-8AF6-0D2424079C10}">
      <dsp:nvSpPr>
        <dsp:cNvPr id="0" name=""/>
        <dsp:cNvSpPr/>
      </dsp:nvSpPr>
      <dsp:spPr>
        <a:xfrm>
          <a:off x="0" y="2171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/>
            <a:t>Corpus </a:t>
          </a:r>
          <a:r>
            <a:rPr lang="fr-FR" sz="3400" kern="1200" dirty="0" err="1"/>
            <a:t>Crawling</a:t>
          </a:r>
          <a:endParaRPr lang="fr-FR" sz="3400" kern="1200" dirty="0"/>
        </a:p>
      </dsp:txBody>
      <dsp:txXfrm>
        <a:off x="69969" y="72140"/>
        <a:ext cx="2897362" cy="1293385"/>
      </dsp:txXfrm>
    </dsp:sp>
    <dsp:sp modelId="{32888270-4193-4EAC-8EFD-BB5307BC2D06}">
      <dsp:nvSpPr>
        <dsp:cNvPr id="0" name=""/>
        <dsp:cNvSpPr/>
      </dsp:nvSpPr>
      <dsp:spPr>
        <a:xfrm rot="5400000">
          <a:off x="5163794" y="-476000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Iles en ile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SPLA</a:t>
          </a:r>
        </a:p>
      </dsp:txBody>
      <dsp:txXfrm rot="-5400000">
        <a:off x="3037301" y="1706468"/>
        <a:ext cx="5343671" cy="1034708"/>
      </dsp:txXfrm>
    </dsp:sp>
    <dsp:sp modelId="{E92602E3-918C-4EAC-97A1-12D268D2D4AE}">
      <dsp:nvSpPr>
        <dsp:cNvPr id="0" name=""/>
        <dsp:cNvSpPr/>
      </dsp:nvSpPr>
      <dsp:spPr>
        <a:xfrm>
          <a:off x="0" y="150716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/>
            <a:t>Auteurs</a:t>
          </a:r>
        </a:p>
      </dsp:txBody>
      <dsp:txXfrm>
        <a:off x="69969" y="1577129"/>
        <a:ext cx="2897362" cy="1293385"/>
      </dsp:txXfrm>
    </dsp:sp>
    <dsp:sp modelId="{30E7DE7E-F07E-472F-B53B-B765B9738453}">
      <dsp:nvSpPr>
        <dsp:cNvPr id="0" name=""/>
        <dsp:cNvSpPr/>
      </dsp:nvSpPr>
      <dsp:spPr>
        <a:xfrm rot="5400000">
          <a:off x="5163794" y="1028988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BNF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VIAF</a:t>
          </a:r>
        </a:p>
      </dsp:txBody>
      <dsp:txXfrm rot="-5400000">
        <a:off x="3037301" y="3211457"/>
        <a:ext cx="5343671" cy="1034708"/>
      </dsp:txXfrm>
    </dsp:sp>
    <dsp:sp modelId="{8258EE49-776F-4A31-BF66-1D288F30DACB}">
      <dsp:nvSpPr>
        <dsp:cNvPr id="0" name=""/>
        <dsp:cNvSpPr/>
      </dsp:nvSpPr>
      <dsp:spPr>
        <a:xfrm>
          <a:off x="0" y="301215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/>
            <a:t>Meta-données</a:t>
          </a:r>
          <a:r>
            <a:rPr lang="fr-FR" sz="3400" kern="1200" dirty="0"/>
            <a:t> auteurs</a:t>
          </a:r>
        </a:p>
      </dsp:txBody>
      <dsp:txXfrm>
        <a:off x="69969" y="3082119"/>
        <a:ext cx="2897362" cy="129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48206" y="2130597"/>
            <a:ext cx="8208105" cy="1605294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 du web littéraire francophone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93122" y="449766"/>
            <a:ext cx="3878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sto MT"/>
              </a:rPr>
              <a:t>Master HN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Calisto MT"/>
              </a:rPr>
              <a:t>Livrable 2 - UE Projet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sto MT"/>
                <a:ea typeface="+mn-ea"/>
                <a:cs typeface="+mn-cs"/>
              </a:rPr>
              <a:t>18 novembre 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2" y="5064807"/>
            <a:ext cx="1343731" cy="12314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99" y="5115161"/>
            <a:ext cx="1922959" cy="1130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58" y="5216069"/>
            <a:ext cx="2027150" cy="10297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4702" y="517395"/>
            <a:ext cx="299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Inès </a:t>
            </a:r>
            <a:r>
              <a:rPr kumimoji="0" lang="fr-FR" sz="2400" b="0" i="0" u="none" strike="noStrike" kern="1200" cap="small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Burri</a:t>
            </a:r>
            <a:endParaRPr kumimoji="0" lang="fr-FR" sz="2400" b="0" i="0" u="none" strike="noStrike" kern="1200" cap="sm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Anaïs </a:t>
            </a:r>
            <a:r>
              <a:rPr kumimoji="0" lang="fr-FR" sz="2400" b="0" i="0" u="none" strike="noStrike" kern="1200" cap="small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Chambat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>
                <a:solidFill>
                  <a:prstClr val="black"/>
                </a:solidFill>
                <a:latin typeface="Calisto MT"/>
              </a:rPr>
              <a:t>Célian </a:t>
            </a:r>
            <a:r>
              <a:rPr lang="fr-FR" sz="2400" cap="small">
                <a:solidFill>
                  <a:prstClr val="black"/>
                </a:solidFill>
                <a:latin typeface="Calisto MT"/>
              </a:rPr>
              <a:t>Ringwald</a:t>
            </a:r>
            <a:endParaRPr kumimoji="0" lang="fr-FR" sz="1800" b="0" i="0" u="none" strike="noStrike" kern="1200" cap="sm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29256" y="4064925"/>
            <a:ext cx="10046004" cy="519586"/>
          </a:xfrm>
        </p:spPr>
        <p:txBody>
          <a:bodyPr/>
          <a:lstStyle/>
          <a:p>
            <a:r>
              <a:rPr lang="fr-FR" dirty="0"/>
              <a:t> Rétrospective de mi-parcours</a:t>
            </a:r>
          </a:p>
        </p:txBody>
      </p:sp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07" y="602088"/>
            <a:ext cx="7757410" cy="58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4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79" y="2743199"/>
            <a:ext cx="10515600" cy="782045"/>
          </a:xfrm>
        </p:spPr>
        <p:txBody>
          <a:bodyPr>
            <a:normAutofit/>
          </a:bodyPr>
          <a:lstStyle/>
          <a:p>
            <a:r>
              <a:rPr lang="fr-FR" sz="4000" u="sng" dirty="0"/>
              <a:t>III. Réalisé</a:t>
            </a:r>
          </a:p>
        </p:txBody>
      </p:sp>
    </p:spTree>
    <p:extLst>
      <p:ext uri="{BB962C8B-B14F-4D97-AF65-F5344CB8AC3E}">
        <p14:creationId xmlns:p14="http://schemas.microsoft.com/office/powerpoint/2010/main" val="29760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F29F1-3426-4CB6-AA61-06A6B3B4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</a:t>
            </a:r>
            <a:r>
              <a:rPr lang="fr-FR" dirty="0" err="1"/>
              <a:t>possibilitées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4F02E-CBEF-430F-9331-70463936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API : </a:t>
            </a:r>
            <a:r>
              <a:rPr lang="fr-FR" dirty="0" err="1"/>
              <a:t>access</a:t>
            </a:r>
            <a:r>
              <a:rPr lang="fr-FR" dirty="0"/>
              <a:t> information</a:t>
            </a:r>
          </a:p>
          <a:p>
            <a:r>
              <a:rPr lang="fr-FR" dirty="0"/>
              <a:t>Possibilités :</a:t>
            </a:r>
          </a:p>
          <a:p>
            <a:pPr lvl="1"/>
            <a:r>
              <a:rPr lang="fr-FR" dirty="0"/>
              <a:t>15 </a:t>
            </a:r>
            <a:r>
              <a:rPr lang="fr-FR" dirty="0" err="1"/>
              <a:t>requetes</a:t>
            </a:r>
            <a:r>
              <a:rPr lang="fr-FR" dirty="0"/>
              <a:t> / quart d’heures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404A6C-23CF-427F-91DD-B61F459F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1714" y="1825625"/>
            <a:ext cx="5802086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fr-FR" dirty="0"/>
              <a:t>30</a:t>
            </a:r>
            <a:r>
              <a:rPr lang="fr-FR" baseline="30000" dirty="0"/>
              <a:t>e</a:t>
            </a:r>
            <a:r>
              <a:rPr lang="fr-FR" dirty="0"/>
              <a:t> de </a:t>
            </a:r>
            <a:r>
              <a:rPr lang="fr-FR" dirty="0" err="1"/>
              <a:t>packets</a:t>
            </a:r>
            <a:r>
              <a:rPr lang="fr-FR" dirty="0"/>
              <a:t> de données disponibles 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C00000"/>
                </a:solidFill>
              </a:rPr>
              <a:t>user_posts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user_location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user_link</a:t>
            </a:r>
            <a:r>
              <a:rPr lang="fr-FR" dirty="0"/>
              <a:t>, </a:t>
            </a:r>
            <a:r>
              <a:rPr lang="fr-FR" dirty="0" err="1">
                <a:solidFill>
                  <a:srgbClr val="C00000"/>
                </a:solidFill>
              </a:rPr>
              <a:t>user_likes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user_hometown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user_gender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user_friends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user_events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user_birthday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user_age_range</a:t>
            </a:r>
            <a:r>
              <a:rPr lang="fr-FR" dirty="0"/>
              <a:t>, </a:t>
            </a:r>
            <a:r>
              <a:rPr lang="fr-FR" dirty="0" err="1"/>
              <a:t>attribution_read</a:t>
            </a:r>
            <a:r>
              <a:rPr lang="fr-FR" dirty="0"/>
              <a:t>, </a:t>
            </a:r>
            <a:r>
              <a:rPr lang="fr-FR" dirty="0" err="1"/>
              <a:t>ads_management</a:t>
            </a:r>
            <a:r>
              <a:rPr lang="fr-FR" dirty="0"/>
              <a:t>, </a:t>
            </a:r>
            <a:r>
              <a:rPr lang="fr-FR" dirty="0" err="1"/>
              <a:t>ads_read</a:t>
            </a:r>
            <a:r>
              <a:rPr lang="fr-FR" dirty="0"/>
              <a:t>, </a:t>
            </a:r>
            <a:r>
              <a:rPr lang="fr-FR" dirty="0" err="1"/>
              <a:t>user_videos</a:t>
            </a:r>
            <a:r>
              <a:rPr lang="fr-FR" dirty="0"/>
              <a:t>, </a:t>
            </a:r>
            <a:r>
              <a:rPr lang="fr-FR" dirty="0" err="1"/>
              <a:t>user_photos</a:t>
            </a:r>
            <a:r>
              <a:rPr lang="fr-FR" dirty="0"/>
              <a:t>, </a:t>
            </a:r>
            <a:r>
              <a:rPr lang="fr-FR" dirty="0" err="1"/>
              <a:t>read_page_mailboxes</a:t>
            </a:r>
            <a:r>
              <a:rPr lang="fr-FR" dirty="0"/>
              <a:t>, </a:t>
            </a:r>
            <a:r>
              <a:rPr lang="fr-FR" dirty="0" err="1"/>
              <a:t>read_insights</a:t>
            </a:r>
            <a:r>
              <a:rPr lang="fr-FR" dirty="0"/>
              <a:t>, </a:t>
            </a:r>
            <a:r>
              <a:rPr lang="fr-FR" dirty="0" err="1"/>
              <a:t>publish_to_groups</a:t>
            </a:r>
            <a:r>
              <a:rPr lang="fr-FR" dirty="0"/>
              <a:t>, </a:t>
            </a:r>
            <a:r>
              <a:rPr lang="fr-FR" dirty="0" err="1"/>
              <a:t>publish_pages</a:t>
            </a:r>
            <a:r>
              <a:rPr lang="fr-FR" dirty="0"/>
              <a:t>, </a:t>
            </a:r>
            <a:r>
              <a:rPr lang="fr-FR" dirty="0" err="1"/>
              <a:t>pages_manage_instant_articles</a:t>
            </a:r>
            <a:r>
              <a:rPr lang="fr-FR" dirty="0"/>
              <a:t>, </a:t>
            </a:r>
            <a:r>
              <a:rPr lang="fr-FR" dirty="0" err="1"/>
              <a:t>pages_manage_cta</a:t>
            </a:r>
            <a:r>
              <a:rPr lang="fr-FR" dirty="0"/>
              <a:t>, </a:t>
            </a:r>
            <a:r>
              <a:rPr lang="fr-FR" dirty="0" err="1"/>
              <a:t>manage_pages</a:t>
            </a:r>
            <a:r>
              <a:rPr lang="fr-FR" dirty="0"/>
              <a:t>, </a:t>
            </a:r>
            <a:r>
              <a:rPr lang="fr-FR" dirty="0" err="1"/>
              <a:t>leads_retrieval</a:t>
            </a:r>
            <a:r>
              <a:rPr lang="fr-FR" dirty="0"/>
              <a:t>, </a:t>
            </a:r>
            <a:r>
              <a:rPr lang="fr-FR" dirty="0" err="1"/>
              <a:t>groups_access_member_info</a:t>
            </a:r>
            <a:r>
              <a:rPr lang="fr-FR" dirty="0"/>
              <a:t>, </a:t>
            </a:r>
            <a:r>
              <a:rPr lang="fr-FR" dirty="0" err="1"/>
              <a:t>business_management</a:t>
            </a:r>
            <a:r>
              <a:rPr lang="fr-FR" dirty="0"/>
              <a:t>, </a:t>
            </a:r>
            <a:r>
              <a:rPr lang="fr-FR" dirty="0" err="1"/>
              <a:t>publish_video</a:t>
            </a:r>
            <a:r>
              <a:rPr lang="fr-FR" dirty="0"/>
              <a:t>, </a:t>
            </a:r>
            <a:r>
              <a:rPr lang="fr-FR" dirty="0" err="1"/>
              <a:t>instagram_manage_insights</a:t>
            </a:r>
            <a:r>
              <a:rPr lang="fr-FR" dirty="0"/>
              <a:t>, </a:t>
            </a:r>
            <a:r>
              <a:rPr lang="fr-FR" dirty="0" err="1"/>
              <a:t>instagram_manage_comments</a:t>
            </a:r>
            <a:r>
              <a:rPr lang="fr-FR" dirty="0"/>
              <a:t>, </a:t>
            </a:r>
            <a:r>
              <a:rPr lang="fr-FR" dirty="0" err="1"/>
              <a:t>instagram_basic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921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9545-341B-4370-B2AD-30D75ED1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Procédure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ACE1-3428-46F3-928C-DE7EBDE88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application </a:t>
            </a:r>
            <a:r>
              <a:rPr lang="fr-FR" dirty="0" err="1"/>
              <a:t>facebook</a:t>
            </a:r>
            <a:endParaRPr lang="fr-FR" dirty="0"/>
          </a:p>
          <a:p>
            <a:r>
              <a:rPr lang="fr-FR" dirty="0"/>
              <a:t>Création page entreprise</a:t>
            </a:r>
          </a:p>
          <a:p>
            <a:r>
              <a:rPr lang="fr-FR" dirty="0"/>
              <a:t>Vérification personnelle </a:t>
            </a:r>
          </a:p>
          <a:p>
            <a:r>
              <a:rPr lang="fr-FR" dirty="0"/>
              <a:t>Justification des besoins d’ouverture API</a:t>
            </a:r>
          </a:p>
          <a:p>
            <a:r>
              <a:rPr lang="fr-FR" baseline="30000" dirty="0"/>
              <a:t>La demande a été formulée le 30 octobre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0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8B91E-C352-4625-B8F2-246BEBA2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RDF : première analyse</a:t>
            </a:r>
          </a:p>
          <a:p>
            <a:r>
              <a:rPr lang="fr-FR" dirty="0" err="1"/>
              <a:t>Scrapping</a:t>
            </a:r>
            <a:r>
              <a:rPr lang="fr-FR" dirty="0"/>
              <a:t> de répertoires en lignes</a:t>
            </a:r>
          </a:p>
          <a:p>
            <a:r>
              <a:rPr lang="fr-FR" dirty="0"/>
              <a:t>Création du liste d’auteur uniques</a:t>
            </a:r>
          </a:p>
          <a:p>
            <a:r>
              <a:rPr lang="fr-FR" dirty="0" err="1"/>
              <a:t>Requetes</a:t>
            </a:r>
            <a:r>
              <a:rPr lang="fr-FR" dirty="0"/>
              <a:t> </a:t>
            </a:r>
            <a:r>
              <a:rPr lang="fr-FR" dirty="0" err="1"/>
              <a:t>Sparql</a:t>
            </a:r>
            <a:r>
              <a:rPr lang="fr-FR" dirty="0"/>
              <a:t> BNF</a:t>
            </a:r>
          </a:p>
          <a:p>
            <a:r>
              <a:rPr lang="fr-FR" dirty="0" err="1"/>
              <a:t>Requetes</a:t>
            </a:r>
            <a:r>
              <a:rPr lang="fr-FR" dirty="0"/>
              <a:t> VIAF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0452B22-1714-4B5E-BAD8-41CDEDD4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u="sng" dirty="0"/>
              <a:t>2) Un écosystème de scripts</a:t>
            </a:r>
          </a:p>
        </p:txBody>
      </p:sp>
    </p:spTree>
    <p:extLst>
      <p:ext uri="{BB962C8B-B14F-4D97-AF65-F5344CB8AC3E}">
        <p14:creationId xmlns:p14="http://schemas.microsoft.com/office/powerpoint/2010/main" val="40701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AAC-2EF5-4BC9-A7E0-4D85FB22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Un tour des données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46227-B5BF-4E31-BD5E-1D92C84F7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105183"/>
              </p:ext>
            </p:extLst>
          </p:nvPr>
        </p:nvGraphicFramePr>
        <p:xfrm>
          <a:off x="2031999" y="1690688"/>
          <a:ext cx="843694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09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7FE-70B3-454A-8778-8D94F14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Iles-en-Iles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8F73-3B05-4B41-A5B2-60DF49C8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Remplis par les auteurs eux-mêmes </a:t>
            </a:r>
          </a:p>
          <a:p>
            <a:pPr marL="0" indent="0">
              <a:buNone/>
            </a:pPr>
            <a:r>
              <a:rPr lang="fr-FR" dirty="0"/>
              <a:t>139 auteurs </a:t>
            </a:r>
          </a:p>
          <a:p>
            <a:r>
              <a:rPr lang="fr-FR" dirty="0"/>
              <a:t>Bio, parcours de vie (texte)</a:t>
            </a:r>
          </a:p>
          <a:p>
            <a:r>
              <a:rPr lang="fr-FR" dirty="0"/>
              <a:t>Productions (par types)</a:t>
            </a:r>
          </a:p>
          <a:p>
            <a:r>
              <a:rPr lang="fr-FR" dirty="0"/>
              <a:t>Autres liens web (site perso, publications, blogs)</a:t>
            </a:r>
          </a:p>
          <a:p>
            <a:r>
              <a:rPr lang="fr-FR" dirty="0"/>
              <a:t>Films / entretiens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01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1884-9E25-4B34-90AA-3403128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SPLA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E5F0-F607-4C40-8454-BBD40CC2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4440 auteurs dont 193 liées à </a:t>
            </a:r>
            <a:r>
              <a:rPr lang="fr-FR" dirty="0" err="1"/>
              <a:t>Haiti</a:t>
            </a:r>
            <a:endParaRPr lang="fr-FR" dirty="0"/>
          </a:p>
          <a:p>
            <a:r>
              <a:rPr lang="fr-FR" dirty="0"/>
              <a:t>Remplis par les auteurs eux-mêmes </a:t>
            </a:r>
          </a:p>
          <a:p>
            <a:r>
              <a:rPr lang="fr-FR" dirty="0"/>
              <a:t>Activité</a:t>
            </a:r>
          </a:p>
          <a:p>
            <a:r>
              <a:rPr lang="fr-FR" dirty="0"/>
              <a:t>Pays</a:t>
            </a:r>
          </a:p>
          <a:p>
            <a:r>
              <a:rPr lang="fr-FR" dirty="0"/>
              <a:t>Langue</a:t>
            </a:r>
          </a:p>
          <a:p>
            <a:r>
              <a:rPr lang="fr-FR" dirty="0"/>
              <a:t>Bio / Site web perso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0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C06E-24BE-4A7B-B93E-1A2A5E00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Des ensembles recouverts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796F37-BD34-471F-9C1E-2F42473B3430}"/>
              </a:ext>
            </a:extLst>
          </p:cNvPr>
          <p:cNvSpPr/>
          <p:nvPr/>
        </p:nvSpPr>
        <p:spPr>
          <a:xfrm>
            <a:off x="3954624" y="3931323"/>
            <a:ext cx="2808514" cy="27338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SPLA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(193)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7101B8-3D8B-47BC-9052-920BDA357D27}"/>
              </a:ext>
            </a:extLst>
          </p:cNvPr>
          <p:cNvSpPr/>
          <p:nvPr/>
        </p:nvSpPr>
        <p:spPr>
          <a:xfrm>
            <a:off x="1929104" y="1514766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RDF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(240)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38E4B7-C8F0-42F9-802F-9A3336ACBD17}"/>
              </a:ext>
            </a:extLst>
          </p:cNvPr>
          <p:cNvSpPr/>
          <p:nvPr/>
        </p:nvSpPr>
        <p:spPr>
          <a:xfrm>
            <a:off x="2497299" y="3397777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EXCEL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(31)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A679B5-377B-4DD1-930C-18895974A83A}"/>
              </a:ext>
            </a:extLst>
          </p:cNvPr>
          <p:cNvSpPr/>
          <p:nvPr/>
        </p:nvSpPr>
        <p:spPr>
          <a:xfrm>
            <a:off x="4781772" y="1870901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ILE EN ILE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(139)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A19F8-F885-40FF-B0C0-844EC287DA5F}"/>
              </a:ext>
            </a:extLst>
          </p:cNvPr>
          <p:cNvSpPr txBox="1"/>
          <p:nvPr/>
        </p:nvSpPr>
        <p:spPr>
          <a:xfrm>
            <a:off x="4701434" y="378698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B4ADE-233A-4C56-BB42-2C3071749CA1}"/>
              </a:ext>
            </a:extLst>
          </p:cNvPr>
          <p:cNvSpPr txBox="1"/>
          <p:nvPr/>
        </p:nvSpPr>
        <p:spPr>
          <a:xfrm>
            <a:off x="5711542" y="43308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(69)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9FF76-C8E5-4C06-8F66-E36C149822E3}"/>
              </a:ext>
            </a:extLst>
          </p:cNvPr>
          <p:cNvSpPr/>
          <p:nvPr/>
        </p:nvSpPr>
        <p:spPr>
          <a:xfrm>
            <a:off x="3415587" y="1667976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Inexploité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F8F79-1838-4247-8A83-1035F69292C7}"/>
              </a:ext>
            </a:extLst>
          </p:cNvPr>
          <p:cNvSpPr txBox="1"/>
          <p:nvPr/>
        </p:nvSpPr>
        <p:spPr>
          <a:xfrm>
            <a:off x="9237306" y="2183363"/>
            <a:ext cx="2632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Meta-auteurs Excel:</a:t>
            </a:r>
          </a:p>
          <a:p>
            <a:r>
              <a:rPr lang="fr-FR" dirty="0"/>
              <a:t>17 </a:t>
            </a:r>
            <a:r>
              <a:rPr lang="fr-FR" dirty="0" err="1"/>
              <a:t>viaf</a:t>
            </a:r>
            <a:r>
              <a:rPr lang="fr-FR" dirty="0"/>
              <a:t> / 14 BNF / 7wiki</a:t>
            </a:r>
          </a:p>
          <a:p>
            <a:endParaRPr lang="fr-FR" dirty="0"/>
          </a:p>
          <a:p>
            <a:r>
              <a:rPr lang="fr-FR" dirty="0"/>
              <a:t>Meta-final : 274 auteurs</a:t>
            </a:r>
          </a:p>
          <a:p>
            <a:r>
              <a:rPr lang="fr-FR" dirty="0"/>
              <a:t>74 </a:t>
            </a:r>
            <a:r>
              <a:rPr lang="fr-FR" dirty="0" err="1"/>
              <a:t>viaf</a:t>
            </a:r>
            <a:r>
              <a:rPr lang="fr-FR" dirty="0"/>
              <a:t> /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40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IV. </a:t>
            </a:r>
            <a:r>
              <a:rPr lang="fr-FR" u="sng" dirty="0" smtClean="0"/>
              <a:t>Discussions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70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184"/>
          </a:xfrm>
        </p:spPr>
        <p:txBody>
          <a:bodyPr/>
          <a:lstStyle/>
          <a:p>
            <a:r>
              <a:rPr lang="fr-FR" u="sng" dirty="0"/>
              <a:t>Plan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83307" y="1637731"/>
            <a:ext cx="8916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I. Consignes initiales</a:t>
            </a:r>
            <a:endParaRPr lang="fr-FR" sz="2000" dirty="0"/>
          </a:p>
          <a:p>
            <a:r>
              <a:rPr lang="fr-FR" sz="2000" b="1" dirty="0"/>
              <a:t>II. </a:t>
            </a:r>
            <a:r>
              <a:rPr lang="fr-FR" sz="2000" b="1" dirty="0" smtClean="0"/>
              <a:t>Discussions </a:t>
            </a:r>
            <a:r>
              <a:rPr lang="fr-FR" sz="2000" b="1" dirty="0"/>
              <a:t>et constructions des scénarios</a:t>
            </a:r>
          </a:p>
          <a:p>
            <a:r>
              <a:rPr lang="fr-FR" sz="2000" b="1" dirty="0"/>
              <a:t>III. Le réalisé </a:t>
            </a:r>
          </a:p>
          <a:p>
            <a:r>
              <a:rPr lang="fr-FR" sz="2000" b="1" dirty="0"/>
              <a:t>IV. </a:t>
            </a:r>
            <a:r>
              <a:rPr lang="fr-FR" sz="2000" b="1" dirty="0" smtClean="0"/>
              <a:t>Discussions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455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842" y="1569493"/>
            <a:ext cx="10998958" cy="4694830"/>
          </a:xfrm>
        </p:spPr>
        <p:txBody>
          <a:bodyPr>
            <a:normAutofit fontScale="550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fr-FR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79" y="2743199"/>
            <a:ext cx="10515600" cy="782045"/>
          </a:xfrm>
        </p:spPr>
        <p:txBody>
          <a:bodyPr>
            <a:normAutofit/>
          </a:bodyPr>
          <a:lstStyle/>
          <a:p>
            <a:r>
              <a:rPr lang="fr-FR" sz="4000" u="sng" dirty="0" smtClean="0"/>
              <a:t>I. </a:t>
            </a:r>
            <a:r>
              <a:rPr lang="fr-FR" sz="4000" u="sng" dirty="0" smtClean="0"/>
              <a:t>Consignes initiales</a:t>
            </a:r>
            <a:endParaRPr lang="fr-FR" sz="4000" u="sng" dirty="0"/>
          </a:p>
        </p:txBody>
      </p:sp>
    </p:spTree>
    <p:extLst>
      <p:ext uri="{BB962C8B-B14F-4D97-AF65-F5344CB8AC3E}">
        <p14:creationId xmlns:p14="http://schemas.microsoft.com/office/powerpoint/2010/main" val="183666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150" y="748312"/>
            <a:ext cx="112048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Mission du projet pour les étudiants du Master HN</a:t>
            </a:r>
          </a:p>
          <a:p>
            <a:r>
              <a:rPr lang="fr-FR" dirty="0"/>
              <a:t>Le travail demandé pour les étudiants consiste à répertorier les outils </a:t>
            </a:r>
            <a:r>
              <a:rPr lang="fr-FR" dirty="0" smtClean="0"/>
              <a:t>existants permettant </a:t>
            </a:r>
            <a:r>
              <a:rPr lang="fr-FR" dirty="0"/>
              <a:t>de représenter visuellement ces données (sites et pages associées à </a:t>
            </a:r>
            <a:r>
              <a:rPr lang="fr-FR" dirty="0" smtClean="0"/>
              <a:t>un ou </a:t>
            </a:r>
            <a:r>
              <a:rPr lang="fr-FR" dirty="0"/>
              <a:t>plusieurs auteurs) à partir de métadonnées relativement limitées recueillies </a:t>
            </a:r>
            <a:r>
              <a:rPr lang="fr-FR" dirty="0" smtClean="0"/>
              <a:t>et enregistrées </a:t>
            </a:r>
            <a:r>
              <a:rPr lang="fr-FR" dirty="0"/>
              <a:t>(plateforme NUXEO). On associe à chaque nom d’auteur une </a:t>
            </a:r>
            <a:r>
              <a:rPr lang="fr-FR" dirty="0" smtClean="0"/>
              <a:t>ou plusieurs </a:t>
            </a:r>
            <a:r>
              <a:rPr lang="fr-FR" dirty="0"/>
              <a:t>adresses et un ensemble de métadonnées simples, telles que : </a:t>
            </a:r>
            <a:r>
              <a:rPr lang="fr-FR" dirty="0" smtClean="0"/>
              <a:t>localisation, date</a:t>
            </a:r>
            <a:r>
              <a:rPr lang="fr-FR" dirty="0"/>
              <a:t>, auteur, type de média utilisé. Celles-ci permettront de naviguer dans </a:t>
            </a:r>
            <a:r>
              <a:rPr lang="fr-FR" dirty="0" smtClean="0"/>
              <a:t>le répertoire</a:t>
            </a:r>
            <a:r>
              <a:rPr lang="fr-FR" dirty="0"/>
              <a:t>. Ces fiches auteur + adresses seront stockées dans une base de </a:t>
            </a:r>
            <a:r>
              <a:rPr lang="fr-FR" dirty="0" smtClean="0"/>
              <a:t>données élémentaire</a:t>
            </a:r>
            <a:r>
              <a:rPr lang="fr-FR" dirty="0"/>
              <a:t>, et l’outil de visualisation permettra de représenter ces adresses dans </a:t>
            </a:r>
            <a:r>
              <a:rPr lang="fr-FR" dirty="0" smtClean="0"/>
              <a:t>un ou </a:t>
            </a:r>
            <a:r>
              <a:rPr lang="fr-FR" dirty="0"/>
              <a:t>plusieurs des contextes caractérisés par les </a:t>
            </a:r>
            <a:r>
              <a:rPr lang="fr-FR" dirty="0" smtClean="0"/>
              <a:t>métadonnées. Il </a:t>
            </a:r>
            <a:r>
              <a:rPr lang="fr-FR" dirty="0"/>
              <a:t>faudra être attentif à la compatibilité entre le fichier répertoriant les sites et </a:t>
            </a:r>
            <a:r>
              <a:rPr lang="fr-FR" dirty="0" smtClean="0"/>
              <a:t>les métadonnées </a:t>
            </a:r>
            <a:r>
              <a:rPr lang="fr-FR" dirty="0"/>
              <a:t>et l’outil de visualisation mis en place.</a:t>
            </a:r>
          </a:p>
          <a:p>
            <a:endParaRPr lang="fr-FR" dirty="0"/>
          </a:p>
          <a:p>
            <a:r>
              <a:rPr lang="fr-FR" dirty="0" smtClean="0"/>
              <a:t>Les principales tâches sont les suivantes :</a:t>
            </a:r>
          </a:p>
          <a:p>
            <a:r>
              <a:rPr lang="fr-FR" dirty="0" smtClean="0"/>
              <a:t>• compréhension du matériau mis à disposition par le projet de recherche</a:t>
            </a:r>
          </a:p>
          <a:p>
            <a:r>
              <a:rPr lang="fr-FR" dirty="0" smtClean="0"/>
              <a:t>(plusieurs centaines de sites sont déjà disponibles)</a:t>
            </a:r>
          </a:p>
          <a:p>
            <a:r>
              <a:rPr lang="fr-FR" dirty="0" smtClean="0"/>
              <a:t>• mise en place d'une base de données et des outils pour verser</a:t>
            </a:r>
          </a:p>
          <a:p>
            <a:r>
              <a:rPr lang="fr-FR" dirty="0" smtClean="0"/>
              <a:t>automatiquement les données issus d'un nombre limité de pages Web au</a:t>
            </a:r>
          </a:p>
          <a:p>
            <a:r>
              <a:rPr lang="fr-FR" dirty="0" smtClean="0"/>
              <a:t>format clairement défini</a:t>
            </a:r>
          </a:p>
          <a:p>
            <a:r>
              <a:rPr lang="fr-FR" b="1" dirty="0" smtClean="0"/>
              <a:t>• réflexion sur les visualisations les plus adaptées à un utilisateur non expert</a:t>
            </a:r>
          </a:p>
          <a:p>
            <a:r>
              <a:rPr lang="fr-FR" b="1" dirty="0" smtClean="0"/>
              <a:t>• </a:t>
            </a:r>
            <a:r>
              <a:rPr lang="fr-FR" b="1" dirty="0"/>
              <a:t>implémentation d'une ou plusieurs de ces visualisations (si possible)</a:t>
            </a:r>
          </a:p>
        </p:txBody>
      </p:sp>
    </p:spTree>
    <p:extLst>
      <p:ext uri="{BB962C8B-B14F-4D97-AF65-F5344CB8AC3E}">
        <p14:creationId xmlns:p14="http://schemas.microsoft.com/office/powerpoint/2010/main" val="62152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79" y="2743199"/>
            <a:ext cx="10515600" cy="782045"/>
          </a:xfrm>
        </p:spPr>
        <p:txBody>
          <a:bodyPr>
            <a:normAutofit/>
          </a:bodyPr>
          <a:lstStyle/>
          <a:p>
            <a:r>
              <a:rPr lang="fr-FR" sz="4000" u="sng" dirty="0" smtClean="0"/>
              <a:t>II</a:t>
            </a:r>
            <a:r>
              <a:rPr lang="fr-FR" sz="4000" u="sng" dirty="0"/>
              <a:t>. Discussions et constructions des scénarios</a:t>
            </a:r>
            <a:endParaRPr lang="fr-FR" sz="4000" u="sng" dirty="0"/>
          </a:p>
        </p:txBody>
      </p:sp>
    </p:spTree>
    <p:extLst>
      <p:ext uri="{BB962C8B-B14F-4D97-AF65-F5344CB8AC3E}">
        <p14:creationId xmlns:p14="http://schemas.microsoft.com/office/powerpoint/2010/main" val="30509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 smtClean="0"/>
              <a:t>Echanges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/>
          <a:p>
            <a:r>
              <a:rPr lang="fr-FR" dirty="0" smtClean="0"/>
              <a:t>16 sept: présentation des projets</a:t>
            </a:r>
          </a:p>
          <a:p>
            <a:r>
              <a:rPr lang="fr-FR" dirty="0" smtClean="0"/>
              <a:t>23 sept: rendez-vous avec Julien Velcin</a:t>
            </a:r>
          </a:p>
          <a:p>
            <a:pPr lvl="1"/>
            <a:r>
              <a:rPr lang="fr-FR" dirty="0" smtClean="0"/>
              <a:t>Discussion du format et du contenu des données</a:t>
            </a:r>
          </a:p>
          <a:p>
            <a:pPr lvl="1"/>
            <a:r>
              <a:rPr lang="fr-FR" dirty="0" smtClean="0"/>
              <a:t>Le projet doit rester un travail professionnalisant. « Proposition de solutions, identification des problèmes et réponse aux objectifs définis à savoir la visualisation. »</a:t>
            </a:r>
          </a:p>
          <a:p>
            <a:r>
              <a:rPr lang="fr-FR" dirty="0" smtClean="0"/>
              <a:t>25 sept: envoi du premier livrable.</a:t>
            </a:r>
          </a:p>
          <a:p>
            <a:pPr lvl="1"/>
            <a:r>
              <a:rPr lang="fr-FR" dirty="0" smtClean="0"/>
              <a:t>Retour </a:t>
            </a:r>
            <a:r>
              <a:rPr lang="fr-FR" dirty="0"/>
              <a:t>de M. Cote le 1 </a:t>
            </a:r>
            <a:r>
              <a:rPr lang="fr-FR" dirty="0" smtClean="0"/>
              <a:t>octobre</a:t>
            </a:r>
          </a:p>
          <a:p>
            <a:r>
              <a:rPr lang="fr-FR" dirty="0" smtClean="0"/>
              <a:t>7 octobre: Rendez-vous avec tous les commanditaires</a:t>
            </a:r>
          </a:p>
          <a:p>
            <a:pPr lvl="1"/>
            <a:r>
              <a:rPr lang="fr-FR" dirty="0" smtClean="0"/>
              <a:t>Retour sur la construction du corpus, identification des temporalités et description des littéralités concernées. Un enjeu se dessine sur les données.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781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 smtClean="0"/>
              <a:t>Echanges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FR" dirty="0" smtClean="0"/>
              <a:t>9-10 octobre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Echange </a:t>
            </a:r>
            <a:r>
              <a:rPr lang="fr-FR" dirty="0"/>
              <a:t>s</a:t>
            </a:r>
            <a:r>
              <a:rPr lang="fr-FR" dirty="0" smtClean="0"/>
              <a:t>uite à notre demande de consultation de la bibliothèque Zotéro</a:t>
            </a:r>
          </a:p>
          <a:p>
            <a:pPr marL="457200" lvl="1" indent="0">
              <a:buNone/>
            </a:pPr>
            <a:r>
              <a:rPr lang="fr-FR" dirty="0" smtClean="0"/>
              <a:t>15 octobre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Des aspects à préciser pour M. Cote.</a:t>
            </a:r>
          </a:p>
          <a:p>
            <a:pPr marL="457200" lvl="1" indent="0">
              <a:buNone/>
            </a:pPr>
            <a:r>
              <a:rPr lang="fr-FR" dirty="0" smtClean="0"/>
              <a:t>22 octobre: </a:t>
            </a:r>
          </a:p>
          <a:p>
            <a:pPr marL="457200" lvl="1" indent="0">
              <a:buNone/>
            </a:pPr>
            <a:r>
              <a:rPr lang="fr-FR" dirty="0" smtClean="0"/>
              <a:t>	2</a:t>
            </a:r>
            <a:r>
              <a:rPr lang="fr-FR" baseline="30000" dirty="0" smtClean="0"/>
              <a:t>ème</a:t>
            </a:r>
            <a:r>
              <a:rPr lang="fr-FR" dirty="0" smtClean="0"/>
              <a:t> RDV. On se concentre sur un échantillonnage Haïti car le jeu de donnée était mal référencé et les annotations étaient insuffisantes.</a:t>
            </a:r>
          </a:p>
          <a:p>
            <a:pPr marL="457200" lvl="1" indent="0">
              <a:buNone/>
            </a:pPr>
            <a:r>
              <a:rPr lang="fr-FR" dirty="0" smtClean="0"/>
              <a:t>28 octobre :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On obtient le jeu de données, au format Word sans métadonnées. M. Cote demande quelles pourraient être les métadonnées à associer car il est </a:t>
            </a:r>
            <a:r>
              <a:rPr lang="fr-FR" dirty="0" err="1" smtClean="0"/>
              <a:t>difficle</a:t>
            </a:r>
            <a:r>
              <a:rPr lang="fr-FR" dirty="0" smtClean="0"/>
              <a:t> de le faire sans prendre en compte les structures de page, voire leur contenu.</a:t>
            </a:r>
          </a:p>
          <a:p>
            <a:pPr marL="457200" lvl="1" indent="0">
              <a:buNone/>
            </a:pPr>
            <a:r>
              <a:rPr lang="fr-FR" dirty="0" smtClean="0"/>
              <a:t>30 octobre : échange avec M Cote concernant l’identification des métadonnées.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57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824830"/>
              </p:ext>
            </p:extLst>
          </p:nvPr>
        </p:nvGraphicFramePr>
        <p:xfrm>
          <a:off x="3471861" y="1962150"/>
          <a:ext cx="5248277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721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93" y="152342"/>
            <a:ext cx="7271122" cy="67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054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610</Words>
  <Application>Microsoft Office PowerPoint</Application>
  <PresentationFormat>Grand écran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Calisto MT</vt:lpstr>
      <vt:lpstr>Times New Roman</vt:lpstr>
      <vt:lpstr>1_Thème Office</vt:lpstr>
      <vt:lpstr>Cartographie du web littéraire francophone</vt:lpstr>
      <vt:lpstr>Plan</vt:lpstr>
      <vt:lpstr>I. Consignes initiales</vt:lpstr>
      <vt:lpstr>Présentation PowerPoint</vt:lpstr>
      <vt:lpstr>II. Discussions et constructions des scénarios</vt:lpstr>
      <vt:lpstr>Echanges</vt:lpstr>
      <vt:lpstr>Echanges</vt:lpstr>
      <vt:lpstr>Présentation PowerPoint</vt:lpstr>
      <vt:lpstr>Présentation PowerPoint</vt:lpstr>
      <vt:lpstr>Présentation PowerPoint</vt:lpstr>
      <vt:lpstr>III. Réalisé</vt:lpstr>
      <vt:lpstr>1) Facebook : possibilitées</vt:lpstr>
      <vt:lpstr>1) Facebook : Procédure</vt:lpstr>
      <vt:lpstr>2) Un écosystème de scripts</vt:lpstr>
      <vt:lpstr>3) Un tour des données</vt:lpstr>
      <vt:lpstr>3) Données obtenues : Iles-en-Iles</vt:lpstr>
      <vt:lpstr>3) Données obtenues : SPLA</vt:lpstr>
      <vt:lpstr>3) Des ensembles recouverts</vt:lpstr>
      <vt:lpstr>IV. Discussions</vt:lpstr>
      <vt:lpstr>Bibliographie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du web littéraire francophone</dc:title>
  <dc:creator>Anaïs CHAMBAT</dc:creator>
  <cp:lastModifiedBy>Anaïs CHAMBAT</cp:lastModifiedBy>
  <cp:revision>31</cp:revision>
  <dcterms:created xsi:type="dcterms:W3CDTF">2019-11-16T07:44:13Z</dcterms:created>
  <dcterms:modified xsi:type="dcterms:W3CDTF">2019-11-18T10:51:16Z</dcterms:modified>
</cp:coreProperties>
</file>