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8" r:id="rId2"/>
    <p:sldId id="287" r:id="rId3"/>
    <p:sldId id="288" r:id="rId4"/>
    <p:sldId id="292" r:id="rId5"/>
    <p:sldId id="289" r:id="rId6"/>
    <p:sldId id="293" r:id="rId7"/>
    <p:sldId id="294" r:id="rId8"/>
    <p:sldId id="295" r:id="rId9"/>
    <p:sldId id="296" r:id="rId10"/>
    <p:sldId id="290" r:id="rId11"/>
    <p:sldId id="276" r:id="rId12"/>
    <p:sldId id="277" r:id="rId13"/>
    <p:sldId id="275" r:id="rId14"/>
    <p:sldId id="280" r:id="rId15"/>
    <p:sldId id="278" r:id="rId16"/>
    <p:sldId id="279" r:id="rId17"/>
    <p:sldId id="281" r:id="rId18"/>
    <p:sldId id="282" r:id="rId19"/>
    <p:sldId id="283" r:id="rId20"/>
    <p:sldId id="286" r:id="rId21"/>
    <p:sldId id="284" r:id="rId22"/>
    <p:sldId id="285" r:id="rId23"/>
    <p:sldId id="291" r:id="rId24"/>
    <p:sldId id="272"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2E13A-3CF4-42FA-A6CA-E1A9CC828B0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28D45D1B-9421-4305-9BA8-7324FE0C3067}">
      <dgm:prSet phldrT="[Text]"/>
      <dgm:spPr/>
      <dgm:t>
        <a:bodyPr/>
        <a:lstStyle/>
        <a:p>
          <a:r>
            <a:rPr lang="fr-FR" dirty="0"/>
            <a:t>Corpus </a:t>
          </a:r>
          <a:r>
            <a:rPr lang="fr-FR" dirty="0" err="1"/>
            <a:t>Crawling</a:t>
          </a:r>
          <a:endParaRPr lang="fr-FR" dirty="0"/>
        </a:p>
      </dgm:t>
    </dgm:pt>
    <dgm:pt modelId="{30BAB174-D8F9-4034-AA22-0A19190AFECA}" type="parTrans" cxnId="{A457291D-8030-42F5-AE92-49F812BDFBE7}">
      <dgm:prSet/>
      <dgm:spPr/>
      <dgm:t>
        <a:bodyPr/>
        <a:lstStyle/>
        <a:p>
          <a:endParaRPr lang="fr-FR"/>
        </a:p>
      </dgm:t>
    </dgm:pt>
    <dgm:pt modelId="{3DF320A9-3FBD-4066-85F1-7F1466C4AC03}" type="sibTrans" cxnId="{A457291D-8030-42F5-AE92-49F812BDFBE7}">
      <dgm:prSet/>
      <dgm:spPr/>
      <dgm:t>
        <a:bodyPr/>
        <a:lstStyle/>
        <a:p>
          <a:endParaRPr lang="fr-FR"/>
        </a:p>
      </dgm:t>
    </dgm:pt>
    <dgm:pt modelId="{06366633-FC67-42C9-95AB-8661F34A6AC1}">
      <dgm:prSet phldrT="[Text]"/>
      <dgm:spPr/>
      <dgm:t>
        <a:bodyPr/>
        <a:lstStyle/>
        <a:p>
          <a:r>
            <a:rPr lang="fr-FR" dirty="0"/>
            <a:t>RDF</a:t>
          </a:r>
        </a:p>
      </dgm:t>
    </dgm:pt>
    <dgm:pt modelId="{4BECB280-57A8-425F-80DF-CAB379D29328}" type="parTrans" cxnId="{9070EB15-887E-48FC-BBE3-19A85CA9AD01}">
      <dgm:prSet/>
      <dgm:spPr/>
      <dgm:t>
        <a:bodyPr/>
        <a:lstStyle/>
        <a:p>
          <a:endParaRPr lang="fr-FR"/>
        </a:p>
      </dgm:t>
    </dgm:pt>
    <dgm:pt modelId="{05C4F15F-D2E5-4347-B758-77889A62FAB6}" type="sibTrans" cxnId="{9070EB15-887E-48FC-BBE3-19A85CA9AD01}">
      <dgm:prSet/>
      <dgm:spPr/>
      <dgm:t>
        <a:bodyPr/>
        <a:lstStyle/>
        <a:p>
          <a:endParaRPr lang="fr-FR"/>
        </a:p>
      </dgm:t>
    </dgm:pt>
    <dgm:pt modelId="{32E4380C-CD4E-4C8A-BC40-B3AAC65327DC}">
      <dgm:prSet phldrT="[Text]"/>
      <dgm:spPr/>
      <dgm:t>
        <a:bodyPr/>
        <a:lstStyle/>
        <a:p>
          <a:r>
            <a:rPr lang="fr-FR" dirty="0"/>
            <a:t>Fichier </a:t>
          </a:r>
          <a:r>
            <a:rPr lang="fr-FR" dirty="0" err="1"/>
            <a:t>excel</a:t>
          </a:r>
          <a:endParaRPr lang="fr-FR" dirty="0"/>
        </a:p>
      </dgm:t>
    </dgm:pt>
    <dgm:pt modelId="{B446036D-31E9-4275-AE6A-3EEBBC8B5E24}" type="parTrans" cxnId="{3F89E3E6-19FD-4554-9DA4-041437B74352}">
      <dgm:prSet/>
      <dgm:spPr/>
      <dgm:t>
        <a:bodyPr/>
        <a:lstStyle/>
        <a:p>
          <a:endParaRPr lang="fr-FR"/>
        </a:p>
      </dgm:t>
    </dgm:pt>
    <dgm:pt modelId="{AA4C0DBF-5A54-4F05-BA7D-882A7E4939AF}" type="sibTrans" cxnId="{3F89E3E6-19FD-4554-9DA4-041437B74352}">
      <dgm:prSet/>
      <dgm:spPr/>
      <dgm:t>
        <a:bodyPr/>
        <a:lstStyle/>
        <a:p>
          <a:endParaRPr lang="fr-FR"/>
        </a:p>
      </dgm:t>
    </dgm:pt>
    <dgm:pt modelId="{4D5411AD-E882-41A0-99C4-2CA18D66D068}">
      <dgm:prSet phldrT="[Text]"/>
      <dgm:spPr/>
      <dgm:t>
        <a:bodyPr/>
        <a:lstStyle/>
        <a:p>
          <a:r>
            <a:rPr lang="fr-FR" dirty="0"/>
            <a:t>Auteurs</a:t>
          </a:r>
        </a:p>
      </dgm:t>
    </dgm:pt>
    <dgm:pt modelId="{F6CA3B6A-BBB5-48BE-A7AC-EAEF56BF33CC}" type="parTrans" cxnId="{490D5067-9360-4A82-A2BD-4F438F09133B}">
      <dgm:prSet/>
      <dgm:spPr/>
      <dgm:t>
        <a:bodyPr/>
        <a:lstStyle/>
        <a:p>
          <a:endParaRPr lang="fr-FR"/>
        </a:p>
      </dgm:t>
    </dgm:pt>
    <dgm:pt modelId="{2EBD7C4E-D773-4D84-BDA4-A7FA8DB45108}" type="sibTrans" cxnId="{490D5067-9360-4A82-A2BD-4F438F09133B}">
      <dgm:prSet/>
      <dgm:spPr/>
      <dgm:t>
        <a:bodyPr/>
        <a:lstStyle/>
        <a:p>
          <a:endParaRPr lang="fr-FR"/>
        </a:p>
      </dgm:t>
    </dgm:pt>
    <dgm:pt modelId="{81FECF8A-63D2-4F5A-9646-7C5D855082F6}">
      <dgm:prSet phldrT="[Text]"/>
      <dgm:spPr/>
      <dgm:t>
        <a:bodyPr/>
        <a:lstStyle/>
        <a:p>
          <a:r>
            <a:rPr lang="fr-FR" dirty="0"/>
            <a:t>Iles en ile</a:t>
          </a:r>
        </a:p>
      </dgm:t>
    </dgm:pt>
    <dgm:pt modelId="{4C1F11A2-B0AA-4214-B8D5-27D2B752D43F}" type="parTrans" cxnId="{99C88D35-044D-4D9B-BC63-1C6D6D7099B6}">
      <dgm:prSet/>
      <dgm:spPr/>
      <dgm:t>
        <a:bodyPr/>
        <a:lstStyle/>
        <a:p>
          <a:endParaRPr lang="fr-FR"/>
        </a:p>
      </dgm:t>
    </dgm:pt>
    <dgm:pt modelId="{C89419AD-FDE2-47B2-8E82-129B0D0DD628}" type="sibTrans" cxnId="{99C88D35-044D-4D9B-BC63-1C6D6D7099B6}">
      <dgm:prSet/>
      <dgm:spPr/>
      <dgm:t>
        <a:bodyPr/>
        <a:lstStyle/>
        <a:p>
          <a:endParaRPr lang="fr-FR"/>
        </a:p>
      </dgm:t>
    </dgm:pt>
    <dgm:pt modelId="{9AE26E03-FB1B-4393-81DC-8624EEFC0C71}">
      <dgm:prSet phldrT="[Text]"/>
      <dgm:spPr/>
      <dgm:t>
        <a:bodyPr/>
        <a:lstStyle/>
        <a:p>
          <a:r>
            <a:rPr lang="fr-FR" dirty="0"/>
            <a:t>SPLA</a:t>
          </a:r>
        </a:p>
      </dgm:t>
    </dgm:pt>
    <dgm:pt modelId="{AE0458C0-30AA-4D83-BAD1-F39387B5EA6F}" type="parTrans" cxnId="{1456639B-6D53-43F8-975B-B6E06A6D4055}">
      <dgm:prSet/>
      <dgm:spPr/>
      <dgm:t>
        <a:bodyPr/>
        <a:lstStyle/>
        <a:p>
          <a:endParaRPr lang="fr-FR"/>
        </a:p>
      </dgm:t>
    </dgm:pt>
    <dgm:pt modelId="{80D3DA57-4A66-4C68-9304-D870C18E5805}" type="sibTrans" cxnId="{1456639B-6D53-43F8-975B-B6E06A6D4055}">
      <dgm:prSet/>
      <dgm:spPr/>
      <dgm:t>
        <a:bodyPr/>
        <a:lstStyle/>
        <a:p>
          <a:endParaRPr lang="fr-FR"/>
        </a:p>
      </dgm:t>
    </dgm:pt>
    <dgm:pt modelId="{40F80306-F459-4A89-BD9B-0905D52F51A8}">
      <dgm:prSet phldrT="[Text]"/>
      <dgm:spPr/>
      <dgm:t>
        <a:bodyPr/>
        <a:lstStyle/>
        <a:p>
          <a:r>
            <a:rPr lang="fr-FR" dirty="0" err="1"/>
            <a:t>Meta-données</a:t>
          </a:r>
          <a:r>
            <a:rPr lang="fr-FR" dirty="0"/>
            <a:t> auteurs</a:t>
          </a:r>
        </a:p>
      </dgm:t>
    </dgm:pt>
    <dgm:pt modelId="{D74A1BF9-1FDA-4F28-B0A1-32896DCC5900}" type="parTrans" cxnId="{9ADBD9CA-AA08-4CDD-BF4E-57FB9E30265B}">
      <dgm:prSet/>
      <dgm:spPr/>
      <dgm:t>
        <a:bodyPr/>
        <a:lstStyle/>
        <a:p>
          <a:endParaRPr lang="fr-FR"/>
        </a:p>
      </dgm:t>
    </dgm:pt>
    <dgm:pt modelId="{0A39C7A2-F49C-47FD-BC23-57B0E18BE72C}" type="sibTrans" cxnId="{9ADBD9CA-AA08-4CDD-BF4E-57FB9E30265B}">
      <dgm:prSet/>
      <dgm:spPr/>
      <dgm:t>
        <a:bodyPr/>
        <a:lstStyle/>
        <a:p>
          <a:endParaRPr lang="fr-FR"/>
        </a:p>
      </dgm:t>
    </dgm:pt>
    <dgm:pt modelId="{FA7A65EE-B9E3-4729-B932-3689D6C3E895}">
      <dgm:prSet phldrT="[Text]"/>
      <dgm:spPr/>
      <dgm:t>
        <a:bodyPr/>
        <a:lstStyle/>
        <a:p>
          <a:r>
            <a:rPr lang="fr-FR" dirty="0"/>
            <a:t>BNF</a:t>
          </a:r>
        </a:p>
      </dgm:t>
    </dgm:pt>
    <dgm:pt modelId="{F9C0D3D8-56F6-4953-B209-D8EC9445A11E}" type="parTrans" cxnId="{5AE5E1D2-BD60-4507-AD0C-3E3BB488FA15}">
      <dgm:prSet/>
      <dgm:spPr/>
      <dgm:t>
        <a:bodyPr/>
        <a:lstStyle/>
        <a:p>
          <a:endParaRPr lang="fr-FR"/>
        </a:p>
      </dgm:t>
    </dgm:pt>
    <dgm:pt modelId="{111CE33A-D287-435B-8BD0-0125FCCBD2E4}" type="sibTrans" cxnId="{5AE5E1D2-BD60-4507-AD0C-3E3BB488FA15}">
      <dgm:prSet/>
      <dgm:spPr/>
      <dgm:t>
        <a:bodyPr/>
        <a:lstStyle/>
        <a:p>
          <a:endParaRPr lang="fr-FR"/>
        </a:p>
      </dgm:t>
    </dgm:pt>
    <dgm:pt modelId="{856483F4-66E8-4EC3-84BC-7232EA69AAF7}">
      <dgm:prSet phldrT="[Text]"/>
      <dgm:spPr/>
      <dgm:t>
        <a:bodyPr/>
        <a:lstStyle/>
        <a:p>
          <a:r>
            <a:rPr lang="fr-FR" dirty="0"/>
            <a:t>VIAF</a:t>
          </a:r>
        </a:p>
      </dgm:t>
    </dgm:pt>
    <dgm:pt modelId="{712BDBD6-8CD0-4518-9977-4581EDBB3098}" type="parTrans" cxnId="{7015CE22-9B8F-4DC8-9EB1-F8A8621E54EC}">
      <dgm:prSet/>
      <dgm:spPr/>
      <dgm:t>
        <a:bodyPr/>
        <a:lstStyle/>
        <a:p>
          <a:endParaRPr lang="fr-FR"/>
        </a:p>
      </dgm:t>
    </dgm:pt>
    <dgm:pt modelId="{0EACEF2E-285D-4092-9AFC-59A67ABB60A2}" type="sibTrans" cxnId="{7015CE22-9B8F-4DC8-9EB1-F8A8621E54EC}">
      <dgm:prSet/>
      <dgm:spPr/>
      <dgm:t>
        <a:bodyPr/>
        <a:lstStyle/>
        <a:p>
          <a:endParaRPr lang="fr-FR"/>
        </a:p>
      </dgm:t>
    </dgm:pt>
    <dgm:pt modelId="{7BAAF364-B888-4E84-B477-52BE95F8E326}" type="pres">
      <dgm:prSet presAssocID="{2472E13A-3CF4-42FA-A6CA-E1A9CC828B05}" presName="Name0" presStyleCnt="0">
        <dgm:presLayoutVars>
          <dgm:dir/>
          <dgm:animLvl val="lvl"/>
          <dgm:resizeHandles val="exact"/>
        </dgm:presLayoutVars>
      </dgm:prSet>
      <dgm:spPr/>
    </dgm:pt>
    <dgm:pt modelId="{BFA1A3A2-2004-4FBC-BC23-2800E8BC2CE3}" type="pres">
      <dgm:prSet presAssocID="{28D45D1B-9421-4305-9BA8-7324FE0C3067}" presName="linNode" presStyleCnt="0"/>
      <dgm:spPr/>
    </dgm:pt>
    <dgm:pt modelId="{8122A80A-1BE1-4624-8AF6-0D2424079C10}" type="pres">
      <dgm:prSet presAssocID="{28D45D1B-9421-4305-9BA8-7324FE0C3067}" presName="parentText" presStyleLbl="node1" presStyleIdx="0" presStyleCnt="3">
        <dgm:presLayoutVars>
          <dgm:chMax val="1"/>
          <dgm:bulletEnabled val="1"/>
        </dgm:presLayoutVars>
      </dgm:prSet>
      <dgm:spPr/>
    </dgm:pt>
    <dgm:pt modelId="{75F90BCA-6831-4D69-AF4A-4AD4E8893D61}" type="pres">
      <dgm:prSet presAssocID="{28D45D1B-9421-4305-9BA8-7324FE0C3067}" presName="descendantText" presStyleLbl="alignAccFollowNode1" presStyleIdx="0" presStyleCnt="3">
        <dgm:presLayoutVars>
          <dgm:bulletEnabled val="1"/>
        </dgm:presLayoutVars>
      </dgm:prSet>
      <dgm:spPr/>
    </dgm:pt>
    <dgm:pt modelId="{69E59E35-7AA0-4FA8-A1CA-13197D89FF4C}" type="pres">
      <dgm:prSet presAssocID="{3DF320A9-3FBD-4066-85F1-7F1466C4AC03}" presName="sp" presStyleCnt="0"/>
      <dgm:spPr/>
    </dgm:pt>
    <dgm:pt modelId="{7546B46C-B111-469F-89B9-966DC4969880}" type="pres">
      <dgm:prSet presAssocID="{4D5411AD-E882-41A0-99C4-2CA18D66D068}" presName="linNode" presStyleCnt="0"/>
      <dgm:spPr/>
    </dgm:pt>
    <dgm:pt modelId="{E92602E3-918C-4EAC-97A1-12D268D2D4AE}" type="pres">
      <dgm:prSet presAssocID="{4D5411AD-E882-41A0-99C4-2CA18D66D068}" presName="parentText" presStyleLbl="node1" presStyleIdx="1" presStyleCnt="3">
        <dgm:presLayoutVars>
          <dgm:chMax val="1"/>
          <dgm:bulletEnabled val="1"/>
        </dgm:presLayoutVars>
      </dgm:prSet>
      <dgm:spPr/>
    </dgm:pt>
    <dgm:pt modelId="{32888270-4193-4EAC-8EFD-BB5307BC2D06}" type="pres">
      <dgm:prSet presAssocID="{4D5411AD-E882-41A0-99C4-2CA18D66D068}" presName="descendantText" presStyleLbl="alignAccFollowNode1" presStyleIdx="1" presStyleCnt="3">
        <dgm:presLayoutVars>
          <dgm:bulletEnabled val="1"/>
        </dgm:presLayoutVars>
      </dgm:prSet>
      <dgm:spPr/>
    </dgm:pt>
    <dgm:pt modelId="{202B12F3-F0C2-4885-8CF4-3F174EB13CEA}" type="pres">
      <dgm:prSet presAssocID="{2EBD7C4E-D773-4D84-BDA4-A7FA8DB45108}" presName="sp" presStyleCnt="0"/>
      <dgm:spPr/>
    </dgm:pt>
    <dgm:pt modelId="{FF50DA57-95DC-47E7-89BE-41BCB8BE0B23}" type="pres">
      <dgm:prSet presAssocID="{40F80306-F459-4A89-BD9B-0905D52F51A8}" presName="linNode" presStyleCnt="0"/>
      <dgm:spPr/>
    </dgm:pt>
    <dgm:pt modelId="{8258EE49-776F-4A31-BF66-1D288F30DACB}" type="pres">
      <dgm:prSet presAssocID="{40F80306-F459-4A89-BD9B-0905D52F51A8}" presName="parentText" presStyleLbl="node1" presStyleIdx="2" presStyleCnt="3">
        <dgm:presLayoutVars>
          <dgm:chMax val="1"/>
          <dgm:bulletEnabled val="1"/>
        </dgm:presLayoutVars>
      </dgm:prSet>
      <dgm:spPr/>
    </dgm:pt>
    <dgm:pt modelId="{30E7DE7E-F07E-472F-B53B-B765B9738453}" type="pres">
      <dgm:prSet presAssocID="{40F80306-F459-4A89-BD9B-0905D52F51A8}" presName="descendantText" presStyleLbl="alignAccFollowNode1" presStyleIdx="2" presStyleCnt="3">
        <dgm:presLayoutVars>
          <dgm:bulletEnabled val="1"/>
        </dgm:presLayoutVars>
      </dgm:prSet>
      <dgm:spPr/>
    </dgm:pt>
  </dgm:ptLst>
  <dgm:cxnLst>
    <dgm:cxn modelId="{6BAC360B-61FC-47EF-A4C4-8F41045581ED}" type="presOf" srcId="{06366633-FC67-42C9-95AB-8661F34A6AC1}" destId="{75F90BCA-6831-4D69-AF4A-4AD4E8893D61}" srcOrd="0" destOrd="0" presId="urn:microsoft.com/office/officeart/2005/8/layout/vList5"/>
    <dgm:cxn modelId="{62BD4211-00FE-4E8E-9CBC-0C3EE1FD6A1C}" type="presOf" srcId="{2472E13A-3CF4-42FA-A6CA-E1A9CC828B05}" destId="{7BAAF364-B888-4E84-B477-52BE95F8E326}" srcOrd="0" destOrd="0" presId="urn:microsoft.com/office/officeart/2005/8/layout/vList5"/>
    <dgm:cxn modelId="{9070EB15-887E-48FC-BBE3-19A85CA9AD01}" srcId="{28D45D1B-9421-4305-9BA8-7324FE0C3067}" destId="{06366633-FC67-42C9-95AB-8661F34A6AC1}" srcOrd="0" destOrd="0" parTransId="{4BECB280-57A8-425F-80DF-CAB379D29328}" sibTransId="{05C4F15F-D2E5-4347-B758-77889A62FAB6}"/>
    <dgm:cxn modelId="{A457291D-8030-42F5-AE92-49F812BDFBE7}" srcId="{2472E13A-3CF4-42FA-A6CA-E1A9CC828B05}" destId="{28D45D1B-9421-4305-9BA8-7324FE0C3067}" srcOrd="0" destOrd="0" parTransId="{30BAB174-D8F9-4034-AA22-0A19190AFECA}" sibTransId="{3DF320A9-3FBD-4066-85F1-7F1466C4AC03}"/>
    <dgm:cxn modelId="{7015CE22-9B8F-4DC8-9EB1-F8A8621E54EC}" srcId="{40F80306-F459-4A89-BD9B-0905D52F51A8}" destId="{856483F4-66E8-4EC3-84BC-7232EA69AAF7}" srcOrd="1" destOrd="0" parTransId="{712BDBD6-8CD0-4518-9977-4581EDBB3098}" sibTransId="{0EACEF2E-285D-4092-9AFC-59A67ABB60A2}"/>
    <dgm:cxn modelId="{5C7CA52C-7CF2-4F7B-8B15-9B0493389086}" type="presOf" srcId="{28D45D1B-9421-4305-9BA8-7324FE0C3067}" destId="{8122A80A-1BE1-4624-8AF6-0D2424079C10}" srcOrd="0" destOrd="0" presId="urn:microsoft.com/office/officeart/2005/8/layout/vList5"/>
    <dgm:cxn modelId="{99C88D35-044D-4D9B-BC63-1C6D6D7099B6}" srcId="{4D5411AD-E882-41A0-99C4-2CA18D66D068}" destId="{81FECF8A-63D2-4F5A-9646-7C5D855082F6}" srcOrd="0" destOrd="0" parTransId="{4C1F11A2-B0AA-4214-B8D5-27D2B752D43F}" sibTransId="{C89419AD-FDE2-47B2-8E82-129B0D0DD628}"/>
    <dgm:cxn modelId="{490D5067-9360-4A82-A2BD-4F438F09133B}" srcId="{2472E13A-3CF4-42FA-A6CA-E1A9CC828B05}" destId="{4D5411AD-E882-41A0-99C4-2CA18D66D068}" srcOrd="1" destOrd="0" parTransId="{F6CA3B6A-BBB5-48BE-A7AC-EAEF56BF33CC}" sibTransId="{2EBD7C4E-D773-4D84-BDA4-A7FA8DB45108}"/>
    <dgm:cxn modelId="{E549586B-37CC-409F-9552-BDCD44AC7A64}" type="presOf" srcId="{9AE26E03-FB1B-4393-81DC-8624EEFC0C71}" destId="{32888270-4193-4EAC-8EFD-BB5307BC2D06}" srcOrd="0" destOrd="1" presId="urn:microsoft.com/office/officeart/2005/8/layout/vList5"/>
    <dgm:cxn modelId="{1456639B-6D53-43F8-975B-B6E06A6D4055}" srcId="{4D5411AD-E882-41A0-99C4-2CA18D66D068}" destId="{9AE26E03-FB1B-4393-81DC-8624EEFC0C71}" srcOrd="1" destOrd="0" parTransId="{AE0458C0-30AA-4D83-BAD1-F39387B5EA6F}" sibTransId="{80D3DA57-4A66-4C68-9304-D870C18E5805}"/>
    <dgm:cxn modelId="{27BEE7AD-486C-40C7-8C19-B045D06D479B}" type="presOf" srcId="{81FECF8A-63D2-4F5A-9646-7C5D855082F6}" destId="{32888270-4193-4EAC-8EFD-BB5307BC2D06}" srcOrd="0" destOrd="0" presId="urn:microsoft.com/office/officeart/2005/8/layout/vList5"/>
    <dgm:cxn modelId="{9ADBD9CA-AA08-4CDD-BF4E-57FB9E30265B}" srcId="{2472E13A-3CF4-42FA-A6CA-E1A9CC828B05}" destId="{40F80306-F459-4A89-BD9B-0905D52F51A8}" srcOrd="2" destOrd="0" parTransId="{D74A1BF9-1FDA-4F28-B0A1-32896DCC5900}" sibTransId="{0A39C7A2-F49C-47FD-BC23-57B0E18BE72C}"/>
    <dgm:cxn modelId="{7E99D4CB-19E6-4EA1-8E52-74A61073AA4F}" type="presOf" srcId="{4D5411AD-E882-41A0-99C4-2CA18D66D068}" destId="{E92602E3-918C-4EAC-97A1-12D268D2D4AE}" srcOrd="0" destOrd="0" presId="urn:microsoft.com/office/officeart/2005/8/layout/vList5"/>
    <dgm:cxn modelId="{5AE5E1D2-BD60-4507-AD0C-3E3BB488FA15}" srcId="{40F80306-F459-4A89-BD9B-0905D52F51A8}" destId="{FA7A65EE-B9E3-4729-B932-3689D6C3E895}" srcOrd="0" destOrd="0" parTransId="{F9C0D3D8-56F6-4953-B209-D8EC9445A11E}" sibTransId="{111CE33A-D287-435B-8BD0-0125FCCBD2E4}"/>
    <dgm:cxn modelId="{B21B51E2-E6AD-48EB-82FE-044572B72979}" type="presOf" srcId="{856483F4-66E8-4EC3-84BC-7232EA69AAF7}" destId="{30E7DE7E-F07E-472F-B53B-B765B9738453}" srcOrd="0" destOrd="1" presId="urn:microsoft.com/office/officeart/2005/8/layout/vList5"/>
    <dgm:cxn modelId="{3F89E3E6-19FD-4554-9DA4-041437B74352}" srcId="{28D45D1B-9421-4305-9BA8-7324FE0C3067}" destId="{32E4380C-CD4E-4C8A-BC40-B3AAC65327DC}" srcOrd="1" destOrd="0" parTransId="{B446036D-31E9-4275-AE6A-3EEBBC8B5E24}" sibTransId="{AA4C0DBF-5A54-4F05-BA7D-882A7E4939AF}"/>
    <dgm:cxn modelId="{E4F1EFE8-5D35-44B9-92ED-7980EFCBBAB7}" type="presOf" srcId="{32E4380C-CD4E-4C8A-BC40-B3AAC65327DC}" destId="{75F90BCA-6831-4D69-AF4A-4AD4E8893D61}" srcOrd="0" destOrd="1" presId="urn:microsoft.com/office/officeart/2005/8/layout/vList5"/>
    <dgm:cxn modelId="{B7895EF1-4B3C-4962-B2EE-93250D063198}" type="presOf" srcId="{40F80306-F459-4A89-BD9B-0905D52F51A8}" destId="{8258EE49-776F-4A31-BF66-1D288F30DACB}" srcOrd="0" destOrd="0" presId="urn:microsoft.com/office/officeart/2005/8/layout/vList5"/>
    <dgm:cxn modelId="{13E875F4-F90E-4043-9E4A-BD63DAE4B2FB}" type="presOf" srcId="{FA7A65EE-B9E3-4729-B932-3689D6C3E895}" destId="{30E7DE7E-F07E-472F-B53B-B765B9738453}" srcOrd="0" destOrd="0" presId="urn:microsoft.com/office/officeart/2005/8/layout/vList5"/>
    <dgm:cxn modelId="{2B1D2660-069E-400E-B1B8-A283B8BA161C}" type="presParOf" srcId="{7BAAF364-B888-4E84-B477-52BE95F8E326}" destId="{BFA1A3A2-2004-4FBC-BC23-2800E8BC2CE3}" srcOrd="0" destOrd="0" presId="urn:microsoft.com/office/officeart/2005/8/layout/vList5"/>
    <dgm:cxn modelId="{203F85BF-FA90-45FB-AE8D-62295276BC9E}" type="presParOf" srcId="{BFA1A3A2-2004-4FBC-BC23-2800E8BC2CE3}" destId="{8122A80A-1BE1-4624-8AF6-0D2424079C10}" srcOrd="0" destOrd="0" presId="urn:microsoft.com/office/officeart/2005/8/layout/vList5"/>
    <dgm:cxn modelId="{ED2EF797-5EDE-477D-9B9A-45B1BFE7A523}" type="presParOf" srcId="{BFA1A3A2-2004-4FBC-BC23-2800E8BC2CE3}" destId="{75F90BCA-6831-4D69-AF4A-4AD4E8893D61}" srcOrd="1" destOrd="0" presId="urn:microsoft.com/office/officeart/2005/8/layout/vList5"/>
    <dgm:cxn modelId="{31D29B5E-E65B-4ACC-B031-1D5C03D5A591}" type="presParOf" srcId="{7BAAF364-B888-4E84-B477-52BE95F8E326}" destId="{69E59E35-7AA0-4FA8-A1CA-13197D89FF4C}" srcOrd="1" destOrd="0" presId="urn:microsoft.com/office/officeart/2005/8/layout/vList5"/>
    <dgm:cxn modelId="{C3CAD9D4-BEF1-4644-9566-C9FBA0764831}" type="presParOf" srcId="{7BAAF364-B888-4E84-B477-52BE95F8E326}" destId="{7546B46C-B111-469F-89B9-966DC4969880}" srcOrd="2" destOrd="0" presId="urn:microsoft.com/office/officeart/2005/8/layout/vList5"/>
    <dgm:cxn modelId="{0FAB76E0-AFDE-4278-BC2D-5C5C9FF1EA65}" type="presParOf" srcId="{7546B46C-B111-469F-89B9-966DC4969880}" destId="{E92602E3-918C-4EAC-97A1-12D268D2D4AE}" srcOrd="0" destOrd="0" presId="urn:microsoft.com/office/officeart/2005/8/layout/vList5"/>
    <dgm:cxn modelId="{648A30D6-D296-4F8B-9A02-F31DA780D540}" type="presParOf" srcId="{7546B46C-B111-469F-89B9-966DC4969880}" destId="{32888270-4193-4EAC-8EFD-BB5307BC2D06}" srcOrd="1" destOrd="0" presId="urn:microsoft.com/office/officeart/2005/8/layout/vList5"/>
    <dgm:cxn modelId="{01DA628F-6CF4-4043-B9DA-883A87389E96}" type="presParOf" srcId="{7BAAF364-B888-4E84-B477-52BE95F8E326}" destId="{202B12F3-F0C2-4885-8CF4-3F174EB13CEA}" srcOrd="3" destOrd="0" presId="urn:microsoft.com/office/officeart/2005/8/layout/vList5"/>
    <dgm:cxn modelId="{057BF54D-066A-4F20-AAED-1792AB728348}" type="presParOf" srcId="{7BAAF364-B888-4E84-B477-52BE95F8E326}" destId="{FF50DA57-95DC-47E7-89BE-41BCB8BE0B23}" srcOrd="4" destOrd="0" presId="urn:microsoft.com/office/officeart/2005/8/layout/vList5"/>
    <dgm:cxn modelId="{B74EEFE8-EA2A-45AA-B20F-2BDDA15C148C}" type="presParOf" srcId="{FF50DA57-95DC-47E7-89BE-41BCB8BE0B23}" destId="{8258EE49-776F-4A31-BF66-1D288F30DACB}" srcOrd="0" destOrd="0" presId="urn:microsoft.com/office/officeart/2005/8/layout/vList5"/>
    <dgm:cxn modelId="{10542F34-2EEA-498D-BCB3-0DE577F4605C}" type="presParOf" srcId="{FF50DA57-95DC-47E7-89BE-41BCB8BE0B23}" destId="{30E7DE7E-F07E-472F-B53B-B765B973845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90BCA-6831-4D69-AF4A-4AD4E8893D61}">
      <dsp:nvSpPr>
        <dsp:cNvPr id="0" name=""/>
        <dsp:cNvSpPr/>
      </dsp:nvSpPr>
      <dsp:spPr>
        <a:xfrm rot="5400000">
          <a:off x="5163794" y="-1980989"/>
          <a:ext cx="1146658" cy="53996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fr-FR" sz="3100" kern="1200" dirty="0"/>
            <a:t>RDF</a:t>
          </a:r>
        </a:p>
        <a:p>
          <a:pPr marL="285750" lvl="1" indent="-285750" algn="l" defTabSz="1377950">
            <a:lnSpc>
              <a:spcPct val="90000"/>
            </a:lnSpc>
            <a:spcBef>
              <a:spcPct val="0"/>
            </a:spcBef>
            <a:spcAft>
              <a:spcPct val="15000"/>
            </a:spcAft>
            <a:buChar char="•"/>
          </a:pPr>
          <a:r>
            <a:rPr lang="fr-FR" sz="3100" kern="1200" dirty="0"/>
            <a:t>Fichier </a:t>
          </a:r>
          <a:r>
            <a:rPr lang="fr-FR" sz="3100" kern="1200" dirty="0" err="1"/>
            <a:t>excel</a:t>
          </a:r>
          <a:endParaRPr lang="fr-FR" sz="3100" kern="1200" dirty="0"/>
        </a:p>
      </dsp:txBody>
      <dsp:txXfrm rot="-5400000">
        <a:off x="3037301" y="201479"/>
        <a:ext cx="5343671" cy="1034708"/>
      </dsp:txXfrm>
    </dsp:sp>
    <dsp:sp modelId="{8122A80A-1BE1-4624-8AF6-0D2424079C10}">
      <dsp:nvSpPr>
        <dsp:cNvPr id="0" name=""/>
        <dsp:cNvSpPr/>
      </dsp:nvSpPr>
      <dsp:spPr>
        <a:xfrm>
          <a:off x="0" y="2171"/>
          <a:ext cx="3037300" cy="14333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fr-FR" sz="3400" kern="1200" dirty="0"/>
            <a:t>Corpus </a:t>
          </a:r>
          <a:r>
            <a:rPr lang="fr-FR" sz="3400" kern="1200" dirty="0" err="1"/>
            <a:t>Crawling</a:t>
          </a:r>
          <a:endParaRPr lang="fr-FR" sz="3400" kern="1200" dirty="0"/>
        </a:p>
      </dsp:txBody>
      <dsp:txXfrm>
        <a:off x="69969" y="72140"/>
        <a:ext cx="2897362" cy="1293385"/>
      </dsp:txXfrm>
    </dsp:sp>
    <dsp:sp modelId="{32888270-4193-4EAC-8EFD-BB5307BC2D06}">
      <dsp:nvSpPr>
        <dsp:cNvPr id="0" name=""/>
        <dsp:cNvSpPr/>
      </dsp:nvSpPr>
      <dsp:spPr>
        <a:xfrm rot="5400000">
          <a:off x="5163794" y="-476000"/>
          <a:ext cx="1146658" cy="53996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fr-FR" sz="3100" kern="1200" dirty="0"/>
            <a:t>Iles en ile</a:t>
          </a:r>
        </a:p>
        <a:p>
          <a:pPr marL="285750" lvl="1" indent="-285750" algn="l" defTabSz="1377950">
            <a:lnSpc>
              <a:spcPct val="90000"/>
            </a:lnSpc>
            <a:spcBef>
              <a:spcPct val="0"/>
            </a:spcBef>
            <a:spcAft>
              <a:spcPct val="15000"/>
            </a:spcAft>
            <a:buChar char="•"/>
          </a:pPr>
          <a:r>
            <a:rPr lang="fr-FR" sz="3100" kern="1200" dirty="0"/>
            <a:t>SPLA</a:t>
          </a:r>
        </a:p>
      </dsp:txBody>
      <dsp:txXfrm rot="-5400000">
        <a:off x="3037301" y="1706468"/>
        <a:ext cx="5343671" cy="1034708"/>
      </dsp:txXfrm>
    </dsp:sp>
    <dsp:sp modelId="{E92602E3-918C-4EAC-97A1-12D268D2D4AE}">
      <dsp:nvSpPr>
        <dsp:cNvPr id="0" name=""/>
        <dsp:cNvSpPr/>
      </dsp:nvSpPr>
      <dsp:spPr>
        <a:xfrm>
          <a:off x="0" y="1507160"/>
          <a:ext cx="3037300" cy="14333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fr-FR" sz="3400" kern="1200" dirty="0"/>
            <a:t>Auteurs</a:t>
          </a:r>
        </a:p>
      </dsp:txBody>
      <dsp:txXfrm>
        <a:off x="69969" y="1577129"/>
        <a:ext cx="2897362" cy="1293385"/>
      </dsp:txXfrm>
    </dsp:sp>
    <dsp:sp modelId="{30E7DE7E-F07E-472F-B53B-B765B9738453}">
      <dsp:nvSpPr>
        <dsp:cNvPr id="0" name=""/>
        <dsp:cNvSpPr/>
      </dsp:nvSpPr>
      <dsp:spPr>
        <a:xfrm rot="5400000">
          <a:off x="5163794" y="1028988"/>
          <a:ext cx="1146658" cy="53996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fr-FR" sz="3100" kern="1200" dirty="0"/>
            <a:t>BNF</a:t>
          </a:r>
        </a:p>
        <a:p>
          <a:pPr marL="285750" lvl="1" indent="-285750" algn="l" defTabSz="1377950">
            <a:lnSpc>
              <a:spcPct val="90000"/>
            </a:lnSpc>
            <a:spcBef>
              <a:spcPct val="0"/>
            </a:spcBef>
            <a:spcAft>
              <a:spcPct val="15000"/>
            </a:spcAft>
            <a:buChar char="•"/>
          </a:pPr>
          <a:r>
            <a:rPr lang="fr-FR" sz="3100" kern="1200" dirty="0"/>
            <a:t>VIAF</a:t>
          </a:r>
        </a:p>
      </dsp:txBody>
      <dsp:txXfrm rot="-5400000">
        <a:off x="3037301" y="3211457"/>
        <a:ext cx="5343671" cy="1034708"/>
      </dsp:txXfrm>
    </dsp:sp>
    <dsp:sp modelId="{8258EE49-776F-4A31-BF66-1D288F30DACB}">
      <dsp:nvSpPr>
        <dsp:cNvPr id="0" name=""/>
        <dsp:cNvSpPr/>
      </dsp:nvSpPr>
      <dsp:spPr>
        <a:xfrm>
          <a:off x="0" y="3012150"/>
          <a:ext cx="3037300" cy="14333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fr-FR" sz="3400" kern="1200" dirty="0" err="1"/>
            <a:t>Meta-données</a:t>
          </a:r>
          <a:r>
            <a:rPr lang="fr-FR" sz="3400" kern="1200" dirty="0"/>
            <a:t> auteurs</a:t>
          </a:r>
        </a:p>
      </dsp:txBody>
      <dsp:txXfrm>
        <a:off x="69969" y="3082119"/>
        <a:ext cx="2897362" cy="12933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BD9FAF-B4BC-4C83-9C4E-9B636D5290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Cartographie de web francophone</a:t>
            </a:r>
          </a:p>
        </p:txBody>
      </p:sp>
      <p:sp>
        <p:nvSpPr>
          <p:cNvPr id="3" name="Date Placeholder 2">
            <a:extLst>
              <a:ext uri="{FF2B5EF4-FFF2-40B4-BE49-F238E27FC236}">
                <a16:creationId xmlns:a16="http://schemas.microsoft.com/office/drawing/2014/main" id="{60ADF026-AF9D-49A0-9CFC-9272EB3F3D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355F23-0C18-4F66-8961-7036B4767408}" type="datetime1">
              <a:rPr lang="fr-FR" smtClean="0"/>
              <a:t>18/11/2019</a:t>
            </a:fld>
            <a:endParaRPr lang="fr-FR"/>
          </a:p>
        </p:txBody>
      </p:sp>
      <p:sp>
        <p:nvSpPr>
          <p:cNvPr id="4" name="Footer Placeholder 3">
            <a:extLst>
              <a:ext uri="{FF2B5EF4-FFF2-40B4-BE49-F238E27FC236}">
                <a16:creationId xmlns:a16="http://schemas.microsoft.com/office/drawing/2014/main" id="{6D88015D-3887-4589-BBD5-10B87DE969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1106C6D1-A067-4982-9281-5708432E3A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3FC3E2-7F6A-4ADB-A715-7E06FADF0973}" type="slidenum">
              <a:rPr lang="fr-FR" smtClean="0"/>
              <a:t>‹#›</a:t>
            </a:fld>
            <a:endParaRPr lang="fr-FR"/>
          </a:p>
        </p:txBody>
      </p:sp>
    </p:spTree>
    <p:extLst>
      <p:ext uri="{BB962C8B-B14F-4D97-AF65-F5344CB8AC3E}">
        <p14:creationId xmlns:p14="http://schemas.microsoft.com/office/powerpoint/2010/main" val="82460538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Cartographie de web francophone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455BB-CFE0-42D8-A4E7-FFA1A3D94373}" type="datetime1">
              <a:rPr lang="fr-FR" smtClean="0"/>
              <a:t>18/11/2019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3F835-2E81-4475-8D4A-8295739E04A3}" type="slidenum">
              <a:rPr lang="fr-FR" smtClean="0"/>
              <a:t>‹#›</a:t>
            </a:fld>
            <a:endParaRPr lang="fr-FR"/>
          </a:p>
        </p:txBody>
      </p:sp>
    </p:spTree>
    <p:extLst>
      <p:ext uri="{BB962C8B-B14F-4D97-AF65-F5344CB8AC3E}">
        <p14:creationId xmlns:p14="http://schemas.microsoft.com/office/powerpoint/2010/main" val="28330741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ED9D9C7-C6D2-487C-98FF-25C1245B6CFD}" type="datetime1">
              <a:rPr lang="en-US" smtClean="0"/>
              <a:t>11/18/2019</a:t>
            </a:fld>
            <a:endParaRPr lang="en-US" dirty="0"/>
          </a:p>
        </p:txBody>
      </p:sp>
      <p:sp>
        <p:nvSpPr>
          <p:cNvPr id="5" name="Espace réservé du pied de page 4"/>
          <p:cNvSpPr>
            <a:spLocks noGrp="1"/>
          </p:cNvSpPr>
          <p:nvPr>
            <p:ph type="ftr" sz="quarter" idx="11"/>
          </p:nvPr>
        </p:nvSpPr>
        <p:spPr/>
        <p:txBody>
          <a:bodyPr/>
          <a:lstStyle/>
          <a:p>
            <a:r>
              <a:rPr lang="en-US"/>
              <a:t>Inès Burri, Anais Chambart, Célian RINGWALD</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401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5A7E02A-B3E1-4846-8100-A905F75A8859}" type="datetime1">
              <a:rPr lang="en-US" smtClean="0"/>
              <a:t>11/18/2019</a:t>
            </a:fld>
            <a:endParaRPr lang="en-US" dirty="0"/>
          </a:p>
        </p:txBody>
      </p:sp>
      <p:sp>
        <p:nvSpPr>
          <p:cNvPr id="5" name="Espace réservé du pied de page 4"/>
          <p:cNvSpPr>
            <a:spLocks noGrp="1"/>
          </p:cNvSpPr>
          <p:nvPr>
            <p:ph type="ftr" sz="quarter" idx="11"/>
          </p:nvPr>
        </p:nvSpPr>
        <p:spPr/>
        <p:txBody>
          <a:bodyPr/>
          <a:lstStyle/>
          <a:p>
            <a:r>
              <a:rPr lang="en-US"/>
              <a:t>Inès Burri, Anais Chambart, Célian RINGWALD</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33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C603BF-1CC6-464D-9A85-59A92B58DA52}" type="datetime1">
              <a:rPr lang="en-US" smtClean="0"/>
              <a:t>11/18/2019</a:t>
            </a:fld>
            <a:endParaRPr lang="en-US" dirty="0"/>
          </a:p>
        </p:txBody>
      </p:sp>
      <p:sp>
        <p:nvSpPr>
          <p:cNvPr id="5" name="Espace réservé du pied de page 4"/>
          <p:cNvSpPr>
            <a:spLocks noGrp="1"/>
          </p:cNvSpPr>
          <p:nvPr>
            <p:ph type="ftr" sz="quarter" idx="11"/>
          </p:nvPr>
        </p:nvSpPr>
        <p:spPr/>
        <p:txBody>
          <a:bodyPr/>
          <a:lstStyle/>
          <a:p>
            <a:r>
              <a:rPr lang="en-US"/>
              <a:t>Inès Burri, Anais Chambart, Célian RINGWALD</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182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F48552A-E196-4770-9E47-DD910916F4C4}" type="datetime1">
              <a:rPr lang="en-US" smtClean="0"/>
              <a:t>11/18/2019</a:t>
            </a:fld>
            <a:endParaRPr lang="en-US" dirty="0"/>
          </a:p>
        </p:txBody>
      </p:sp>
      <p:sp>
        <p:nvSpPr>
          <p:cNvPr id="5" name="Espace réservé du pied de page 4"/>
          <p:cNvSpPr>
            <a:spLocks noGrp="1"/>
          </p:cNvSpPr>
          <p:nvPr>
            <p:ph type="ftr" sz="quarter" idx="11"/>
          </p:nvPr>
        </p:nvSpPr>
        <p:spPr/>
        <p:txBody>
          <a:bodyPr/>
          <a:lstStyle/>
          <a:p>
            <a:r>
              <a:rPr lang="en-US"/>
              <a:t>Inès Burri, Anais Chambart, Célian RINGWALD</a:t>
            </a:r>
            <a:endParaRPr lang="en-US" dirty="0"/>
          </a:p>
        </p:txBody>
      </p:sp>
      <p:sp>
        <p:nvSpPr>
          <p:cNvPr id="6" name="Espace réservé du numéro de diapositive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41308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63350CF-6850-4E6F-80D9-9D074839D5D7}" type="datetime1">
              <a:rPr lang="en-US" smtClean="0"/>
              <a:t>11/18/2019</a:t>
            </a:fld>
            <a:endParaRPr lang="en-US" dirty="0"/>
          </a:p>
        </p:txBody>
      </p:sp>
      <p:sp>
        <p:nvSpPr>
          <p:cNvPr id="5" name="Espace réservé du pied de page 4"/>
          <p:cNvSpPr>
            <a:spLocks noGrp="1"/>
          </p:cNvSpPr>
          <p:nvPr>
            <p:ph type="ftr" sz="quarter" idx="11"/>
          </p:nvPr>
        </p:nvSpPr>
        <p:spPr/>
        <p:txBody>
          <a:bodyPr/>
          <a:lstStyle/>
          <a:p>
            <a:r>
              <a:rPr lang="en-US"/>
              <a:t>Inès Burri, Anais Chambart, Célian RINGWALD</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769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06E1832-A5F0-495F-A8E8-0B5E2AF03E18}" type="datetime1">
              <a:rPr lang="en-US" smtClean="0"/>
              <a:t>11/18/2019</a:t>
            </a:fld>
            <a:endParaRPr lang="en-US" dirty="0"/>
          </a:p>
        </p:txBody>
      </p:sp>
      <p:sp>
        <p:nvSpPr>
          <p:cNvPr id="6" name="Espace réservé du pied de page 5"/>
          <p:cNvSpPr>
            <a:spLocks noGrp="1"/>
          </p:cNvSpPr>
          <p:nvPr>
            <p:ph type="ftr" sz="quarter" idx="11"/>
          </p:nvPr>
        </p:nvSpPr>
        <p:spPr/>
        <p:txBody>
          <a:bodyPr/>
          <a:lstStyle/>
          <a:p>
            <a:r>
              <a:rPr lang="en-US"/>
              <a:t>Inès Burri, Anais Chambart, Célian RINGWALD</a:t>
            </a:r>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677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8966C83-E203-494A-B431-4C3F41E85402}" type="datetime1">
              <a:rPr lang="en-US" smtClean="0"/>
              <a:t>11/18/2019</a:t>
            </a:fld>
            <a:endParaRPr lang="en-US" dirty="0"/>
          </a:p>
        </p:txBody>
      </p:sp>
      <p:sp>
        <p:nvSpPr>
          <p:cNvPr id="8" name="Espace réservé du pied de page 7"/>
          <p:cNvSpPr>
            <a:spLocks noGrp="1"/>
          </p:cNvSpPr>
          <p:nvPr>
            <p:ph type="ftr" sz="quarter" idx="11"/>
          </p:nvPr>
        </p:nvSpPr>
        <p:spPr/>
        <p:txBody>
          <a:bodyPr/>
          <a:lstStyle/>
          <a:p>
            <a:r>
              <a:rPr lang="en-US"/>
              <a:t>Inès Burri, Anais Chambart, Célian RINGWALD</a:t>
            </a:r>
            <a:endParaRPr lang="en-US" dirty="0"/>
          </a:p>
        </p:txBody>
      </p:sp>
      <p:sp>
        <p:nvSpPr>
          <p:cNvPr id="9" name="Espace réservé du numéro de diapositive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3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0C1D267-F7AD-441A-A3D4-A70AD7188D4B}" type="datetime1">
              <a:rPr lang="en-US" smtClean="0"/>
              <a:t>11/18/2019</a:t>
            </a:fld>
            <a:endParaRPr lang="en-US" dirty="0"/>
          </a:p>
        </p:txBody>
      </p:sp>
      <p:sp>
        <p:nvSpPr>
          <p:cNvPr id="4" name="Espace réservé du pied de page 3"/>
          <p:cNvSpPr>
            <a:spLocks noGrp="1"/>
          </p:cNvSpPr>
          <p:nvPr>
            <p:ph type="ftr" sz="quarter" idx="11"/>
          </p:nvPr>
        </p:nvSpPr>
        <p:spPr/>
        <p:txBody>
          <a:bodyPr/>
          <a:lstStyle/>
          <a:p>
            <a:r>
              <a:rPr lang="en-US"/>
              <a:t>Inès Burri, Anais Chambart, Célian RINGWALD</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674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FD3A369-48B6-468E-A567-DCBEADB63403}" type="datetime1">
              <a:rPr lang="en-US" smtClean="0"/>
              <a:t>11/18/2019</a:t>
            </a:fld>
            <a:endParaRPr lang="en-US" dirty="0"/>
          </a:p>
        </p:txBody>
      </p:sp>
      <p:sp>
        <p:nvSpPr>
          <p:cNvPr id="3" name="Espace réservé du pied de page 2"/>
          <p:cNvSpPr>
            <a:spLocks noGrp="1"/>
          </p:cNvSpPr>
          <p:nvPr>
            <p:ph type="ftr" sz="quarter" idx="11"/>
          </p:nvPr>
        </p:nvSpPr>
        <p:spPr/>
        <p:txBody>
          <a:bodyPr/>
          <a:lstStyle/>
          <a:p>
            <a:r>
              <a:rPr lang="en-US"/>
              <a:t>Inès Burri, Anais Chambart, Célian RINGWALD</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30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87FE1A8-7579-4726-8912-F4FAE13F3677}" type="datetime1">
              <a:rPr lang="en-US" smtClean="0"/>
              <a:t>11/18/2019</a:t>
            </a:fld>
            <a:endParaRPr lang="en-US" dirty="0"/>
          </a:p>
        </p:txBody>
      </p:sp>
      <p:sp>
        <p:nvSpPr>
          <p:cNvPr id="6" name="Espace réservé du pied de page 5"/>
          <p:cNvSpPr>
            <a:spLocks noGrp="1"/>
          </p:cNvSpPr>
          <p:nvPr>
            <p:ph type="ftr" sz="quarter" idx="11"/>
          </p:nvPr>
        </p:nvSpPr>
        <p:spPr/>
        <p:txBody>
          <a:bodyPr/>
          <a:lstStyle/>
          <a:p>
            <a:r>
              <a:rPr lang="en-US"/>
              <a:t>Inès Burri, Anais Chambart, Célian RINGWALD</a:t>
            </a:r>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92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AA83C06-B94C-4FA7-8671-D85800606202}" type="datetime1">
              <a:rPr lang="en-US" smtClean="0"/>
              <a:t>11/18/2019</a:t>
            </a:fld>
            <a:endParaRPr lang="en-US" dirty="0"/>
          </a:p>
        </p:txBody>
      </p:sp>
      <p:sp>
        <p:nvSpPr>
          <p:cNvPr id="6" name="Espace réservé du pied de page 5"/>
          <p:cNvSpPr>
            <a:spLocks noGrp="1"/>
          </p:cNvSpPr>
          <p:nvPr>
            <p:ph type="ftr" sz="quarter" idx="11"/>
          </p:nvPr>
        </p:nvSpPr>
        <p:spPr/>
        <p:txBody>
          <a:bodyPr/>
          <a:lstStyle/>
          <a:p>
            <a:r>
              <a:rPr lang="en-US"/>
              <a:t>Inès Burri, Anais Chambart, Célian RINGWALD</a:t>
            </a:r>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87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9222D-DA5D-4441-ADFF-B12BA867CC5D}" type="datetime1">
              <a:rPr lang="en-US" smtClean="0"/>
              <a:t>11/18/2019</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Inès Burri, Anais Chambart, Célian RINGWALD</a:t>
            </a:r>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6033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www.francoisguite.com/2007/12/la-translitterati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2D1700-97BE-4DF2-BB14-DD80BA95869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6639" r="-1" b="27532"/>
          <a:stretch/>
        </p:blipFill>
        <p:spPr>
          <a:xfrm>
            <a:off x="20" y="1"/>
            <a:ext cx="12191980" cy="6857999"/>
          </a:xfrm>
          <a:prstGeom prst="rect">
            <a:avLst/>
          </a:prstGeom>
        </p:spPr>
      </p:pic>
      <p:sp>
        <p:nvSpPr>
          <p:cNvPr id="2" name="Titre 1"/>
          <p:cNvSpPr>
            <a:spLocks noGrp="1"/>
          </p:cNvSpPr>
          <p:nvPr>
            <p:ph type="ctrTitle"/>
          </p:nvPr>
        </p:nvSpPr>
        <p:spPr>
          <a:xfrm>
            <a:off x="1848206" y="2130597"/>
            <a:ext cx="8208105" cy="1605294"/>
          </a:xfrm>
        </p:spPr>
        <p:txBody>
          <a:bodyPr>
            <a:normAutofit fontScale="90000"/>
          </a:bodyPr>
          <a:lstStyle/>
          <a:p>
            <a:r>
              <a:rPr lang="fr-FR" dirty="0">
                <a:effectLst>
                  <a:outerShdw blurRad="38100" dist="38100" dir="2700000" algn="tl">
                    <a:srgbClr val="000000">
                      <a:alpha val="43137"/>
                    </a:srgbClr>
                  </a:outerShdw>
                </a:effectLst>
              </a:rPr>
              <a:t>Cartographie du web littéraire francophone</a:t>
            </a:r>
          </a:p>
        </p:txBody>
      </p:sp>
      <p:sp>
        <p:nvSpPr>
          <p:cNvPr id="4" name="ZoneTexte 3"/>
          <p:cNvSpPr txBox="1"/>
          <p:nvPr/>
        </p:nvSpPr>
        <p:spPr>
          <a:xfrm>
            <a:off x="8093122" y="449766"/>
            <a:ext cx="3878054"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fr-FR" sz="2400" i="0" u="none" strike="noStrike" kern="1200" cap="none" spc="0" normalizeH="0" baseline="0" noProof="0" dirty="0">
                <a:ln>
                  <a:noFill/>
                </a:ln>
                <a:solidFill>
                  <a:prstClr val="black"/>
                </a:solidFill>
                <a:uLnTx/>
                <a:uFillTx/>
                <a:latin typeface="Calisto MT"/>
              </a:rPr>
              <a:t>Master HN</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2400" dirty="0">
                <a:solidFill>
                  <a:prstClr val="black"/>
                </a:solidFill>
                <a:latin typeface="Calisto MT"/>
              </a:rPr>
              <a:t>Livrable 2 - UE Projet</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fr-FR" sz="2400" i="0" u="none" strike="noStrike" kern="1200" cap="none" spc="0" normalizeH="0" baseline="0" noProof="0" dirty="0">
                <a:ln>
                  <a:noFill/>
                </a:ln>
                <a:solidFill>
                  <a:prstClr val="black"/>
                </a:solidFill>
                <a:uLnTx/>
                <a:uFillTx/>
                <a:latin typeface="Calisto MT"/>
                <a:ea typeface="+mn-ea"/>
                <a:cs typeface="+mn-cs"/>
              </a:rPr>
              <a:t>18 novembre 2019</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black"/>
              </a:solidFill>
              <a:effectLst/>
              <a:uLnTx/>
              <a:uFillTx/>
              <a:latin typeface="Calisto MT"/>
              <a:ea typeface="+mn-ea"/>
              <a:cs typeface="+mn-cs"/>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792" y="5064807"/>
            <a:ext cx="1343731" cy="1231407"/>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599" y="5115161"/>
            <a:ext cx="1922959" cy="11307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5558" y="5216069"/>
            <a:ext cx="2027150" cy="1029792"/>
          </a:xfrm>
          <a:prstGeom prst="rect">
            <a:avLst/>
          </a:prstGeom>
        </p:spPr>
      </p:pic>
      <p:sp>
        <p:nvSpPr>
          <p:cNvPr id="8" name="ZoneTexte 7"/>
          <p:cNvSpPr txBox="1"/>
          <p:nvPr/>
        </p:nvSpPr>
        <p:spPr>
          <a:xfrm>
            <a:off x="594702" y="517395"/>
            <a:ext cx="2994659"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noProof="0" dirty="0">
                <a:ln>
                  <a:noFill/>
                </a:ln>
                <a:solidFill>
                  <a:prstClr val="black"/>
                </a:solidFill>
                <a:effectLst/>
                <a:uLnTx/>
                <a:uFillTx/>
                <a:latin typeface="Calisto MT"/>
                <a:ea typeface="+mn-ea"/>
                <a:cs typeface="+mn-cs"/>
              </a:rPr>
              <a:t>Inès </a:t>
            </a:r>
            <a:r>
              <a:rPr kumimoji="0" lang="fr-FR" sz="2400" b="0" i="0" u="none" strike="noStrike" kern="1200" cap="small" spc="0" normalizeH="0" noProof="0" dirty="0">
                <a:ln>
                  <a:noFill/>
                </a:ln>
                <a:solidFill>
                  <a:prstClr val="black"/>
                </a:solidFill>
                <a:effectLst/>
                <a:uLnTx/>
                <a:uFillTx/>
                <a:latin typeface="Calisto MT"/>
                <a:ea typeface="+mn-ea"/>
                <a:cs typeface="+mn-cs"/>
              </a:rPr>
              <a:t>Burri</a:t>
            </a:r>
            <a:endParaRPr kumimoji="0" lang="fr-FR" sz="2400" b="0" i="0" u="none" strike="noStrike" kern="1200" cap="small" spc="0" normalizeH="0" baseline="0" noProof="0" dirty="0">
              <a:ln>
                <a:noFill/>
              </a:ln>
              <a:solidFill>
                <a:prstClr val="black"/>
              </a:solidFill>
              <a:effectLst/>
              <a:uLnTx/>
              <a:uFillTx/>
              <a:latin typeface="Calisto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alisto MT"/>
                <a:ea typeface="+mn-ea"/>
                <a:cs typeface="+mn-cs"/>
              </a:rPr>
              <a:t>Anaïs </a:t>
            </a:r>
            <a:r>
              <a:rPr kumimoji="0" lang="fr-FR" sz="2400" b="0" i="0" u="none" strike="noStrike" kern="1200" cap="small" spc="0" normalizeH="0" noProof="0" dirty="0" err="1">
                <a:ln>
                  <a:noFill/>
                </a:ln>
                <a:solidFill>
                  <a:prstClr val="black"/>
                </a:solidFill>
                <a:effectLst/>
                <a:uLnTx/>
                <a:uFillTx/>
                <a:latin typeface="Calisto MT"/>
                <a:ea typeface="+mn-ea"/>
                <a:cs typeface="+mn-cs"/>
              </a:rPr>
              <a:t>Chambat</a:t>
            </a:r>
            <a:endParaRPr kumimoji="0" lang="fr-FR" sz="2400" b="0" i="0" u="none" strike="noStrike" kern="1200" cap="small" spc="0" normalizeH="0" noProof="0" dirty="0">
              <a:ln>
                <a:noFill/>
              </a:ln>
              <a:solidFill>
                <a:prstClr val="black"/>
              </a:solidFill>
              <a:effectLst/>
              <a:uLnTx/>
              <a:uFillTx/>
              <a:latin typeface="Calisto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2400" dirty="0">
                <a:solidFill>
                  <a:prstClr val="black"/>
                </a:solidFill>
                <a:latin typeface="Calisto MT"/>
              </a:rPr>
              <a:t>Célian </a:t>
            </a:r>
            <a:r>
              <a:rPr lang="fr-FR" sz="2400" cap="small" dirty="0" err="1">
                <a:solidFill>
                  <a:prstClr val="black"/>
                </a:solidFill>
                <a:latin typeface="Calisto MT"/>
              </a:rPr>
              <a:t>Ringwald</a:t>
            </a:r>
            <a:endParaRPr kumimoji="0" lang="fr-FR" sz="1800" b="0" i="0" u="none" strike="noStrike" kern="1200" cap="small" spc="0" normalizeH="0" baseline="0" noProof="0" dirty="0">
              <a:ln>
                <a:noFill/>
              </a:ln>
              <a:solidFill>
                <a:prstClr val="black"/>
              </a:solidFill>
              <a:effectLst/>
              <a:uLnTx/>
              <a:uFillTx/>
              <a:latin typeface="Calisto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sto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sto MT"/>
              <a:ea typeface="+mn-ea"/>
              <a:cs typeface="+mn-cs"/>
            </a:endParaRPr>
          </a:p>
        </p:txBody>
      </p:sp>
      <p:sp>
        <p:nvSpPr>
          <p:cNvPr id="9" name="Sous-titre 8"/>
          <p:cNvSpPr>
            <a:spLocks noGrp="1"/>
          </p:cNvSpPr>
          <p:nvPr>
            <p:ph type="subTitle" idx="1"/>
          </p:nvPr>
        </p:nvSpPr>
        <p:spPr>
          <a:xfrm>
            <a:off x="929256" y="4064925"/>
            <a:ext cx="10046004" cy="519586"/>
          </a:xfrm>
        </p:spPr>
        <p:txBody>
          <a:bodyPr/>
          <a:lstStyle/>
          <a:p>
            <a:r>
              <a:rPr lang="fr-FR" dirty="0"/>
              <a:t> Rétrospective de mi-parcours</a:t>
            </a:r>
          </a:p>
        </p:txBody>
      </p:sp>
      <p:sp>
        <p:nvSpPr>
          <p:cNvPr id="3" name="Date Placeholder 2">
            <a:extLst>
              <a:ext uri="{FF2B5EF4-FFF2-40B4-BE49-F238E27FC236}">
                <a16:creationId xmlns:a16="http://schemas.microsoft.com/office/drawing/2014/main" id="{2B3F147A-A03F-48DB-929E-8EB07A988CFB}"/>
              </a:ext>
            </a:extLst>
          </p:cNvPr>
          <p:cNvSpPr>
            <a:spLocks noGrp="1"/>
          </p:cNvSpPr>
          <p:nvPr>
            <p:ph type="dt" sz="half" idx="10"/>
          </p:nvPr>
        </p:nvSpPr>
        <p:spPr/>
        <p:txBody>
          <a:bodyPr/>
          <a:lstStyle/>
          <a:p>
            <a:fld id="{85F23BEE-4CCE-42B1-86FF-CBE0E8BEB5FF}" type="datetime1">
              <a:rPr lang="en-US" smtClean="0"/>
              <a:t>11/18/2019</a:t>
            </a:fld>
            <a:endParaRPr lang="en-US" dirty="0"/>
          </a:p>
        </p:txBody>
      </p:sp>
      <p:sp>
        <p:nvSpPr>
          <p:cNvPr id="13" name="Slide Number Placeholder 12">
            <a:extLst>
              <a:ext uri="{FF2B5EF4-FFF2-40B4-BE49-F238E27FC236}">
                <a16:creationId xmlns:a16="http://schemas.microsoft.com/office/drawing/2014/main" id="{5552D71F-FFE9-4633-A3DB-F1C5B9B0CC63}"/>
              </a:ext>
            </a:extLst>
          </p:cNvPr>
          <p:cNvSpPr>
            <a:spLocks noGrp="1"/>
          </p:cNvSpPr>
          <p:nvPr>
            <p:ph type="sldNum" sz="quarter" idx="12"/>
          </p:nvPr>
        </p:nvSpPr>
        <p:spPr/>
        <p:txBody>
          <a:bodyPr/>
          <a:lstStyle/>
          <a:p>
            <a:fld id="{4FAB73BC-B049-4115-A692-8D63A059BFB8}" type="slidenum">
              <a:rPr lang="en-US" smtClean="0"/>
              <a:t>1</a:t>
            </a:fld>
            <a:endParaRPr lang="en-US" dirty="0"/>
          </a:p>
        </p:txBody>
      </p:sp>
      <p:sp>
        <p:nvSpPr>
          <p:cNvPr id="15" name="Footer Placeholder 14">
            <a:extLst>
              <a:ext uri="{FF2B5EF4-FFF2-40B4-BE49-F238E27FC236}">
                <a16:creationId xmlns:a16="http://schemas.microsoft.com/office/drawing/2014/main" id="{E4A768E1-DB30-4AAE-B718-AA7400560E18}"/>
              </a:ext>
            </a:extLst>
          </p:cNvPr>
          <p:cNvSpPr>
            <a:spLocks noGrp="1"/>
          </p:cNvSpPr>
          <p:nvPr>
            <p:ph type="ftr" sz="quarter" idx="11"/>
          </p:nvPr>
        </p:nvSpPr>
        <p:spPr/>
        <p:txBody>
          <a:bodyPr/>
          <a:lstStyle/>
          <a:p>
            <a:r>
              <a:rPr lang="en-US"/>
              <a:t>Inès Burri, Anais Chambart, Célian RINGWALD</a:t>
            </a:r>
            <a:endParaRPr lang="en-US" dirty="0"/>
          </a:p>
        </p:txBody>
      </p:sp>
    </p:spTree>
    <p:extLst>
      <p:ext uri="{BB962C8B-B14F-4D97-AF65-F5344CB8AC3E}">
        <p14:creationId xmlns:p14="http://schemas.microsoft.com/office/powerpoint/2010/main" val="260473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3DA09-C8C6-4372-A065-F7F8667C9620}"/>
              </a:ext>
            </a:extLst>
          </p:cNvPr>
          <p:cNvSpPr>
            <a:spLocks noGrp="1"/>
          </p:cNvSpPr>
          <p:nvPr>
            <p:ph type="ctrTitle"/>
          </p:nvPr>
        </p:nvSpPr>
        <p:spPr>
          <a:xfrm>
            <a:off x="5915608" y="1448057"/>
            <a:ext cx="5681542" cy="3711772"/>
          </a:xfrm>
        </p:spPr>
        <p:txBody>
          <a:bodyPr anchor="b">
            <a:normAutofit/>
          </a:bodyPr>
          <a:lstStyle/>
          <a:p>
            <a:pPr algn="l"/>
            <a:r>
              <a:rPr lang="fr-FR" dirty="0"/>
              <a:t>III. Réalisé</a:t>
            </a:r>
            <a:br>
              <a:rPr lang="fr-FR" dirty="0"/>
            </a:br>
            <a:endParaRPr lang="fr-FR" dirty="0"/>
          </a:p>
        </p:txBody>
      </p:sp>
      <p:pic>
        <p:nvPicPr>
          <p:cNvPr id="15" name="Picture 14">
            <a:extLst>
              <a:ext uri="{FF2B5EF4-FFF2-40B4-BE49-F238E27FC236}">
                <a16:creationId xmlns:a16="http://schemas.microsoft.com/office/drawing/2014/main" id="{04423BC0-9772-48AE-82C6-C75EACADE51F}"/>
              </a:ext>
            </a:extLst>
          </p:cNvPr>
          <p:cNvPicPr>
            <a:picLocks noChangeAspect="1"/>
          </p:cNvPicPr>
          <p:nvPr/>
        </p:nvPicPr>
        <p:blipFill rotWithShape="1">
          <a:blip r:embed="rId2">
            <a:extLst>
              <a:ext uri="{28A0092B-C50C-407E-A947-70E740481C1C}">
                <a14:useLocalDpi xmlns:a14="http://schemas.microsoft.com/office/drawing/2010/main" val="0"/>
              </a:ext>
            </a:extLst>
          </a:blip>
          <a:srcRect l="9424" r="207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Date Placeholder 1">
            <a:extLst>
              <a:ext uri="{FF2B5EF4-FFF2-40B4-BE49-F238E27FC236}">
                <a16:creationId xmlns:a16="http://schemas.microsoft.com/office/drawing/2014/main" id="{B89C4124-25F5-451B-A0EC-BB59F67A0D8F}"/>
              </a:ext>
            </a:extLst>
          </p:cNvPr>
          <p:cNvSpPr>
            <a:spLocks noGrp="1"/>
          </p:cNvSpPr>
          <p:nvPr>
            <p:ph type="dt" sz="half" idx="10"/>
          </p:nvPr>
        </p:nvSpPr>
        <p:spPr/>
        <p:txBody>
          <a:bodyPr/>
          <a:lstStyle/>
          <a:p>
            <a:fld id="{CE949A56-C3CD-4B45-8771-F81606D00F59}" type="datetime1">
              <a:rPr lang="en-US" smtClean="0"/>
              <a:t>11/18/2019</a:t>
            </a:fld>
            <a:endParaRPr lang="en-US" dirty="0"/>
          </a:p>
        </p:txBody>
      </p:sp>
      <p:sp>
        <p:nvSpPr>
          <p:cNvPr id="3" name="Footer Placeholder 2">
            <a:extLst>
              <a:ext uri="{FF2B5EF4-FFF2-40B4-BE49-F238E27FC236}">
                <a16:creationId xmlns:a16="http://schemas.microsoft.com/office/drawing/2014/main" id="{6C33FFCB-EF1B-46B4-91CA-A3CA6CF0DBB2}"/>
              </a:ext>
            </a:extLst>
          </p:cNvPr>
          <p:cNvSpPr>
            <a:spLocks noGrp="1"/>
          </p:cNvSpPr>
          <p:nvPr>
            <p:ph type="ftr" sz="quarter" idx="11"/>
          </p:nvPr>
        </p:nvSpPr>
        <p:spPr/>
        <p:txBody>
          <a:bodyPr/>
          <a:lstStyle/>
          <a:p>
            <a:r>
              <a:rPr lang="en-US"/>
              <a:t>Inès Burri, Anais Chambart, Célian RINGWALD</a:t>
            </a:r>
            <a:endParaRPr lang="en-US" dirty="0"/>
          </a:p>
        </p:txBody>
      </p:sp>
      <p:sp>
        <p:nvSpPr>
          <p:cNvPr id="5" name="Slide Number Placeholder 4">
            <a:extLst>
              <a:ext uri="{FF2B5EF4-FFF2-40B4-BE49-F238E27FC236}">
                <a16:creationId xmlns:a16="http://schemas.microsoft.com/office/drawing/2014/main" id="{A1E87E09-339A-4CE8-8674-DDD55F804210}"/>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75495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F29F1-3426-4CB6-AA61-06A6B3B44AB4}"/>
              </a:ext>
            </a:extLst>
          </p:cNvPr>
          <p:cNvSpPr>
            <a:spLocks noGrp="1"/>
          </p:cNvSpPr>
          <p:nvPr>
            <p:ph type="title"/>
          </p:nvPr>
        </p:nvSpPr>
        <p:spPr/>
        <p:txBody>
          <a:bodyPr/>
          <a:lstStyle/>
          <a:p>
            <a:r>
              <a:rPr lang="fr-FR" dirty="0"/>
              <a:t>1) Facebook : possibilités</a:t>
            </a:r>
          </a:p>
        </p:txBody>
      </p:sp>
      <p:sp>
        <p:nvSpPr>
          <p:cNvPr id="5" name="Content Placeholder 4">
            <a:extLst>
              <a:ext uri="{FF2B5EF4-FFF2-40B4-BE49-F238E27FC236}">
                <a16:creationId xmlns:a16="http://schemas.microsoft.com/office/drawing/2014/main" id="{85F4F02E-CBEF-430F-9331-7046393669B5}"/>
              </a:ext>
            </a:extLst>
          </p:cNvPr>
          <p:cNvSpPr>
            <a:spLocks noGrp="1"/>
          </p:cNvSpPr>
          <p:nvPr>
            <p:ph sz="half" idx="1"/>
          </p:nvPr>
        </p:nvSpPr>
        <p:spPr>
          <a:xfrm>
            <a:off x="838200" y="1825625"/>
            <a:ext cx="5181600" cy="4351338"/>
          </a:xfrm>
        </p:spPr>
        <p:txBody>
          <a:bodyPr>
            <a:normAutofit fontScale="92500" lnSpcReduction="20000"/>
          </a:bodyPr>
          <a:lstStyle/>
          <a:p>
            <a:endParaRPr lang="fr-FR" dirty="0"/>
          </a:p>
          <a:p>
            <a:r>
              <a:rPr lang="fr-FR" dirty="0"/>
              <a:t>API : </a:t>
            </a:r>
            <a:r>
              <a:rPr lang="fr-FR" dirty="0" err="1"/>
              <a:t>access</a:t>
            </a:r>
            <a:r>
              <a:rPr lang="fr-FR" dirty="0"/>
              <a:t> information</a:t>
            </a:r>
          </a:p>
          <a:p>
            <a:r>
              <a:rPr lang="fr-FR" dirty="0"/>
              <a:t>Possibilités :</a:t>
            </a:r>
          </a:p>
          <a:p>
            <a:pPr lvl="1"/>
            <a:r>
              <a:rPr lang="fr-FR" dirty="0"/>
              <a:t>15 requêtes / quart d’heures</a:t>
            </a:r>
          </a:p>
          <a:p>
            <a:pPr marL="457200" lvl="1" indent="0">
              <a:buNone/>
            </a:pPr>
            <a:endParaRPr lang="fr-FR" dirty="0"/>
          </a:p>
          <a:p>
            <a:pPr lvl="1"/>
            <a:endParaRPr lang="fr-FR" dirty="0"/>
          </a:p>
        </p:txBody>
      </p:sp>
      <p:sp>
        <p:nvSpPr>
          <p:cNvPr id="13" name="Content Placeholder 12">
            <a:extLst>
              <a:ext uri="{FF2B5EF4-FFF2-40B4-BE49-F238E27FC236}">
                <a16:creationId xmlns:a16="http://schemas.microsoft.com/office/drawing/2014/main" id="{90404A6C-23CF-427F-91DD-B61F459F9DCD}"/>
              </a:ext>
            </a:extLst>
          </p:cNvPr>
          <p:cNvSpPr>
            <a:spLocks noGrp="1"/>
          </p:cNvSpPr>
          <p:nvPr>
            <p:ph sz="half" idx="2"/>
          </p:nvPr>
        </p:nvSpPr>
        <p:spPr>
          <a:xfrm>
            <a:off x="5551714" y="1825625"/>
            <a:ext cx="5802086" cy="4351338"/>
          </a:xfrm>
        </p:spPr>
        <p:txBody>
          <a:bodyPr>
            <a:normAutofit fontScale="92500" lnSpcReduction="20000"/>
          </a:bodyPr>
          <a:lstStyle/>
          <a:p>
            <a:pPr marL="457200" lvl="1" indent="0">
              <a:buNone/>
            </a:pPr>
            <a:r>
              <a:rPr lang="fr-FR" dirty="0"/>
              <a:t>30</a:t>
            </a:r>
            <a:r>
              <a:rPr lang="fr-FR" baseline="30000" dirty="0"/>
              <a:t>e</a:t>
            </a:r>
            <a:r>
              <a:rPr lang="fr-FR" dirty="0"/>
              <a:t> de </a:t>
            </a:r>
            <a:r>
              <a:rPr lang="fr-FR" dirty="0" err="1"/>
              <a:t>packets</a:t>
            </a:r>
            <a:r>
              <a:rPr lang="fr-FR" dirty="0"/>
              <a:t> de données disponibles :</a:t>
            </a:r>
          </a:p>
          <a:p>
            <a:pPr marL="457200" lvl="1" indent="0">
              <a:buNone/>
            </a:pPr>
            <a:r>
              <a:rPr lang="fr-FR" dirty="0" err="1">
                <a:solidFill>
                  <a:srgbClr val="C00000"/>
                </a:solidFill>
              </a:rPr>
              <a:t>user_posts</a:t>
            </a:r>
            <a:r>
              <a:rPr lang="fr-FR" dirty="0">
                <a:solidFill>
                  <a:srgbClr val="C00000"/>
                </a:solidFill>
              </a:rPr>
              <a:t>, </a:t>
            </a:r>
            <a:r>
              <a:rPr lang="fr-FR" dirty="0" err="1">
                <a:solidFill>
                  <a:srgbClr val="C00000"/>
                </a:solidFill>
              </a:rPr>
              <a:t>user_location</a:t>
            </a:r>
            <a:r>
              <a:rPr lang="fr-FR" dirty="0">
                <a:solidFill>
                  <a:srgbClr val="C00000"/>
                </a:solidFill>
              </a:rPr>
              <a:t>, </a:t>
            </a:r>
            <a:r>
              <a:rPr lang="fr-FR" dirty="0" err="1">
                <a:solidFill>
                  <a:srgbClr val="C00000"/>
                </a:solidFill>
              </a:rPr>
              <a:t>user_link</a:t>
            </a:r>
            <a:r>
              <a:rPr lang="fr-FR" dirty="0"/>
              <a:t>, </a:t>
            </a:r>
            <a:r>
              <a:rPr lang="fr-FR" dirty="0" err="1">
                <a:solidFill>
                  <a:srgbClr val="C00000"/>
                </a:solidFill>
              </a:rPr>
              <a:t>user_likes</a:t>
            </a:r>
            <a:r>
              <a:rPr lang="fr-FR" dirty="0">
                <a:solidFill>
                  <a:srgbClr val="C00000"/>
                </a:solidFill>
              </a:rPr>
              <a:t>, </a:t>
            </a:r>
            <a:r>
              <a:rPr lang="fr-FR" dirty="0" err="1">
                <a:solidFill>
                  <a:srgbClr val="C00000"/>
                </a:solidFill>
              </a:rPr>
              <a:t>user_hometown</a:t>
            </a:r>
            <a:r>
              <a:rPr lang="fr-FR" dirty="0">
                <a:solidFill>
                  <a:srgbClr val="C00000"/>
                </a:solidFill>
              </a:rPr>
              <a:t>, </a:t>
            </a:r>
            <a:r>
              <a:rPr lang="fr-FR" dirty="0" err="1">
                <a:solidFill>
                  <a:srgbClr val="C00000"/>
                </a:solidFill>
              </a:rPr>
              <a:t>user_gender</a:t>
            </a:r>
            <a:r>
              <a:rPr lang="fr-FR" dirty="0">
                <a:solidFill>
                  <a:srgbClr val="C00000"/>
                </a:solidFill>
              </a:rPr>
              <a:t>, </a:t>
            </a:r>
            <a:r>
              <a:rPr lang="fr-FR" dirty="0" err="1">
                <a:solidFill>
                  <a:srgbClr val="C00000"/>
                </a:solidFill>
              </a:rPr>
              <a:t>user_friends</a:t>
            </a:r>
            <a:r>
              <a:rPr lang="fr-FR" dirty="0">
                <a:solidFill>
                  <a:srgbClr val="C00000"/>
                </a:solidFill>
              </a:rPr>
              <a:t>, </a:t>
            </a:r>
            <a:r>
              <a:rPr lang="fr-FR" dirty="0" err="1">
                <a:solidFill>
                  <a:srgbClr val="C00000"/>
                </a:solidFill>
              </a:rPr>
              <a:t>user_events</a:t>
            </a:r>
            <a:r>
              <a:rPr lang="fr-FR" dirty="0">
                <a:solidFill>
                  <a:srgbClr val="C00000"/>
                </a:solidFill>
              </a:rPr>
              <a:t>, </a:t>
            </a:r>
            <a:r>
              <a:rPr lang="fr-FR" dirty="0" err="1">
                <a:solidFill>
                  <a:srgbClr val="C00000"/>
                </a:solidFill>
              </a:rPr>
              <a:t>user_birthday</a:t>
            </a:r>
            <a:r>
              <a:rPr lang="fr-FR" dirty="0">
                <a:solidFill>
                  <a:srgbClr val="C00000"/>
                </a:solidFill>
              </a:rPr>
              <a:t>, </a:t>
            </a:r>
            <a:r>
              <a:rPr lang="fr-FR" dirty="0" err="1">
                <a:solidFill>
                  <a:srgbClr val="C00000"/>
                </a:solidFill>
              </a:rPr>
              <a:t>user_age_range</a:t>
            </a:r>
            <a:r>
              <a:rPr lang="fr-FR" dirty="0"/>
              <a:t>, </a:t>
            </a:r>
            <a:r>
              <a:rPr lang="fr-FR" dirty="0" err="1"/>
              <a:t>attribution_read</a:t>
            </a:r>
            <a:r>
              <a:rPr lang="fr-FR" dirty="0"/>
              <a:t>, </a:t>
            </a:r>
            <a:r>
              <a:rPr lang="fr-FR" dirty="0" err="1"/>
              <a:t>ads_management</a:t>
            </a:r>
            <a:r>
              <a:rPr lang="fr-FR" dirty="0"/>
              <a:t>, </a:t>
            </a:r>
            <a:r>
              <a:rPr lang="fr-FR" dirty="0" err="1"/>
              <a:t>ads_read</a:t>
            </a:r>
            <a:r>
              <a:rPr lang="fr-FR" dirty="0"/>
              <a:t>, </a:t>
            </a:r>
            <a:r>
              <a:rPr lang="fr-FR" dirty="0" err="1"/>
              <a:t>user_videos</a:t>
            </a:r>
            <a:r>
              <a:rPr lang="fr-FR" dirty="0"/>
              <a:t>, </a:t>
            </a:r>
            <a:r>
              <a:rPr lang="fr-FR" dirty="0" err="1"/>
              <a:t>user_photos</a:t>
            </a:r>
            <a:r>
              <a:rPr lang="fr-FR" dirty="0"/>
              <a:t>, </a:t>
            </a:r>
            <a:r>
              <a:rPr lang="fr-FR" dirty="0" err="1"/>
              <a:t>read_page_mailboxes</a:t>
            </a:r>
            <a:r>
              <a:rPr lang="fr-FR" dirty="0"/>
              <a:t>, </a:t>
            </a:r>
            <a:r>
              <a:rPr lang="fr-FR" dirty="0" err="1"/>
              <a:t>read_insights</a:t>
            </a:r>
            <a:r>
              <a:rPr lang="fr-FR" dirty="0"/>
              <a:t>, </a:t>
            </a:r>
            <a:r>
              <a:rPr lang="fr-FR" dirty="0" err="1"/>
              <a:t>publish_to_groups</a:t>
            </a:r>
            <a:r>
              <a:rPr lang="fr-FR" dirty="0"/>
              <a:t>, </a:t>
            </a:r>
            <a:r>
              <a:rPr lang="fr-FR" dirty="0" err="1"/>
              <a:t>publish_pages</a:t>
            </a:r>
            <a:r>
              <a:rPr lang="fr-FR" dirty="0"/>
              <a:t>, </a:t>
            </a:r>
            <a:r>
              <a:rPr lang="fr-FR" dirty="0" err="1"/>
              <a:t>pages_manage_instant_articles</a:t>
            </a:r>
            <a:r>
              <a:rPr lang="fr-FR" dirty="0"/>
              <a:t>, </a:t>
            </a:r>
            <a:r>
              <a:rPr lang="fr-FR" dirty="0" err="1"/>
              <a:t>pages_manage_cta</a:t>
            </a:r>
            <a:r>
              <a:rPr lang="fr-FR" dirty="0"/>
              <a:t>, </a:t>
            </a:r>
            <a:r>
              <a:rPr lang="fr-FR" dirty="0" err="1"/>
              <a:t>manage_pages</a:t>
            </a:r>
            <a:r>
              <a:rPr lang="fr-FR" dirty="0"/>
              <a:t>, </a:t>
            </a:r>
            <a:r>
              <a:rPr lang="fr-FR" dirty="0" err="1"/>
              <a:t>leads_retrieval</a:t>
            </a:r>
            <a:r>
              <a:rPr lang="fr-FR" dirty="0"/>
              <a:t>, </a:t>
            </a:r>
            <a:r>
              <a:rPr lang="fr-FR" dirty="0" err="1"/>
              <a:t>groups_access_member_info</a:t>
            </a:r>
            <a:r>
              <a:rPr lang="fr-FR" dirty="0"/>
              <a:t>, </a:t>
            </a:r>
            <a:r>
              <a:rPr lang="fr-FR" dirty="0" err="1"/>
              <a:t>business_management</a:t>
            </a:r>
            <a:r>
              <a:rPr lang="fr-FR" dirty="0"/>
              <a:t>, </a:t>
            </a:r>
            <a:r>
              <a:rPr lang="fr-FR" dirty="0" err="1"/>
              <a:t>publish_video</a:t>
            </a:r>
            <a:r>
              <a:rPr lang="fr-FR" dirty="0"/>
              <a:t>, </a:t>
            </a:r>
            <a:r>
              <a:rPr lang="fr-FR" dirty="0" err="1"/>
              <a:t>instagram_manage_insights</a:t>
            </a:r>
            <a:r>
              <a:rPr lang="fr-FR" dirty="0"/>
              <a:t>, </a:t>
            </a:r>
            <a:r>
              <a:rPr lang="fr-FR" dirty="0" err="1"/>
              <a:t>instagram_manage_comments</a:t>
            </a:r>
            <a:r>
              <a:rPr lang="fr-FR" dirty="0"/>
              <a:t>, </a:t>
            </a:r>
            <a:r>
              <a:rPr lang="fr-FR" dirty="0" err="1"/>
              <a:t>instagram_basic</a:t>
            </a:r>
            <a:r>
              <a:rPr lang="fr-FR" dirty="0"/>
              <a:t> </a:t>
            </a:r>
          </a:p>
          <a:p>
            <a:endParaRPr lang="fr-FR" dirty="0"/>
          </a:p>
        </p:txBody>
      </p:sp>
      <p:sp>
        <p:nvSpPr>
          <p:cNvPr id="15" name="Date Placeholder 14">
            <a:extLst>
              <a:ext uri="{FF2B5EF4-FFF2-40B4-BE49-F238E27FC236}">
                <a16:creationId xmlns:a16="http://schemas.microsoft.com/office/drawing/2014/main" id="{4D3DC290-1585-4FFF-B5DA-55016BA4DADA}"/>
              </a:ext>
            </a:extLst>
          </p:cNvPr>
          <p:cNvSpPr>
            <a:spLocks noGrp="1"/>
          </p:cNvSpPr>
          <p:nvPr>
            <p:ph type="dt" sz="half" idx="10"/>
          </p:nvPr>
        </p:nvSpPr>
        <p:spPr/>
        <p:txBody>
          <a:bodyPr/>
          <a:lstStyle/>
          <a:p>
            <a:fld id="{B9A1E442-130E-4040-81A9-89BFFA724D16}" type="datetime1">
              <a:rPr lang="en-US" smtClean="0"/>
              <a:t>11/18/2019</a:t>
            </a:fld>
            <a:endParaRPr lang="en-US" dirty="0"/>
          </a:p>
        </p:txBody>
      </p:sp>
      <p:sp>
        <p:nvSpPr>
          <p:cNvPr id="16" name="Footer Placeholder 15">
            <a:extLst>
              <a:ext uri="{FF2B5EF4-FFF2-40B4-BE49-F238E27FC236}">
                <a16:creationId xmlns:a16="http://schemas.microsoft.com/office/drawing/2014/main" id="{34F7F0DE-9E49-4DC3-A056-C80D0628A3A3}"/>
              </a:ext>
            </a:extLst>
          </p:cNvPr>
          <p:cNvSpPr>
            <a:spLocks noGrp="1"/>
          </p:cNvSpPr>
          <p:nvPr>
            <p:ph type="ftr" sz="quarter" idx="11"/>
          </p:nvPr>
        </p:nvSpPr>
        <p:spPr/>
        <p:txBody>
          <a:bodyPr/>
          <a:lstStyle/>
          <a:p>
            <a:r>
              <a:rPr lang="en-US"/>
              <a:t>Inès Burri, Anais Chambart, Célian RINGWALD</a:t>
            </a:r>
            <a:endParaRPr lang="en-US" dirty="0"/>
          </a:p>
        </p:txBody>
      </p:sp>
      <p:sp>
        <p:nvSpPr>
          <p:cNvPr id="17" name="Slide Number Placeholder 16">
            <a:extLst>
              <a:ext uri="{FF2B5EF4-FFF2-40B4-BE49-F238E27FC236}">
                <a16:creationId xmlns:a16="http://schemas.microsoft.com/office/drawing/2014/main" id="{3726B766-F2EC-49BE-9A8A-8CECF03B3D38}"/>
              </a:ext>
            </a:extLst>
          </p:cNvPr>
          <p:cNvSpPr>
            <a:spLocks noGrp="1"/>
          </p:cNvSpPr>
          <p:nvPr>
            <p:ph type="sldNum" sz="quarter" idx="12"/>
          </p:nvPr>
        </p:nvSpPr>
        <p:spPr/>
        <p:txBody>
          <a:bodyPr/>
          <a:lstStyle/>
          <a:p>
            <a:fld id="{4FAB73BC-B049-4115-A692-8D63A059BFB8}" type="slidenum">
              <a:rPr lang="en-US" b="1" smtClean="0">
                <a:solidFill>
                  <a:schemeClr val="tx1"/>
                </a:solidFill>
              </a:rPr>
              <a:t>11</a:t>
            </a:fld>
            <a:endParaRPr lang="en-US" b="1" dirty="0">
              <a:solidFill>
                <a:schemeClr val="tx1"/>
              </a:solidFill>
            </a:endParaRPr>
          </a:p>
        </p:txBody>
      </p:sp>
      <p:pic>
        <p:nvPicPr>
          <p:cNvPr id="20" name="Picture 19">
            <a:extLst>
              <a:ext uri="{FF2B5EF4-FFF2-40B4-BE49-F238E27FC236}">
                <a16:creationId xmlns:a16="http://schemas.microsoft.com/office/drawing/2014/main" id="{09B1E39E-376F-4DDB-B539-540EF2FBA4C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407921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9545-341B-4370-B2AD-30D75ED175D6}"/>
              </a:ext>
            </a:extLst>
          </p:cNvPr>
          <p:cNvSpPr>
            <a:spLocks noGrp="1"/>
          </p:cNvSpPr>
          <p:nvPr>
            <p:ph type="title"/>
          </p:nvPr>
        </p:nvSpPr>
        <p:spPr/>
        <p:txBody>
          <a:bodyPr/>
          <a:lstStyle/>
          <a:p>
            <a:r>
              <a:rPr lang="fr-FR" dirty="0"/>
              <a:t>1) Facebook : Procédure</a:t>
            </a:r>
          </a:p>
        </p:txBody>
      </p:sp>
      <p:sp>
        <p:nvSpPr>
          <p:cNvPr id="3" name="Content Placeholder 2">
            <a:extLst>
              <a:ext uri="{FF2B5EF4-FFF2-40B4-BE49-F238E27FC236}">
                <a16:creationId xmlns:a16="http://schemas.microsoft.com/office/drawing/2014/main" id="{4D28ACE1-3428-46F3-928C-DE7EBDE881BE}"/>
              </a:ext>
            </a:extLst>
          </p:cNvPr>
          <p:cNvSpPr>
            <a:spLocks noGrp="1"/>
          </p:cNvSpPr>
          <p:nvPr>
            <p:ph sz="half" idx="1"/>
          </p:nvPr>
        </p:nvSpPr>
        <p:spPr/>
        <p:txBody>
          <a:bodyPr/>
          <a:lstStyle/>
          <a:p>
            <a:r>
              <a:rPr lang="fr-FR" dirty="0"/>
              <a:t>Création application </a:t>
            </a:r>
            <a:r>
              <a:rPr lang="fr-FR" dirty="0" err="1"/>
              <a:t>facebook</a:t>
            </a:r>
            <a:endParaRPr lang="fr-FR" dirty="0"/>
          </a:p>
          <a:p>
            <a:r>
              <a:rPr lang="fr-FR" dirty="0"/>
              <a:t>Création page entreprise</a:t>
            </a:r>
          </a:p>
          <a:p>
            <a:r>
              <a:rPr lang="fr-FR" dirty="0"/>
              <a:t>Vérification personnelle </a:t>
            </a:r>
          </a:p>
          <a:p>
            <a:r>
              <a:rPr lang="fr-FR" dirty="0"/>
              <a:t>Justification des besoins d’ouverture API</a:t>
            </a:r>
          </a:p>
          <a:p>
            <a:r>
              <a:rPr lang="fr-FR" baseline="30000" dirty="0"/>
              <a:t>La demande a été formulée le 30 octobre 2019</a:t>
            </a:r>
            <a:endParaRPr lang="fr-FR" dirty="0"/>
          </a:p>
        </p:txBody>
      </p:sp>
      <p:sp>
        <p:nvSpPr>
          <p:cNvPr id="5" name="Date Placeholder 4">
            <a:extLst>
              <a:ext uri="{FF2B5EF4-FFF2-40B4-BE49-F238E27FC236}">
                <a16:creationId xmlns:a16="http://schemas.microsoft.com/office/drawing/2014/main" id="{60996923-526C-4424-AE1B-ECA53911A7CD}"/>
              </a:ext>
            </a:extLst>
          </p:cNvPr>
          <p:cNvSpPr>
            <a:spLocks noGrp="1"/>
          </p:cNvSpPr>
          <p:nvPr>
            <p:ph type="dt" sz="half" idx="10"/>
          </p:nvPr>
        </p:nvSpPr>
        <p:spPr/>
        <p:txBody>
          <a:bodyPr/>
          <a:lstStyle/>
          <a:p>
            <a:fld id="{B08580AC-BC71-4AD4-94BD-A15D85C07F1A}" type="datetime1">
              <a:rPr lang="en-US" smtClean="0"/>
              <a:t>11/18/2019</a:t>
            </a:fld>
            <a:endParaRPr lang="en-US" dirty="0"/>
          </a:p>
        </p:txBody>
      </p:sp>
      <p:sp>
        <p:nvSpPr>
          <p:cNvPr id="6" name="Footer Placeholder 5">
            <a:extLst>
              <a:ext uri="{FF2B5EF4-FFF2-40B4-BE49-F238E27FC236}">
                <a16:creationId xmlns:a16="http://schemas.microsoft.com/office/drawing/2014/main" id="{C3ED5BE2-7AB6-40A0-A86E-4F30723E87CF}"/>
              </a:ext>
            </a:extLst>
          </p:cNvPr>
          <p:cNvSpPr>
            <a:spLocks noGrp="1"/>
          </p:cNvSpPr>
          <p:nvPr>
            <p:ph type="ftr" sz="quarter" idx="11"/>
          </p:nvPr>
        </p:nvSpPr>
        <p:spPr/>
        <p:txBody>
          <a:bodyPr/>
          <a:lstStyle/>
          <a:p>
            <a:r>
              <a:rPr lang="en-US"/>
              <a:t>Inès Burri, Anais Chambart, Célian RINGWALD</a:t>
            </a:r>
            <a:endParaRPr lang="en-US" dirty="0"/>
          </a:p>
        </p:txBody>
      </p:sp>
      <p:sp>
        <p:nvSpPr>
          <p:cNvPr id="7" name="Slide Number Placeholder 6">
            <a:extLst>
              <a:ext uri="{FF2B5EF4-FFF2-40B4-BE49-F238E27FC236}">
                <a16:creationId xmlns:a16="http://schemas.microsoft.com/office/drawing/2014/main" id="{CFB423A0-4402-493C-ABCD-BFF03F111622}"/>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8" name="Picture 7">
            <a:extLst>
              <a:ext uri="{FF2B5EF4-FFF2-40B4-BE49-F238E27FC236}">
                <a16:creationId xmlns:a16="http://schemas.microsoft.com/office/drawing/2014/main" id="{33A7ACCA-A14A-450B-95BE-ED6E534CB84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12530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B18B91E-C352-4625-B8F2-246BEBA22BC1}"/>
              </a:ext>
            </a:extLst>
          </p:cNvPr>
          <p:cNvSpPr>
            <a:spLocks noGrp="1"/>
          </p:cNvSpPr>
          <p:nvPr>
            <p:ph idx="1"/>
          </p:nvPr>
        </p:nvSpPr>
        <p:spPr/>
        <p:txBody>
          <a:bodyPr/>
          <a:lstStyle/>
          <a:p>
            <a:r>
              <a:rPr lang="fr-FR" dirty="0"/>
              <a:t>Lecture RDF : première analyse</a:t>
            </a:r>
          </a:p>
          <a:p>
            <a:r>
              <a:rPr lang="fr-FR" dirty="0" err="1"/>
              <a:t>Scrapping</a:t>
            </a:r>
            <a:r>
              <a:rPr lang="fr-FR" dirty="0"/>
              <a:t> de répertoires en lignes</a:t>
            </a:r>
          </a:p>
          <a:p>
            <a:r>
              <a:rPr lang="fr-FR" dirty="0"/>
              <a:t>Création du liste d’auteur uniques</a:t>
            </a:r>
          </a:p>
          <a:p>
            <a:r>
              <a:rPr lang="fr-FR" dirty="0" err="1"/>
              <a:t>Requetes</a:t>
            </a:r>
            <a:r>
              <a:rPr lang="fr-FR" dirty="0"/>
              <a:t> </a:t>
            </a:r>
            <a:r>
              <a:rPr lang="fr-FR" dirty="0" err="1"/>
              <a:t>Sparql</a:t>
            </a:r>
            <a:r>
              <a:rPr lang="fr-FR" dirty="0"/>
              <a:t> BNF</a:t>
            </a:r>
          </a:p>
          <a:p>
            <a:r>
              <a:rPr lang="fr-FR" dirty="0" err="1"/>
              <a:t>Requetes</a:t>
            </a:r>
            <a:r>
              <a:rPr lang="fr-FR" dirty="0"/>
              <a:t> VIAF</a:t>
            </a:r>
          </a:p>
          <a:p>
            <a:endParaRPr lang="fr-FR" dirty="0"/>
          </a:p>
          <a:p>
            <a:endParaRPr lang="fr-FR" dirty="0"/>
          </a:p>
        </p:txBody>
      </p:sp>
      <p:sp>
        <p:nvSpPr>
          <p:cNvPr id="6" name="Titre 1">
            <a:extLst>
              <a:ext uri="{FF2B5EF4-FFF2-40B4-BE49-F238E27FC236}">
                <a16:creationId xmlns:a16="http://schemas.microsoft.com/office/drawing/2014/main" id="{40452B22-1714-4B5E-BAD8-41CDEDD41502}"/>
              </a:ext>
            </a:extLst>
          </p:cNvPr>
          <p:cNvSpPr>
            <a:spLocks noGrp="1"/>
          </p:cNvSpPr>
          <p:nvPr>
            <p:ph type="title"/>
          </p:nvPr>
        </p:nvSpPr>
        <p:spPr>
          <a:xfrm>
            <a:off x="838200" y="365125"/>
            <a:ext cx="10515600" cy="1325563"/>
          </a:xfrm>
        </p:spPr>
        <p:txBody>
          <a:bodyPr>
            <a:normAutofit/>
          </a:bodyPr>
          <a:lstStyle/>
          <a:p>
            <a:r>
              <a:rPr lang="fr-FR" sz="4000" u="sng" dirty="0"/>
              <a:t>2) Un écosystème de scripts</a:t>
            </a:r>
          </a:p>
        </p:txBody>
      </p:sp>
      <p:sp>
        <p:nvSpPr>
          <p:cNvPr id="7" name="Date Placeholder 6">
            <a:extLst>
              <a:ext uri="{FF2B5EF4-FFF2-40B4-BE49-F238E27FC236}">
                <a16:creationId xmlns:a16="http://schemas.microsoft.com/office/drawing/2014/main" id="{B01EB7BF-084F-4CC8-B709-917373986EAC}"/>
              </a:ext>
            </a:extLst>
          </p:cNvPr>
          <p:cNvSpPr>
            <a:spLocks noGrp="1"/>
          </p:cNvSpPr>
          <p:nvPr>
            <p:ph type="dt" sz="half" idx="10"/>
          </p:nvPr>
        </p:nvSpPr>
        <p:spPr/>
        <p:txBody>
          <a:bodyPr/>
          <a:lstStyle/>
          <a:p>
            <a:fld id="{08FC8CA2-8AC4-4633-BE11-2D5D59FE7A04}" type="datetime1">
              <a:rPr lang="en-US" smtClean="0"/>
              <a:t>11/18/2019</a:t>
            </a:fld>
            <a:endParaRPr lang="en-US" dirty="0"/>
          </a:p>
        </p:txBody>
      </p:sp>
      <p:sp>
        <p:nvSpPr>
          <p:cNvPr id="8" name="Footer Placeholder 7">
            <a:extLst>
              <a:ext uri="{FF2B5EF4-FFF2-40B4-BE49-F238E27FC236}">
                <a16:creationId xmlns:a16="http://schemas.microsoft.com/office/drawing/2014/main" id="{B3A2EB71-86EC-4E4D-91F2-7FD43D5EAA2E}"/>
              </a:ext>
            </a:extLst>
          </p:cNvPr>
          <p:cNvSpPr>
            <a:spLocks noGrp="1"/>
          </p:cNvSpPr>
          <p:nvPr>
            <p:ph type="ftr" sz="quarter" idx="11"/>
          </p:nvPr>
        </p:nvSpPr>
        <p:spPr/>
        <p:txBody>
          <a:bodyPr/>
          <a:lstStyle/>
          <a:p>
            <a:r>
              <a:rPr lang="en-US"/>
              <a:t>Inès Burri, Anais Chambart, Célian RINGWALD</a:t>
            </a:r>
            <a:endParaRPr lang="en-US" dirty="0"/>
          </a:p>
        </p:txBody>
      </p:sp>
      <p:sp>
        <p:nvSpPr>
          <p:cNvPr id="9" name="Slide Number Placeholder 8">
            <a:extLst>
              <a:ext uri="{FF2B5EF4-FFF2-40B4-BE49-F238E27FC236}">
                <a16:creationId xmlns:a16="http://schemas.microsoft.com/office/drawing/2014/main" id="{C46B0AC1-E958-4E0C-85B4-F43723552E9D}"/>
              </a:ext>
            </a:extLst>
          </p:cNvPr>
          <p:cNvSpPr>
            <a:spLocks noGrp="1"/>
          </p:cNvSpPr>
          <p:nvPr>
            <p:ph type="sldNum" sz="quarter" idx="12"/>
          </p:nvPr>
        </p:nvSpPr>
        <p:spPr/>
        <p:txBody>
          <a:bodyPr/>
          <a:lstStyle/>
          <a:p>
            <a:fld id="{6113E31D-E2AB-40D1-8B51-AFA5AFEF393A}" type="slidenum">
              <a:rPr lang="en-US" smtClean="0"/>
              <a:t>13</a:t>
            </a:fld>
            <a:endParaRPr lang="en-US" dirty="0"/>
          </a:p>
        </p:txBody>
      </p:sp>
      <p:pic>
        <p:nvPicPr>
          <p:cNvPr id="10" name="Picture 9">
            <a:extLst>
              <a:ext uri="{FF2B5EF4-FFF2-40B4-BE49-F238E27FC236}">
                <a16:creationId xmlns:a16="http://schemas.microsoft.com/office/drawing/2014/main" id="{EEE9FCA6-AAD4-43E9-B5B7-5D844678B75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40701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6AAC-2EF5-4BC9-A7E0-4D85FB222C3D}"/>
              </a:ext>
            </a:extLst>
          </p:cNvPr>
          <p:cNvSpPr>
            <a:spLocks noGrp="1"/>
          </p:cNvSpPr>
          <p:nvPr>
            <p:ph type="title"/>
          </p:nvPr>
        </p:nvSpPr>
        <p:spPr/>
        <p:txBody>
          <a:bodyPr/>
          <a:lstStyle/>
          <a:p>
            <a:r>
              <a:rPr lang="fr-FR" dirty="0"/>
              <a:t>3) Un tour des données</a:t>
            </a:r>
          </a:p>
        </p:txBody>
      </p:sp>
      <p:graphicFrame>
        <p:nvGraphicFramePr>
          <p:cNvPr id="5" name="Diagram 4">
            <a:extLst>
              <a:ext uri="{FF2B5EF4-FFF2-40B4-BE49-F238E27FC236}">
                <a16:creationId xmlns:a16="http://schemas.microsoft.com/office/drawing/2014/main" id="{1C646227-B5BF-4E31-BD5E-1D92C84F7CCD}"/>
              </a:ext>
            </a:extLst>
          </p:cNvPr>
          <p:cNvGraphicFramePr/>
          <p:nvPr>
            <p:extLst>
              <p:ext uri="{D42A27DB-BD31-4B8C-83A1-F6EECF244321}">
                <p14:modId xmlns:p14="http://schemas.microsoft.com/office/powerpoint/2010/main" val="1404105183"/>
              </p:ext>
            </p:extLst>
          </p:nvPr>
        </p:nvGraphicFramePr>
        <p:xfrm>
          <a:off x="2031999" y="1690688"/>
          <a:ext cx="8436947"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684B0012-3C3A-415A-805A-AD66D815E406}"/>
              </a:ext>
            </a:extLst>
          </p:cNvPr>
          <p:cNvSpPr>
            <a:spLocks noGrp="1"/>
          </p:cNvSpPr>
          <p:nvPr>
            <p:ph type="dt" sz="half" idx="10"/>
          </p:nvPr>
        </p:nvSpPr>
        <p:spPr/>
        <p:txBody>
          <a:bodyPr/>
          <a:lstStyle/>
          <a:p>
            <a:fld id="{9AD8FA5F-ACA1-40DC-8BB4-BF7E4F671D66}" type="datetime1">
              <a:rPr lang="en-US" smtClean="0"/>
              <a:t>11/18/2019</a:t>
            </a:fld>
            <a:endParaRPr lang="en-US" dirty="0"/>
          </a:p>
        </p:txBody>
      </p:sp>
      <p:sp>
        <p:nvSpPr>
          <p:cNvPr id="8" name="Footer Placeholder 7">
            <a:extLst>
              <a:ext uri="{FF2B5EF4-FFF2-40B4-BE49-F238E27FC236}">
                <a16:creationId xmlns:a16="http://schemas.microsoft.com/office/drawing/2014/main" id="{3F18AF71-2F91-433F-BABF-A17F17DC7CB9}"/>
              </a:ext>
            </a:extLst>
          </p:cNvPr>
          <p:cNvSpPr>
            <a:spLocks noGrp="1"/>
          </p:cNvSpPr>
          <p:nvPr>
            <p:ph type="ftr" sz="quarter" idx="11"/>
          </p:nvPr>
        </p:nvSpPr>
        <p:spPr/>
        <p:txBody>
          <a:bodyPr/>
          <a:lstStyle/>
          <a:p>
            <a:r>
              <a:rPr lang="en-US"/>
              <a:t>Inès Burri, Anais Chambart, Célian RINGWALD</a:t>
            </a:r>
            <a:endParaRPr lang="en-US" dirty="0"/>
          </a:p>
        </p:txBody>
      </p:sp>
      <p:sp>
        <p:nvSpPr>
          <p:cNvPr id="9" name="Slide Number Placeholder 8">
            <a:extLst>
              <a:ext uri="{FF2B5EF4-FFF2-40B4-BE49-F238E27FC236}">
                <a16:creationId xmlns:a16="http://schemas.microsoft.com/office/drawing/2014/main" id="{25494545-49F9-4C8B-95D5-58A1AE515708}"/>
              </a:ext>
            </a:extLst>
          </p:cNvPr>
          <p:cNvSpPr>
            <a:spLocks noGrp="1"/>
          </p:cNvSpPr>
          <p:nvPr>
            <p:ph type="sldNum" sz="quarter" idx="12"/>
          </p:nvPr>
        </p:nvSpPr>
        <p:spPr/>
        <p:txBody>
          <a:bodyPr/>
          <a:lstStyle/>
          <a:p>
            <a:fld id="{6113E31D-E2AB-40D1-8B51-AFA5AFEF393A}" type="slidenum">
              <a:rPr lang="en-US" smtClean="0"/>
              <a:t>14</a:t>
            </a:fld>
            <a:endParaRPr lang="en-US" dirty="0"/>
          </a:p>
        </p:txBody>
      </p:sp>
      <p:pic>
        <p:nvPicPr>
          <p:cNvPr id="10" name="Picture 9">
            <a:extLst>
              <a:ext uri="{FF2B5EF4-FFF2-40B4-BE49-F238E27FC236}">
                <a16:creationId xmlns:a16="http://schemas.microsoft.com/office/drawing/2014/main" id="{2BCB3A67-8025-4C0B-AC14-6752147E2B75}"/>
              </a:ext>
            </a:extLst>
          </p:cNvPr>
          <p:cNvPicPr>
            <a:picLocks noChangeAspect="1"/>
          </p:cNvPicPr>
          <p:nvPr/>
        </p:nvPicPr>
        <p:blipFill rotWithShape="1">
          <a:blip r:embed="rId7">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136609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E7FE-70B3-454A-8778-8D94F1433B42}"/>
              </a:ext>
            </a:extLst>
          </p:cNvPr>
          <p:cNvSpPr>
            <a:spLocks noGrp="1"/>
          </p:cNvSpPr>
          <p:nvPr>
            <p:ph type="title"/>
          </p:nvPr>
        </p:nvSpPr>
        <p:spPr/>
        <p:txBody>
          <a:bodyPr/>
          <a:lstStyle/>
          <a:p>
            <a:r>
              <a:rPr lang="fr-FR" dirty="0"/>
              <a:t>3) Données obtenues : Iles-en-Iles</a:t>
            </a:r>
          </a:p>
        </p:txBody>
      </p:sp>
      <p:sp>
        <p:nvSpPr>
          <p:cNvPr id="3" name="Content Placeholder 2">
            <a:extLst>
              <a:ext uri="{FF2B5EF4-FFF2-40B4-BE49-F238E27FC236}">
                <a16:creationId xmlns:a16="http://schemas.microsoft.com/office/drawing/2014/main" id="{27138F73-3B05-4B41-A5B2-60DF49C877B2}"/>
              </a:ext>
            </a:extLst>
          </p:cNvPr>
          <p:cNvSpPr>
            <a:spLocks noGrp="1"/>
          </p:cNvSpPr>
          <p:nvPr>
            <p:ph idx="1"/>
          </p:nvPr>
        </p:nvSpPr>
        <p:spPr/>
        <p:txBody>
          <a:bodyPr/>
          <a:lstStyle/>
          <a:p>
            <a:pPr marL="0" indent="0">
              <a:buNone/>
            </a:pPr>
            <a:r>
              <a:rPr lang="fr-FR" dirty="0"/>
              <a:t>Remplis par les auteurs eux-mêmes </a:t>
            </a:r>
          </a:p>
          <a:p>
            <a:pPr marL="0" indent="0">
              <a:buNone/>
            </a:pPr>
            <a:r>
              <a:rPr lang="fr-FR" dirty="0"/>
              <a:t>139 auteurs </a:t>
            </a:r>
          </a:p>
          <a:p>
            <a:r>
              <a:rPr lang="fr-FR" dirty="0"/>
              <a:t>Bio, parcours de vie (texte)</a:t>
            </a:r>
          </a:p>
          <a:p>
            <a:r>
              <a:rPr lang="fr-FR" dirty="0"/>
              <a:t>Productions (par types)</a:t>
            </a:r>
          </a:p>
          <a:p>
            <a:r>
              <a:rPr lang="fr-FR" dirty="0"/>
              <a:t>Autres liens web (site perso, publications, blogs)</a:t>
            </a:r>
          </a:p>
          <a:p>
            <a:r>
              <a:rPr lang="fr-FR" dirty="0"/>
              <a:t>Films / entretiens</a:t>
            </a:r>
          </a:p>
          <a:p>
            <a:endParaRPr lang="fr-FR" dirty="0"/>
          </a:p>
        </p:txBody>
      </p:sp>
      <p:sp>
        <p:nvSpPr>
          <p:cNvPr id="4" name="Date Placeholder 3">
            <a:extLst>
              <a:ext uri="{FF2B5EF4-FFF2-40B4-BE49-F238E27FC236}">
                <a16:creationId xmlns:a16="http://schemas.microsoft.com/office/drawing/2014/main" id="{20588134-CF2E-488B-9AF5-F3A90997BDDD}"/>
              </a:ext>
            </a:extLst>
          </p:cNvPr>
          <p:cNvSpPr>
            <a:spLocks noGrp="1"/>
          </p:cNvSpPr>
          <p:nvPr>
            <p:ph type="dt" sz="half" idx="10"/>
          </p:nvPr>
        </p:nvSpPr>
        <p:spPr/>
        <p:txBody>
          <a:bodyPr/>
          <a:lstStyle/>
          <a:p>
            <a:fld id="{8BA6CBA9-DE1A-4D47-B2EB-EAE709FF3E54}" type="datetime1">
              <a:rPr lang="en-US" smtClean="0"/>
              <a:t>11/18/2019</a:t>
            </a:fld>
            <a:endParaRPr lang="en-US" dirty="0"/>
          </a:p>
        </p:txBody>
      </p:sp>
      <p:sp>
        <p:nvSpPr>
          <p:cNvPr id="5" name="Footer Placeholder 4">
            <a:extLst>
              <a:ext uri="{FF2B5EF4-FFF2-40B4-BE49-F238E27FC236}">
                <a16:creationId xmlns:a16="http://schemas.microsoft.com/office/drawing/2014/main" id="{3952C97D-5318-48C6-8ACA-6A00C4F89D28}"/>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32C5FE89-04FC-4984-A7ED-29688F938010}"/>
              </a:ext>
            </a:extLst>
          </p:cNvPr>
          <p:cNvSpPr>
            <a:spLocks noGrp="1"/>
          </p:cNvSpPr>
          <p:nvPr>
            <p:ph type="sldNum" sz="quarter" idx="12"/>
          </p:nvPr>
        </p:nvSpPr>
        <p:spPr/>
        <p:txBody>
          <a:bodyPr/>
          <a:lstStyle/>
          <a:p>
            <a:fld id="{6113E31D-E2AB-40D1-8B51-AFA5AFEF393A}" type="slidenum">
              <a:rPr lang="en-US" smtClean="0"/>
              <a:t>15</a:t>
            </a:fld>
            <a:endParaRPr lang="en-US" dirty="0"/>
          </a:p>
        </p:txBody>
      </p:sp>
      <p:pic>
        <p:nvPicPr>
          <p:cNvPr id="7" name="Picture 6">
            <a:extLst>
              <a:ext uri="{FF2B5EF4-FFF2-40B4-BE49-F238E27FC236}">
                <a16:creationId xmlns:a16="http://schemas.microsoft.com/office/drawing/2014/main" id="{ED7A339A-A9C4-4453-8E1A-6B5CFE3955A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190901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1884-9E25-4B34-90AA-340312884C44}"/>
              </a:ext>
            </a:extLst>
          </p:cNvPr>
          <p:cNvSpPr>
            <a:spLocks noGrp="1"/>
          </p:cNvSpPr>
          <p:nvPr>
            <p:ph type="title"/>
          </p:nvPr>
        </p:nvSpPr>
        <p:spPr/>
        <p:txBody>
          <a:bodyPr/>
          <a:lstStyle/>
          <a:p>
            <a:r>
              <a:rPr lang="fr-FR" dirty="0"/>
              <a:t>3) Données obtenues : SPLA</a:t>
            </a:r>
          </a:p>
        </p:txBody>
      </p:sp>
      <p:sp>
        <p:nvSpPr>
          <p:cNvPr id="3" name="Content Placeholder 2">
            <a:extLst>
              <a:ext uri="{FF2B5EF4-FFF2-40B4-BE49-F238E27FC236}">
                <a16:creationId xmlns:a16="http://schemas.microsoft.com/office/drawing/2014/main" id="{90C3E5F0-F607-4C40-8454-BBD40CC2952C}"/>
              </a:ext>
            </a:extLst>
          </p:cNvPr>
          <p:cNvSpPr>
            <a:spLocks noGrp="1"/>
          </p:cNvSpPr>
          <p:nvPr>
            <p:ph idx="1"/>
          </p:nvPr>
        </p:nvSpPr>
        <p:spPr/>
        <p:txBody>
          <a:bodyPr/>
          <a:lstStyle/>
          <a:p>
            <a:r>
              <a:rPr lang="fr-FR" dirty="0"/>
              <a:t>4440 auteurs dont 193 liées à </a:t>
            </a:r>
            <a:r>
              <a:rPr lang="fr-FR" dirty="0" err="1"/>
              <a:t>Haiti</a:t>
            </a:r>
            <a:endParaRPr lang="fr-FR" dirty="0"/>
          </a:p>
          <a:p>
            <a:r>
              <a:rPr lang="fr-FR" dirty="0"/>
              <a:t>Remplis par les auteurs eux-mêmes </a:t>
            </a:r>
          </a:p>
          <a:p>
            <a:r>
              <a:rPr lang="fr-FR" dirty="0"/>
              <a:t>Activité</a:t>
            </a:r>
          </a:p>
          <a:p>
            <a:r>
              <a:rPr lang="fr-FR" dirty="0"/>
              <a:t>Pays</a:t>
            </a:r>
          </a:p>
          <a:p>
            <a:r>
              <a:rPr lang="fr-FR" dirty="0"/>
              <a:t>Langue</a:t>
            </a:r>
          </a:p>
          <a:p>
            <a:r>
              <a:rPr lang="fr-FR" dirty="0"/>
              <a:t>Bio / Site web perso </a:t>
            </a:r>
          </a:p>
          <a:p>
            <a:endParaRPr lang="fr-FR" dirty="0"/>
          </a:p>
        </p:txBody>
      </p:sp>
      <p:sp>
        <p:nvSpPr>
          <p:cNvPr id="4" name="Date Placeholder 3">
            <a:extLst>
              <a:ext uri="{FF2B5EF4-FFF2-40B4-BE49-F238E27FC236}">
                <a16:creationId xmlns:a16="http://schemas.microsoft.com/office/drawing/2014/main" id="{1564EEF5-4BBD-4E59-ACA8-F91E23E024A7}"/>
              </a:ext>
            </a:extLst>
          </p:cNvPr>
          <p:cNvSpPr>
            <a:spLocks noGrp="1"/>
          </p:cNvSpPr>
          <p:nvPr>
            <p:ph type="dt" sz="half" idx="10"/>
          </p:nvPr>
        </p:nvSpPr>
        <p:spPr/>
        <p:txBody>
          <a:bodyPr/>
          <a:lstStyle/>
          <a:p>
            <a:fld id="{9B616BD7-64D1-4748-BDEB-BB59D4250E98}" type="datetime1">
              <a:rPr lang="en-US" smtClean="0"/>
              <a:t>11/18/2019</a:t>
            </a:fld>
            <a:endParaRPr lang="en-US" dirty="0"/>
          </a:p>
        </p:txBody>
      </p:sp>
      <p:sp>
        <p:nvSpPr>
          <p:cNvPr id="5" name="Footer Placeholder 4">
            <a:extLst>
              <a:ext uri="{FF2B5EF4-FFF2-40B4-BE49-F238E27FC236}">
                <a16:creationId xmlns:a16="http://schemas.microsoft.com/office/drawing/2014/main" id="{8001F702-0F03-4312-AD01-D89AD8BF8D71}"/>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B04B3EAD-BC29-41E9-924A-313117D698BD}"/>
              </a:ext>
            </a:extLst>
          </p:cNvPr>
          <p:cNvSpPr>
            <a:spLocks noGrp="1"/>
          </p:cNvSpPr>
          <p:nvPr>
            <p:ph type="sldNum" sz="quarter" idx="12"/>
          </p:nvPr>
        </p:nvSpPr>
        <p:spPr/>
        <p:txBody>
          <a:bodyPr/>
          <a:lstStyle/>
          <a:p>
            <a:fld id="{6113E31D-E2AB-40D1-8B51-AFA5AFEF393A}" type="slidenum">
              <a:rPr lang="en-US" smtClean="0"/>
              <a:t>16</a:t>
            </a:fld>
            <a:endParaRPr lang="en-US" dirty="0"/>
          </a:p>
        </p:txBody>
      </p:sp>
      <p:pic>
        <p:nvPicPr>
          <p:cNvPr id="7" name="Picture 6">
            <a:extLst>
              <a:ext uri="{FF2B5EF4-FFF2-40B4-BE49-F238E27FC236}">
                <a16:creationId xmlns:a16="http://schemas.microsoft.com/office/drawing/2014/main" id="{2CB75A85-FA93-46CF-82C5-972CC64743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39890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C06E-24BE-4A7B-B93E-1A2A5E005C3D}"/>
              </a:ext>
            </a:extLst>
          </p:cNvPr>
          <p:cNvSpPr>
            <a:spLocks noGrp="1"/>
          </p:cNvSpPr>
          <p:nvPr>
            <p:ph type="title"/>
          </p:nvPr>
        </p:nvSpPr>
        <p:spPr/>
        <p:txBody>
          <a:bodyPr/>
          <a:lstStyle/>
          <a:p>
            <a:r>
              <a:rPr lang="fr-FR" dirty="0"/>
              <a:t>3) Des ensembles recouverts</a:t>
            </a:r>
          </a:p>
        </p:txBody>
      </p:sp>
      <p:sp>
        <p:nvSpPr>
          <p:cNvPr id="7" name="Oval 6">
            <a:extLst>
              <a:ext uri="{FF2B5EF4-FFF2-40B4-BE49-F238E27FC236}">
                <a16:creationId xmlns:a16="http://schemas.microsoft.com/office/drawing/2014/main" id="{36796F37-BD34-471F-9C1E-2F42473B3430}"/>
              </a:ext>
            </a:extLst>
          </p:cNvPr>
          <p:cNvSpPr/>
          <p:nvPr/>
        </p:nvSpPr>
        <p:spPr>
          <a:xfrm>
            <a:off x="3954624" y="3931323"/>
            <a:ext cx="2808514" cy="27338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SPLA</a:t>
            </a:r>
          </a:p>
          <a:p>
            <a:pPr algn="ctr"/>
            <a:r>
              <a:rPr lang="fr-FR" dirty="0">
                <a:solidFill>
                  <a:sysClr val="windowText" lastClr="000000"/>
                </a:solidFill>
              </a:rPr>
              <a:t>(193)</a:t>
            </a:r>
          </a:p>
        </p:txBody>
      </p:sp>
      <p:sp>
        <p:nvSpPr>
          <p:cNvPr id="8" name="Oval 7">
            <a:extLst>
              <a:ext uri="{FF2B5EF4-FFF2-40B4-BE49-F238E27FC236}">
                <a16:creationId xmlns:a16="http://schemas.microsoft.com/office/drawing/2014/main" id="{0A7101B8-3D8B-47BC-9052-920BDA357D27}"/>
              </a:ext>
            </a:extLst>
          </p:cNvPr>
          <p:cNvSpPr/>
          <p:nvPr/>
        </p:nvSpPr>
        <p:spPr>
          <a:xfrm>
            <a:off x="1929104" y="1514766"/>
            <a:ext cx="3344247" cy="32769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RDF</a:t>
            </a:r>
          </a:p>
          <a:p>
            <a:pPr algn="ctr"/>
            <a:r>
              <a:rPr lang="fr-FR" dirty="0">
                <a:solidFill>
                  <a:sysClr val="windowText" lastClr="000000"/>
                </a:solidFill>
              </a:rPr>
              <a:t>(240)</a:t>
            </a:r>
          </a:p>
        </p:txBody>
      </p:sp>
      <p:sp>
        <p:nvSpPr>
          <p:cNvPr id="9" name="Oval 8">
            <a:extLst>
              <a:ext uri="{FF2B5EF4-FFF2-40B4-BE49-F238E27FC236}">
                <a16:creationId xmlns:a16="http://schemas.microsoft.com/office/drawing/2014/main" id="{1238E4B7-C8F0-42F9-802F-9A3336ACBD17}"/>
              </a:ext>
            </a:extLst>
          </p:cNvPr>
          <p:cNvSpPr/>
          <p:nvPr/>
        </p:nvSpPr>
        <p:spPr>
          <a:xfrm>
            <a:off x="2497299" y="3397777"/>
            <a:ext cx="1456353" cy="13669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EXCEL</a:t>
            </a:r>
          </a:p>
          <a:p>
            <a:pPr algn="ctr"/>
            <a:r>
              <a:rPr lang="fr-FR" dirty="0">
                <a:solidFill>
                  <a:sysClr val="windowText" lastClr="000000"/>
                </a:solidFill>
              </a:rPr>
              <a:t>(31)</a:t>
            </a:r>
          </a:p>
        </p:txBody>
      </p:sp>
      <p:sp>
        <p:nvSpPr>
          <p:cNvPr id="10" name="Oval 9">
            <a:extLst>
              <a:ext uri="{FF2B5EF4-FFF2-40B4-BE49-F238E27FC236}">
                <a16:creationId xmlns:a16="http://schemas.microsoft.com/office/drawing/2014/main" id="{D5A679B5-377B-4DD1-930C-18895974A83A}"/>
              </a:ext>
            </a:extLst>
          </p:cNvPr>
          <p:cNvSpPr/>
          <p:nvPr/>
        </p:nvSpPr>
        <p:spPr>
          <a:xfrm>
            <a:off x="4781772" y="1870901"/>
            <a:ext cx="3344247" cy="32769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ILE EN ILE</a:t>
            </a:r>
          </a:p>
          <a:p>
            <a:pPr algn="ctr"/>
            <a:r>
              <a:rPr lang="fr-FR" dirty="0">
                <a:solidFill>
                  <a:sysClr val="windowText" lastClr="000000"/>
                </a:solidFill>
              </a:rPr>
              <a:t>(139)</a:t>
            </a:r>
          </a:p>
        </p:txBody>
      </p:sp>
      <p:sp>
        <p:nvSpPr>
          <p:cNvPr id="11" name="TextBox 10">
            <a:extLst>
              <a:ext uri="{FF2B5EF4-FFF2-40B4-BE49-F238E27FC236}">
                <a16:creationId xmlns:a16="http://schemas.microsoft.com/office/drawing/2014/main" id="{8D3A19F8-F885-40FF-B0C0-844EC287DA5F}"/>
              </a:ext>
            </a:extLst>
          </p:cNvPr>
          <p:cNvSpPr txBox="1"/>
          <p:nvPr/>
        </p:nvSpPr>
        <p:spPr>
          <a:xfrm>
            <a:off x="4701434" y="3786987"/>
            <a:ext cx="452368" cy="369332"/>
          </a:xfrm>
          <a:prstGeom prst="rect">
            <a:avLst/>
          </a:prstGeom>
          <a:noFill/>
        </p:spPr>
        <p:txBody>
          <a:bodyPr wrap="none" rtlCol="0">
            <a:spAutoFit/>
          </a:bodyPr>
          <a:lstStyle/>
          <a:p>
            <a:r>
              <a:rPr lang="fr-FR" dirty="0"/>
              <a:t>(1)</a:t>
            </a:r>
          </a:p>
        </p:txBody>
      </p:sp>
      <p:sp>
        <p:nvSpPr>
          <p:cNvPr id="12" name="TextBox 11">
            <a:extLst>
              <a:ext uri="{FF2B5EF4-FFF2-40B4-BE49-F238E27FC236}">
                <a16:creationId xmlns:a16="http://schemas.microsoft.com/office/drawing/2014/main" id="{5D9B4ADE-233A-4C56-BB42-2C3071749CA1}"/>
              </a:ext>
            </a:extLst>
          </p:cNvPr>
          <p:cNvSpPr txBox="1"/>
          <p:nvPr/>
        </p:nvSpPr>
        <p:spPr>
          <a:xfrm>
            <a:off x="5711542" y="4330809"/>
            <a:ext cx="569387" cy="369332"/>
          </a:xfrm>
          <a:prstGeom prst="rect">
            <a:avLst/>
          </a:prstGeom>
          <a:noFill/>
        </p:spPr>
        <p:txBody>
          <a:bodyPr wrap="none" rtlCol="0">
            <a:spAutoFit/>
          </a:bodyPr>
          <a:lstStyle/>
          <a:p>
            <a:r>
              <a:rPr lang="fr-FR" dirty="0"/>
              <a:t>(69)</a:t>
            </a:r>
          </a:p>
        </p:txBody>
      </p:sp>
      <p:sp>
        <p:nvSpPr>
          <p:cNvPr id="13" name="Oval 12">
            <a:extLst>
              <a:ext uri="{FF2B5EF4-FFF2-40B4-BE49-F238E27FC236}">
                <a16:creationId xmlns:a16="http://schemas.microsoft.com/office/drawing/2014/main" id="{71B9FF76-C8E5-4C06-8F66-E36C149822E3}"/>
              </a:ext>
            </a:extLst>
          </p:cNvPr>
          <p:cNvSpPr/>
          <p:nvPr/>
        </p:nvSpPr>
        <p:spPr>
          <a:xfrm>
            <a:off x="3415587" y="1667976"/>
            <a:ext cx="1456353" cy="13669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Inexploité</a:t>
            </a:r>
          </a:p>
          <a:p>
            <a:pPr algn="ctr"/>
            <a:r>
              <a:rPr lang="fr-FR" dirty="0">
                <a:solidFill>
                  <a:sysClr val="windowText" lastClr="000000"/>
                </a:solidFill>
              </a:rPr>
              <a:t>(10)</a:t>
            </a:r>
          </a:p>
        </p:txBody>
      </p:sp>
      <p:sp>
        <p:nvSpPr>
          <p:cNvPr id="14" name="TextBox 13">
            <a:extLst>
              <a:ext uri="{FF2B5EF4-FFF2-40B4-BE49-F238E27FC236}">
                <a16:creationId xmlns:a16="http://schemas.microsoft.com/office/drawing/2014/main" id="{368F8F79-1838-4247-8A83-1035F69292C7}"/>
              </a:ext>
            </a:extLst>
          </p:cNvPr>
          <p:cNvSpPr txBox="1"/>
          <p:nvPr/>
        </p:nvSpPr>
        <p:spPr>
          <a:xfrm>
            <a:off x="8172645" y="1870901"/>
            <a:ext cx="2632452" cy="1754326"/>
          </a:xfrm>
          <a:prstGeom prst="rect">
            <a:avLst/>
          </a:prstGeom>
          <a:noFill/>
        </p:spPr>
        <p:txBody>
          <a:bodyPr wrap="none" rtlCol="0">
            <a:spAutoFit/>
          </a:bodyPr>
          <a:lstStyle/>
          <a:p>
            <a:r>
              <a:rPr lang="fr-FR" dirty="0"/>
              <a:t>Meta-auteurs Excel:</a:t>
            </a:r>
          </a:p>
          <a:p>
            <a:r>
              <a:rPr lang="fr-FR" dirty="0"/>
              <a:t>17 </a:t>
            </a:r>
            <a:r>
              <a:rPr lang="fr-FR" dirty="0" err="1"/>
              <a:t>viaf</a:t>
            </a:r>
            <a:r>
              <a:rPr lang="fr-FR" dirty="0"/>
              <a:t> / 14 BNF / 7wiki</a:t>
            </a:r>
          </a:p>
          <a:p>
            <a:endParaRPr lang="fr-FR" dirty="0"/>
          </a:p>
          <a:p>
            <a:r>
              <a:rPr lang="fr-FR" dirty="0"/>
              <a:t>Meta-final : 274 auteurs</a:t>
            </a:r>
          </a:p>
          <a:p>
            <a:r>
              <a:rPr lang="fr-FR" dirty="0"/>
              <a:t>74 </a:t>
            </a:r>
            <a:r>
              <a:rPr lang="fr-FR" dirty="0" err="1"/>
              <a:t>viaf</a:t>
            </a:r>
            <a:r>
              <a:rPr lang="fr-FR" dirty="0"/>
              <a:t> / </a:t>
            </a:r>
          </a:p>
          <a:p>
            <a:endParaRPr lang="fr-FR" dirty="0"/>
          </a:p>
        </p:txBody>
      </p:sp>
      <p:sp>
        <p:nvSpPr>
          <p:cNvPr id="15" name="Date Placeholder 14">
            <a:extLst>
              <a:ext uri="{FF2B5EF4-FFF2-40B4-BE49-F238E27FC236}">
                <a16:creationId xmlns:a16="http://schemas.microsoft.com/office/drawing/2014/main" id="{34A30504-8B31-40E9-B539-C9302B1F93AB}"/>
              </a:ext>
            </a:extLst>
          </p:cNvPr>
          <p:cNvSpPr>
            <a:spLocks noGrp="1"/>
          </p:cNvSpPr>
          <p:nvPr>
            <p:ph type="dt" sz="half" idx="10"/>
          </p:nvPr>
        </p:nvSpPr>
        <p:spPr/>
        <p:txBody>
          <a:bodyPr/>
          <a:lstStyle/>
          <a:p>
            <a:fld id="{336280E7-7561-4826-BB75-C1734B02288E}" type="datetime1">
              <a:rPr lang="en-US" smtClean="0"/>
              <a:t>11/18/2019</a:t>
            </a:fld>
            <a:endParaRPr lang="en-US" dirty="0"/>
          </a:p>
        </p:txBody>
      </p:sp>
      <p:sp>
        <p:nvSpPr>
          <p:cNvPr id="16" name="Footer Placeholder 15">
            <a:extLst>
              <a:ext uri="{FF2B5EF4-FFF2-40B4-BE49-F238E27FC236}">
                <a16:creationId xmlns:a16="http://schemas.microsoft.com/office/drawing/2014/main" id="{EDD9B5E4-6EC6-4592-A332-D415EEEE119F}"/>
              </a:ext>
            </a:extLst>
          </p:cNvPr>
          <p:cNvSpPr>
            <a:spLocks noGrp="1"/>
          </p:cNvSpPr>
          <p:nvPr>
            <p:ph type="ftr" sz="quarter" idx="11"/>
          </p:nvPr>
        </p:nvSpPr>
        <p:spPr/>
        <p:txBody>
          <a:bodyPr/>
          <a:lstStyle/>
          <a:p>
            <a:r>
              <a:rPr lang="en-US"/>
              <a:t>Inès Burri, Anais Chambart, Célian RINGWALD</a:t>
            </a:r>
            <a:endParaRPr lang="en-US" dirty="0"/>
          </a:p>
        </p:txBody>
      </p:sp>
      <p:sp>
        <p:nvSpPr>
          <p:cNvPr id="17" name="Slide Number Placeholder 16">
            <a:extLst>
              <a:ext uri="{FF2B5EF4-FFF2-40B4-BE49-F238E27FC236}">
                <a16:creationId xmlns:a16="http://schemas.microsoft.com/office/drawing/2014/main" id="{90F18F52-E2DD-4F72-9FCC-4C513935CDAB}"/>
              </a:ext>
            </a:extLst>
          </p:cNvPr>
          <p:cNvSpPr>
            <a:spLocks noGrp="1"/>
          </p:cNvSpPr>
          <p:nvPr>
            <p:ph type="sldNum" sz="quarter" idx="12"/>
          </p:nvPr>
        </p:nvSpPr>
        <p:spPr/>
        <p:txBody>
          <a:bodyPr/>
          <a:lstStyle/>
          <a:p>
            <a:fld id="{6113E31D-E2AB-40D1-8B51-AFA5AFEF393A}" type="slidenum">
              <a:rPr lang="en-US" smtClean="0"/>
              <a:t>17</a:t>
            </a:fld>
            <a:endParaRPr lang="en-US" dirty="0"/>
          </a:p>
        </p:txBody>
      </p:sp>
      <p:pic>
        <p:nvPicPr>
          <p:cNvPr id="18" name="Picture 17">
            <a:extLst>
              <a:ext uri="{FF2B5EF4-FFF2-40B4-BE49-F238E27FC236}">
                <a16:creationId xmlns:a16="http://schemas.microsoft.com/office/drawing/2014/main" id="{2F72CCB2-92F3-49F0-95DF-DEB1EA3B03D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306740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5711-E6E6-458F-AE75-CFCF6C05FE89}"/>
              </a:ext>
            </a:extLst>
          </p:cNvPr>
          <p:cNvSpPr>
            <a:spLocks noGrp="1"/>
          </p:cNvSpPr>
          <p:nvPr>
            <p:ph type="title"/>
          </p:nvPr>
        </p:nvSpPr>
        <p:spPr/>
        <p:txBody>
          <a:bodyPr/>
          <a:lstStyle/>
          <a:p>
            <a:r>
              <a:rPr lang="fr-FR" dirty="0"/>
              <a:t>4) Sur les entités nommées</a:t>
            </a:r>
          </a:p>
        </p:txBody>
      </p:sp>
      <p:sp>
        <p:nvSpPr>
          <p:cNvPr id="3" name="Content Placeholder 2">
            <a:extLst>
              <a:ext uri="{FF2B5EF4-FFF2-40B4-BE49-F238E27FC236}">
                <a16:creationId xmlns:a16="http://schemas.microsoft.com/office/drawing/2014/main" id="{18D5BB48-B0DC-4359-8D31-9D7669B47D13}"/>
              </a:ext>
            </a:extLst>
          </p:cNvPr>
          <p:cNvSpPr>
            <a:spLocks noGrp="1"/>
          </p:cNvSpPr>
          <p:nvPr>
            <p:ph idx="1"/>
          </p:nvPr>
        </p:nvSpPr>
        <p:spPr/>
        <p:txBody>
          <a:bodyPr/>
          <a:lstStyle/>
          <a:p>
            <a:r>
              <a:rPr lang="fr-FR" dirty="0"/>
              <a:t>Dépends de la langue (faire attention au page créoles, anglais, espagnol, hollandais)</a:t>
            </a:r>
          </a:p>
          <a:p>
            <a:r>
              <a:rPr lang="fr-FR" dirty="0"/>
              <a:t>Nous avons cependant un secteur géographique restreint : possibilité d’utiliser une gazette </a:t>
            </a:r>
          </a:p>
        </p:txBody>
      </p:sp>
      <p:sp>
        <p:nvSpPr>
          <p:cNvPr id="4" name="Date Placeholder 3">
            <a:extLst>
              <a:ext uri="{FF2B5EF4-FFF2-40B4-BE49-F238E27FC236}">
                <a16:creationId xmlns:a16="http://schemas.microsoft.com/office/drawing/2014/main" id="{C7C6DB80-B394-48B0-9F08-7B63EEBE21F5}"/>
              </a:ext>
            </a:extLst>
          </p:cNvPr>
          <p:cNvSpPr>
            <a:spLocks noGrp="1"/>
          </p:cNvSpPr>
          <p:nvPr>
            <p:ph type="dt" sz="half" idx="10"/>
          </p:nvPr>
        </p:nvSpPr>
        <p:spPr/>
        <p:txBody>
          <a:bodyPr/>
          <a:lstStyle/>
          <a:p>
            <a:fld id="{1BDD5218-8BDB-4A42-9FAA-FAF75E214802}" type="datetime1">
              <a:rPr lang="en-US" smtClean="0"/>
              <a:t>11/18/2019</a:t>
            </a:fld>
            <a:endParaRPr lang="en-US" dirty="0"/>
          </a:p>
        </p:txBody>
      </p:sp>
      <p:sp>
        <p:nvSpPr>
          <p:cNvPr id="5" name="Footer Placeholder 4">
            <a:extLst>
              <a:ext uri="{FF2B5EF4-FFF2-40B4-BE49-F238E27FC236}">
                <a16:creationId xmlns:a16="http://schemas.microsoft.com/office/drawing/2014/main" id="{881DC8DA-7077-4377-9F90-5C7DCFB79E49}"/>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CBEE21E9-278E-4A49-B3F5-3498704BAE89}"/>
              </a:ext>
            </a:extLst>
          </p:cNvPr>
          <p:cNvSpPr>
            <a:spLocks noGrp="1"/>
          </p:cNvSpPr>
          <p:nvPr>
            <p:ph type="sldNum" sz="quarter" idx="12"/>
          </p:nvPr>
        </p:nvSpPr>
        <p:spPr/>
        <p:txBody>
          <a:bodyPr/>
          <a:lstStyle/>
          <a:p>
            <a:fld id="{6113E31D-E2AB-40D1-8B51-AFA5AFEF393A}" type="slidenum">
              <a:rPr lang="en-US" smtClean="0"/>
              <a:t>18</a:t>
            </a:fld>
            <a:endParaRPr lang="en-US" dirty="0"/>
          </a:p>
        </p:txBody>
      </p:sp>
      <p:pic>
        <p:nvPicPr>
          <p:cNvPr id="7" name="Picture 6">
            <a:extLst>
              <a:ext uri="{FF2B5EF4-FFF2-40B4-BE49-F238E27FC236}">
                <a16:creationId xmlns:a16="http://schemas.microsoft.com/office/drawing/2014/main" id="{F8399C70-3DE6-4E35-A942-1D272DF2A8B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112339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6538-8A89-40E2-87CF-9ADA7E5DA0CD}"/>
              </a:ext>
            </a:extLst>
          </p:cNvPr>
          <p:cNvSpPr>
            <a:spLocks noGrp="1"/>
          </p:cNvSpPr>
          <p:nvPr>
            <p:ph type="title"/>
          </p:nvPr>
        </p:nvSpPr>
        <p:spPr/>
        <p:txBody>
          <a:bodyPr/>
          <a:lstStyle/>
          <a:p>
            <a:r>
              <a:rPr lang="fr-FR" dirty="0"/>
              <a:t>5) Pistes de dataviz</a:t>
            </a:r>
          </a:p>
        </p:txBody>
      </p:sp>
      <p:sp>
        <p:nvSpPr>
          <p:cNvPr id="3" name="Content Placeholder 2">
            <a:extLst>
              <a:ext uri="{FF2B5EF4-FFF2-40B4-BE49-F238E27FC236}">
                <a16:creationId xmlns:a16="http://schemas.microsoft.com/office/drawing/2014/main" id="{5E5A25C2-0C34-4765-B96E-B63DE36A28F4}"/>
              </a:ext>
            </a:extLst>
          </p:cNvPr>
          <p:cNvSpPr>
            <a:spLocks noGrp="1"/>
          </p:cNvSpPr>
          <p:nvPr>
            <p:ph idx="1"/>
          </p:nvPr>
        </p:nvSpPr>
        <p:spPr/>
        <p:txBody>
          <a:bodyPr/>
          <a:lstStyle/>
          <a:p>
            <a:r>
              <a:rPr lang="fr-FR" dirty="0"/>
              <a:t>Difficile d’évaluer ce que l’on peux représenter tant que ne savait pas quoi représenter</a:t>
            </a:r>
          </a:p>
          <a:p>
            <a:r>
              <a:rPr lang="fr-FR" dirty="0"/>
              <a:t>Cependant quelques pistes…</a:t>
            </a:r>
          </a:p>
          <a:p>
            <a:endParaRPr lang="fr-FR" dirty="0"/>
          </a:p>
          <a:p>
            <a:r>
              <a:rPr lang="fr-FR" dirty="0"/>
              <a:t>Technologies : HTML / JS (D3.js / Sigma.js/ datatbles.js /Vue.js)</a:t>
            </a:r>
          </a:p>
        </p:txBody>
      </p:sp>
      <p:sp>
        <p:nvSpPr>
          <p:cNvPr id="4" name="Date Placeholder 3">
            <a:extLst>
              <a:ext uri="{FF2B5EF4-FFF2-40B4-BE49-F238E27FC236}">
                <a16:creationId xmlns:a16="http://schemas.microsoft.com/office/drawing/2014/main" id="{0F25C7F1-9442-42E2-9487-C6C60AA5368F}"/>
              </a:ext>
            </a:extLst>
          </p:cNvPr>
          <p:cNvSpPr>
            <a:spLocks noGrp="1"/>
          </p:cNvSpPr>
          <p:nvPr>
            <p:ph type="dt" sz="half" idx="10"/>
          </p:nvPr>
        </p:nvSpPr>
        <p:spPr/>
        <p:txBody>
          <a:bodyPr/>
          <a:lstStyle/>
          <a:p>
            <a:fld id="{549B552E-AA26-4F11-923F-94AD15CD2645}" type="datetime1">
              <a:rPr lang="en-US" smtClean="0"/>
              <a:t>11/18/2019</a:t>
            </a:fld>
            <a:endParaRPr lang="en-US" dirty="0"/>
          </a:p>
        </p:txBody>
      </p:sp>
      <p:sp>
        <p:nvSpPr>
          <p:cNvPr id="5" name="Footer Placeholder 4">
            <a:extLst>
              <a:ext uri="{FF2B5EF4-FFF2-40B4-BE49-F238E27FC236}">
                <a16:creationId xmlns:a16="http://schemas.microsoft.com/office/drawing/2014/main" id="{C328C373-33CD-4B75-B256-2EB7B20B5282}"/>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05250D62-1AA7-46E4-B3E1-317D01288FF3}"/>
              </a:ext>
            </a:extLst>
          </p:cNvPr>
          <p:cNvSpPr>
            <a:spLocks noGrp="1"/>
          </p:cNvSpPr>
          <p:nvPr>
            <p:ph type="sldNum" sz="quarter" idx="12"/>
          </p:nvPr>
        </p:nvSpPr>
        <p:spPr/>
        <p:txBody>
          <a:bodyPr/>
          <a:lstStyle/>
          <a:p>
            <a:fld id="{6113E31D-E2AB-40D1-8B51-AFA5AFEF393A}" type="slidenum">
              <a:rPr lang="en-US" smtClean="0"/>
              <a:t>19</a:t>
            </a:fld>
            <a:endParaRPr lang="en-US" dirty="0"/>
          </a:p>
        </p:txBody>
      </p:sp>
      <p:pic>
        <p:nvPicPr>
          <p:cNvPr id="7" name="Picture 6">
            <a:extLst>
              <a:ext uri="{FF2B5EF4-FFF2-40B4-BE49-F238E27FC236}">
                <a16:creationId xmlns:a16="http://schemas.microsoft.com/office/drawing/2014/main" id="{E89C2C16-1CC4-4943-B39A-00BEF97C6AE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131808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3DA09-C8C6-4372-A065-F7F8667C9620}"/>
              </a:ext>
            </a:extLst>
          </p:cNvPr>
          <p:cNvSpPr>
            <a:spLocks noGrp="1"/>
          </p:cNvSpPr>
          <p:nvPr>
            <p:ph type="ctrTitle"/>
          </p:nvPr>
        </p:nvSpPr>
        <p:spPr>
          <a:xfrm>
            <a:off x="6746627" y="319053"/>
            <a:ext cx="4645250" cy="2889114"/>
          </a:xfrm>
        </p:spPr>
        <p:txBody>
          <a:bodyPr anchor="b">
            <a:normAutofit/>
          </a:bodyPr>
          <a:lstStyle/>
          <a:p>
            <a:pPr algn="l"/>
            <a:r>
              <a:rPr lang="fr-FR" dirty="0"/>
              <a:t>Plan</a:t>
            </a:r>
          </a:p>
        </p:txBody>
      </p:sp>
      <p:sp>
        <p:nvSpPr>
          <p:cNvPr id="14" name="Subtitle 13">
            <a:extLst>
              <a:ext uri="{FF2B5EF4-FFF2-40B4-BE49-F238E27FC236}">
                <a16:creationId xmlns:a16="http://schemas.microsoft.com/office/drawing/2014/main" id="{BFD5D0B5-E738-44DA-98BB-DFA89295DCFD}"/>
              </a:ext>
            </a:extLst>
          </p:cNvPr>
          <p:cNvSpPr>
            <a:spLocks noGrp="1"/>
          </p:cNvSpPr>
          <p:nvPr>
            <p:ph type="subTitle" idx="1"/>
          </p:nvPr>
        </p:nvSpPr>
        <p:spPr>
          <a:xfrm>
            <a:off x="6746627" y="3526971"/>
            <a:ext cx="4645250" cy="2371785"/>
          </a:xfrm>
        </p:spPr>
        <p:txBody>
          <a:bodyPr anchor="t">
            <a:normAutofit/>
          </a:bodyPr>
          <a:lstStyle/>
          <a:p>
            <a:r>
              <a:rPr lang="fr-FR" sz="2000" b="1" dirty="0"/>
              <a:t>I. Consignes initiales</a:t>
            </a:r>
            <a:endParaRPr lang="fr-FR" sz="2000" dirty="0"/>
          </a:p>
          <a:p>
            <a:r>
              <a:rPr lang="fr-FR" sz="2000" b="1" dirty="0"/>
              <a:t>II. Discussions et constructions des scénarios</a:t>
            </a:r>
          </a:p>
          <a:p>
            <a:r>
              <a:rPr lang="fr-FR" sz="2000" b="1" dirty="0"/>
              <a:t>III. Le réalisé </a:t>
            </a:r>
          </a:p>
          <a:p>
            <a:r>
              <a:rPr lang="fr-FR" sz="2000" b="1" dirty="0"/>
              <a:t>IV. Echanges</a:t>
            </a:r>
            <a:endParaRPr lang="fr-FR" sz="2000" dirty="0"/>
          </a:p>
          <a:p>
            <a:pPr algn="l"/>
            <a:endParaRPr lang="fr-FR" sz="2000" dirty="0"/>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04423BC0-9772-48AE-82C6-C75EACADE51F}"/>
              </a:ext>
            </a:extLst>
          </p:cNvPr>
          <p:cNvPicPr>
            <a:picLocks noChangeAspect="1"/>
          </p:cNvPicPr>
          <p:nvPr/>
        </p:nvPicPr>
        <p:blipFill rotWithShape="1">
          <a:blip r:embed="rId2">
            <a:extLst>
              <a:ext uri="{28A0092B-C50C-407E-A947-70E740481C1C}">
                <a14:useLocalDpi xmlns:a14="http://schemas.microsoft.com/office/drawing/2010/main" val="0"/>
              </a:ext>
            </a:extLst>
          </a:blip>
          <a:srcRect l="9424" r="207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16" name="Date Placeholder 15">
            <a:extLst>
              <a:ext uri="{FF2B5EF4-FFF2-40B4-BE49-F238E27FC236}">
                <a16:creationId xmlns:a16="http://schemas.microsoft.com/office/drawing/2014/main" id="{F9F39B60-A63E-4A87-A587-B42BF49B5F0B}"/>
              </a:ext>
            </a:extLst>
          </p:cNvPr>
          <p:cNvSpPr>
            <a:spLocks noGrp="1"/>
          </p:cNvSpPr>
          <p:nvPr>
            <p:ph type="dt" sz="half" idx="10"/>
          </p:nvPr>
        </p:nvSpPr>
        <p:spPr/>
        <p:txBody>
          <a:bodyPr/>
          <a:lstStyle/>
          <a:p>
            <a:fld id="{E642F1C0-5CD0-472A-8EEF-5BC3909C7CFA}" type="datetime1">
              <a:rPr lang="en-US" smtClean="0"/>
              <a:t>11/18/2019</a:t>
            </a:fld>
            <a:endParaRPr lang="en-US" dirty="0"/>
          </a:p>
        </p:txBody>
      </p:sp>
      <p:sp>
        <p:nvSpPr>
          <p:cNvPr id="17" name="Footer Placeholder 16">
            <a:extLst>
              <a:ext uri="{FF2B5EF4-FFF2-40B4-BE49-F238E27FC236}">
                <a16:creationId xmlns:a16="http://schemas.microsoft.com/office/drawing/2014/main" id="{F86D9D98-9AED-4EB3-B274-7511E67883E2}"/>
              </a:ext>
            </a:extLst>
          </p:cNvPr>
          <p:cNvSpPr>
            <a:spLocks noGrp="1"/>
          </p:cNvSpPr>
          <p:nvPr>
            <p:ph type="ftr" sz="quarter" idx="11"/>
          </p:nvPr>
        </p:nvSpPr>
        <p:spPr/>
        <p:txBody>
          <a:bodyPr/>
          <a:lstStyle/>
          <a:p>
            <a:r>
              <a:rPr lang="en-US"/>
              <a:t>Inès Burri, Anais Chambart, Célian RINGWALD</a:t>
            </a:r>
            <a:endParaRPr lang="en-US" dirty="0"/>
          </a:p>
        </p:txBody>
      </p:sp>
      <p:sp>
        <p:nvSpPr>
          <p:cNvPr id="18" name="Slide Number Placeholder 17">
            <a:extLst>
              <a:ext uri="{FF2B5EF4-FFF2-40B4-BE49-F238E27FC236}">
                <a16:creationId xmlns:a16="http://schemas.microsoft.com/office/drawing/2014/main" id="{5D9F6895-6D91-49B3-A4FA-1FDA00026F21}"/>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5570929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50E2-B250-4FF6-BD0B-F680A02490BF}"/>
              </a:ext>
            </a:extLst>
          </p:cNvPr>
          <p:cNvSpPr>
            <a:spLocks noGrp="1"/>
          </p:cNvSpPr>
          <p:nvPr>
            <p:ph type="title"/>
          </p:nvPr>
        </p:nvSpPr>
        <p:spPr/>
        <p:txBody>
          <a:bodyPr/>
          <a:lstStyle/>
          <a:p>
            <a:r>
              <a:rPr lang="fr-FR" dirty="0"/>
              <a:t>5) Idées de base</a:t>
            </a:r>
          </a:p>
        </p:txBody>
      </p:sp>
      <p:sp>
        <p:nvSpPr>
          <p:cNvPr id="5" name="Rectangle 4">
            <a:extLst>
              <a:ext uri="{FF2B5EF4-FFF2-40B4-BE49-F238E27FC236}">
                <a16:creationId xmlns:a16="http://schemas.microsoft.com/office/drawing/2014/main" id="{1487ABD1-BC91-42EC-8DE9-F7BBF0B6D112}"/>
              </a:ext>
            </a:extLst>
          </p:cNvPr>
          <p:cNvSpPr/>
          <p:nvPr/>
        </p:nvSpPr>
        <p:spPr>
          <a:xfrm>
            <a:off x="587829" y="1567543"/>
            <a:ext cx="11084767" cy="4925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95B6E3EE-1B46-4B41-8CD4-824039882F15}"/>
              </a:ext>
            </a:extLst>
          </p:cNvPr>
          <p:cNvSpPr/>
          <p:nvPr/>
        </p:nvSpPr>
        <p:spPr>
          <a:xfrm>
            <a:off x="838200" y="3100873"/>
            <a:ext cx="4270310" cy="241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79ECAB1-62D1-4674-B443-A924969826B8}"/>
              </a:ext>
            </a:extLst>
          </p:cNvPr>
          <p:cNvSpPr/>
          <p:nvPr/>
        </p:nvSpPr>
        <p:spPr>
          <a:xfrm>
            <a:off x="6323046" y="3100873"/>
            <a:ext cx="4270310" cy="241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A39B946-105A-4B73-AC74-CB717E2095DE}"/>
              </a:ext>
            </a:extLst>
          </p:cNvPr>
          <p:cNvSpPr/>
          <p:nvPr/>
        </p:nvSpPr>
        <p:spPr>
          <a:xfrm>
            <a:off x="838200" y="1838131"/>
            <a:ext cx="9755156" cy="1150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0D5B5D8D-5CC9-4096-98AC-79C625C0B9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8432" y="3148514"/>
            <a:ext cx="2179537" cy="2318235"/>
          </a:xfrm>
          <a:prstGeom prst="rect">
            <a:avLst/>
          </a:prstGeom>
        </p:spPr>
      </p:pic>
      <p:pic>
        <p:nvPicPr>
          <p:cNvPr id="10" name="Picture 9">
            <a:extLst>
              <a:ext uri="{FF2B5EF4-FFF2-40B4-BE49-F238E27FC236}">
                <a16:creationId xmlns:a16="http://schemas.microsoft.com/office/drawing/2014/main" id="{6584A7B6-BEC8-422C-8DBF-F0CADF739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049" y="1902457"/>
            <a:ext cx="6463952" cy="1086448"/>
          </a:xfrm>
          <a:prstGeom prst="rect">
            <a:avLst/>
          </a:prstGeom>
        </p:spPr>
      </p:pic>
      <p:pic>
        <p:nvPicPr>
          <p:cNvPr id="1026" name="Picture 2" descr="Résultat de recherche d'images pour &quot;caraibe carte&quot;">
            <a:extLst>
              <a:ext uri="{FF2B5EF4-FFF2-40B4-BE49-F238E27FC236}">
                <a16:creationId xmlns:a16="http://schemas.microsoft.com/office/drawing/2014/main" id="{C9CE6234-5DEE-450A-A7CD-867D43F39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631" y="3208523"/>
            <a:ext cx="3303328" cy="2198215"/>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a:extLst>
              <a:ext uri="{FF2B5EF4-FFF2-40B4-BE49-F238E27FC236}">
                <a16:creationId xmlns:a16="http://schemas.microsoft.com/office/drawing/2014/main" id="{B0EEB100-C5C9-4821-ACE2-E2BEDC87C387}"/>
              </a:ext>
            </a:extLst>
          </p:cNvPr>
          <p:cNvSpPr>
            <a:spLocks noGrp="1"/>
          </p:cNvSpPr>
          <p:nvPr>
            <p:ph type="dt" sz="half" idx="10"/>
          </p:nvPr>
        </p:nvSpPr>
        <p:spPr/>
        <p:txBody>
          <a:bodyPr/>
          <a:lstStyle/>
          <a:p>
            <a:fld id="{DAB1D14F-CB64-4A32-BA77-10C4CD4492D2}" type="datetime1">
              <a:rPr lang="en-US" smtClean="0"/>
              <a:t>11/18/2019</a:t>
            </a:fld>
            <a:endParaRPr lang="en-US" dirty="0"/>
          </a:p>
        </p:txBody>
      </p:sp>
      <p:sp>
        <p:nvSpPr>
          <p:cNvPr id="14" name="Footer Placeholder 13">
            <a:extLst>
              <a:ext uri="{FF2B5EF4-FFF2-40B4-BE49-F238E27FC236}">
                <a16:creationId xmlns:a16="http://schemas.microsoft.com/office/drawing/2014/main" id="{98E468B8-478B-4AEE-80E9-A307D6F1A9D6}"/>
              </a:ext>
            </a:extLst>
          </p:cNvPr>
          <p:cNvSpPr>
            <a:spLocks noGrp="1"/>
          </p:cNvSpPr>
          <p:nvPr>
            <p:ph type="ftr" sz="quarter" idx="11"/>
          </p:nvPr>
        </p:nvSpPr>
        <p:spPr/>
        <p:txBody>
          <a:bodyPr/>
          <a:lstStyle/>
          <a:p>
            <a:r>
              <a:rPr lang="en-US"/>
              <a:t>Inès Burri, Anais Chambart, Célian RINGWALD</a:t>
            </a:r>
            <a:endParaRPr lang="en-US" dirty="0"/>
          </a:p>
        </p:txBody>
      </p:sp>
      <p:sp>
        <p:nvSpPr>
          <p:cNvPr id="15" name="Slide Number Placeholder 14">
            <a:extLst>
              <a:ext uri="{FF2B5EF4-FFF2-40B4-BE49-F238E27FC236}">
                <a16:creationId xmlns:a16="http://schemas.microsoft.com/office/drawing/2014/main" id="{518A0519-6190-4285-899B-9545EBB1D394}"/>
              </a:ext>
            </a:extLst>
          </p:cNvPr>
          <p:cNvSpPr>
            <a:spLocks noGrp="1"/>
          </p:cNvSpPr>
          <p:nvPr>
            <p:ph type="sldNum" sz="quarter" idx="12"/>
          </p:nvPr>
        </p:nvSpPr>
        <p:spPr/>
        <p:txBody>
          <a:bodyPr/>
          <a:lstStyle/>
          <a:p>
            <a:fld id="{6113E31D-E2AB-40D1-8B51-AFA5AFEF393A}" type="slidenum">
              <a:rPr lang="en-US" smtClean="0"/>
              <a:t>20</a:t>
            </a:fld>
            <a:endParaRPr lang="en-US" dirty="0"/>
          </a:p>
        </p:txBody>
      </p:sp>
      <p:pic>
        <p:nvPicPr>
          <p:cNvPr id="17" name="Picture 16">
            <a:extLst>
              <a:ext uri="{FF2B5EF4-FFF2-40B4-BE49-F238E27FC236}">
                <a16:creationId xmlns:a16="http://schemas.microsoft.com/office/drawing/2014/main" id="{F1B84A9D-89C5-47F0-B492-484F6044D1CD}"/>
              </a:ext>
            </a:extLst>
          </p:cNvPr>
          <p:cNvPicPr>
            <a:picLocks noChangeAspect="1"/>
          </p:cNvPicPr>
          <p:nvPr/>
        </p:nvPicPr>
        <p:blipFill rotWithShape="1">
          <a:blip r:embed="rId5">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3430375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50E2-B250-4FF6-BD0B-F680A02490BF}"/>
              </a:ext>
            </a:extLst>
          </p:cNvPr>
          <p:cNvSpPr>
            <a:spLocks noGrp="1"/>
          </p:cNvSpPr>
          <p:nvPr>
            <p:ph type="title"/>
          </p:nvPr>
        </p:nvSpPr>
        <p:spPr/>
        <p:txBody>
          <a:bodyPr/>
          <a:lstStyle/>
          <a:p>
            <a:r>
              <a:rPr lang="fr-FR" dirty="0"/>
              <a:t>5) Idées de base</a:t>
            </a:r>
          </a:p>
        </p:txBody>
      </p:sp>
      <p:sp>
        <p:nvSpPr>
          <p:cNvPr id="5" name="Rectangle 4">
            <a:extLst>
              <a:ext uri="{FF2B5EF4-FFF2-40B4-BE49-F238E27FC236}">
                <a16:creationId xmlns:a16="http://schemas.microsoft.com/office/drawing/2014/main" id="{1487ABD1-BC91-42EC-8DE9-F7BBF0B6D112}"/>
              </a:ext>
            </a:extLst>
          </p:cNvPr>
          <p:cNvSpPr/>
          <p:nvPr/>
        </p:nvSpPr>
        <p:spPr>
          <a:xfrm>
            <a:off x="587829" y="1567543"/>
            <a:ext cx="11084767" cy="4925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95B6E3EE-1B46-4B41-8CD4-824039882F15}"/>
              </a:ext>
            </a:extLst>
          </p:cNvPr>
          <p:cNvSpPr/>
          <p:nvPr/>
        </p:nvSpPr>
        <p:spPr>
          <a:xfrm>
            <a:off x="1127449" y="1690688"/>
            <a:ext cx="4270310" cy="4551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5E83A3AD-F9DA-48F9-84CC-DF0F442EE796}"/>
              </a:ext>
            </a:extLst>
          </p:cNvPr>
          <p:cNvSpPr/>
          <p:nvPr/>
        </p:nvSpPr>
        <p:spPr>
          <a:xfrm>
            <a:off x="6551645" y="1690688"/>
            <a:ext cx="4270310" cy="4551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11">
            <a:extLst>
              <a:ext uri="{FF2B5EF4-FFF2-40B4-BE49-F238E27FC236}">
                <a16:creationId xmlns:a16="http://schemas.microsoft.com/office/drawing/2014/main" id="{B029AFB9-2ABC-486D-A313-FF18BE825C83}"/>
              </a:ext>
            </a:extLst>
          </p:cNvPr>
          <p:cNvPicPr>
            <a:picLocks noChangeAspect="1"/>
          </p:cNvPicPr>
          <p:nvPr/>
        </p:nvPicPr>
        <p:blipFill rotWithShape="1">
          <a:blip r:embed="rId2">
            <a:extLst>
              <a:ext uri="{28A0092B-C50C-407E-A947-70E740481C1C}">
                <a14:useLocalDpi xmlns:a14="http://schemas.microsoft.com/office/drawing/2010/main" val="0"/>
              </a:ext>
            </a:extLst>
          </a:blip>
          <a:srcRect l="52774"/>
          <a:stretch/>
        </p:blipFill>
        <p:spPr>
          <a:xfrm>
            <a:off x="1688841" y="2715824"/>
            <a:ext cx="3515266" cy="2960326"/>
          </a:xfrm>
          <a:prstGeom prst="rect">
            <a:avLst/>
          </a:prstGeom>
        </p:spPr>
      </p:pic>
      <p:pic>
        <p:nvPicPr>
          <p:cNvPr id="14" name="Picture 13">
            <a:extLst>
              <a:ext uri="{FF2B5EF4-FFF2-40B4-BE49-F238E27FC236}">
                <a16:creationId xmlns:a16="http://schemas.microsoft.com/office/drawing/2014/main" id="{BACCE582-924A-4CB8-9AAC-D2970FBCC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161" y="1760987"/>
            <a:ext cx="3755277" cy="4210605"/>
          </a:xfrm>
          <a:prstGeom prst="rect">
            <a:avLst/>
          </a:prstGeom>
        </p:spPr>
      </p:pic>
      <p:sp>
        <p:nvSpPr>
          <p:cNvPr id="15" name="Date Placeholder 14">
            <a:extLst>
              <a:ext uri="{FF2B5EF4-FFF2-40B4-BE49-F238E27FC236}">
                <a16:creationId xmlns:a16="http://schemas.microsoft.com/office/drawing/2014/main" id="{E1D14FCC-C2DB-43CE-AAA1-2F92ACB1BC8F}"/>
              </a:ext>
            </a:extLst>
          </p:cNvPr>
          <p:cNvSpPr>
            <a:spLocks noGrp="1"/>
          </p:cNvSpPr>
          <p:nvPr>
            <p:ph type="dt" sz="half" idx="10"/>
          </p:nvPr>
        </p:nvSpPr>
        <p:spPr/>
        <p:txBody>
          <a:bodyPr/>
          <a:lstStyle/>
          <a:p>
            <a:fld id="{AE14614C-6FF2-4DC4-B367-C8FC2966AF46}" type="datetime1">
              <a:rPr lang="en-US" smtClean="0"/>
              <a:t>11/18/2019</a:t>
            </a:fld>
            <a:endParaRPr lang="en-US" dirty="0"/>
          </a:p>
        </p:txBody>
      </p:sp>
      <p:sp>
        <p:nvSpPr>
          <p:cNvPr id="16" name="Footer Placeholder 15">
            <a:extLst>
              <a:ext uri="{FF2B5EF4-FFF2-40B4-BE49-F238E27FC236}">
                <a16:creationId xmlns:a16="http://schemas.microsoft.com/office/drawing/2014/main" id="{3A026560-4278-4992-A346-B2CCD292AE55}"/>
              </a:ext>
            </a:extLst>
          </p:cNvPr>
          <p:cNvSpPr>
            <a:spLocks noGrp="1"/>
          </p:cNvSpPr>
          <p:nvPr>
            <p:ph type="ftr" sz="quarter" idx="11"/>
          </p:nvPr>
        </p:nvSpPr>
        <p:spPr/>
        <p:txBody>
          <a:bodyPr/>
          <a:lstStyle/>
          <a:p>
            <a:r>
              <a:rPr lang="en-US"/>
              <a:t>Inès Burri, Anais Chambart, Célian RINGWALD</a:t>
            </a:r>
            <a:endParaRPr lang="en-US" dirty="0"/>
          </a:p>
        </p:txBody>
      </p:sp>
      <p:sp>
        <p:nvSpPr>
          <p:cNvPr id="17" name="Slide Number Placeholder 16">
            <a:extLst>
              <a:ext uri="{FF2B5EF4-FFF2-40B4-BE49-F238E27FC236}">
                <a16:creationId xmlns:a16="http://schemas.microsoft.com/office/drawing/2014/main" id="{B5E8FD7E-7A74-4D3B-8D0F-8804F2AF1EAC}"/>
              </a:ext>
            </a:extLst>
          </p:cNvPr>
          <p:cNvSpPr>
            <a:spLocks noGrp="1"/>
          </p:cNvSpPr>
          <p:nvPr>
            <p:ph type="sldNum" sz="quarter" idx="12"/>
          </p:nvPr>
        </p:nvSpPr>
        <p:spPr/>
        <p:txBody>
          <a:bodyPr/>
          <a:lstStyle/>
          <a:p>
            <a:fld id="{6113E31D-E2AB-40D1-8B51-AFA5AFEF393A}" type="slidenum">
              <a:rPr lang="en-US" smtClean="0"/>
              <a:t>21</a:t>
            </a:fld>
            <a:endParaRPr lang="en-US" dirty="0"/>
          </a:p>
        </p:txBody>
      </p:sp>
      <p:pic>
        <p:nvPicPr>
          <p:cNvPr id="18" name="Picture 17">
            <a:extLst>
              <a:ext uri="{FF2B5EF4-FFF2-40B4-BE49-F238E27FC236}">
                <a16:creationId xmlns:a16="http://schemas.microsoft.com/office/drawing/2014/main" id="{3696391A-38AF-4733-AD20-1B3C4074AE39}"/>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103062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AD83-D4DB-4858-A599-AC1D9F6652FF}"/>
              </a:ext>
            </a:extLst>
          </p:cNvPr>
          <p:cNvSpPr>
            <a:spLocks noGrp="1"/>
          </p:cNvSpPr>
          <p:nvPr>
            <p:ph type="title"/>
          </p:nvPr>
        </p:nvSpPr>
        <p:spPr/>
        <p:txBody>
          <a:bodyPr/>
          <a:lstStyle/>
          <a:p>
            <a:r>
              <a:rPr lang="fr-FR" dirty="0"/>
              <a:t>Visualisation des parcours littéraires pluriels :</a:t>
            </a:r>
          </a:p>
        </p:txBody>
      </p:sp>
      <p:sp>
        <p:nvSpPr>
          <p:cNvPr id="3" name="Content Placeholder 2">
            <a:extLst>
              <a:ext uri="{FF2B5EF4-FFF2-40B4-BE49-F238E27FC236}">
                <a16:creationId xmlns:a16="http://schemas.microsoft.com/office/drawing/2014/main" id="{71E1C3D8-5189-457B-AB99-4C2E07A8A41E}"/>
              </a:ext>
            </a:extLst>
          </p:cNvPr>
          <p:cNvSpPr>
            <a:spLocks noGrp="1"/>
          </p:cNvSpPr>
          <p:nvPr>
            <p:ph idx="1"/>
          </p:nvPr>
        </p:nvSpPr>
        <p:spPr/>
        <p:txBody>
          <a:bodyPr/>
          <a:lstStyle/>
          <a:p>
            <a:r>
              <a:rPr lang="fr-FR" dirty="0"/>
              <a:t>Ciblé entité auteur :</a:t>
            </a:r>
          </a:p>
        </p:txBody>
      </p:sp>
      <p:pic>
        <p:nvPicPr>
          <p:cNvPr id="4" name="Image 3">
            <a:extLst>
              <a:ext uri="{FF2B5EF4-FFF2-40B4-BE49-F238E27FC236}">
                <a16:creationId xmlns:a16="http://schemas.microsoft.com/office/drawing/2014/main" id="{A6435C02-E0A5-46D5-9910-235AE296D1A6}"/>
              </a:ext>
            </a:extLst>
          </p:cNvPr>
          <p:cNvPicPr/>
          <p:nvPr/>
        </p:nvPicPr>
        <p:blipFill>
          <a:blip r:embed="rId2">
            <a:extLst>
              <a:ext uri="{28A0092B-C50C-407E-A947-70E740481C1C}">
                <a14:useLocalDpi xmlns:a14="http://schemas.microsoft.com/office/drawing/2010/main" val="0"/>
              </a:ext>
            </a:extLst>
          </a:blip>
          <a:stretch>
            <a:fillRect/>
          </a:stretch>
        </p:blipFill>
        <p:spPr>
          <a:xfrm>
            <a:off x="2142619" y="2855595"/>
            <a:ext cx="7467911" cy="2291397"/>
          </a:xfrm>
          <a:prstGeom prst="rect">
            <a:avLst/>
          </a:prstGeom>
        </p:spPr>
      </p:pic>
      <p:sp>
        <p:nvSpPr>
          <p:cNvPr id="5" name="Date Placeholder 4">
            <a:extLst>
              <a:ext uri="{FF2B5EF4-FFF2-40B4-BE49-F238E27FC236}">
                <a16:creationId xmlns:a16="http://schemas.microsoft.com/office/drawing/2014/main" id="{33D4C659-80DE-4F37-8973-5BA553E8B9CD}"/>
              </a:ext>
            </a:extLst>
          </p:cNvPr>
          <p:cNvSpPr>
            <a:spLocks noGrp="1"/>
          </p:cNvSpPr>
          <p:nvPr>
            <p:ph type="dt" sz="half" idx="10"/>
          </p:nvPr>
        </p:nvSpPr>
        <p:spPr/>
        <p:txBody>
          <a:bodyPr/>
          <a:lstStyle/>
          <a:p>
            <a:fld id="{CD998477-F555-40F3-AFED-B46CFBF1279F}" type="datetime1">
              <a:rPr lang="en-US" smtClean="0"/>
              <a:t>11/18/2019</a:t>
            </a:fld>
            <a:endParaRPr lang="en-US" dirty="0"/>
          </a:p>
        </p:txBody>
      </p:sp>
      <p:sp>
        <p:nvSpPr>
          <p:cNvPr id="6" name="Footer Placeholder 5">
            <a:extLst>
              <a:ext uri="{FF2B5EF4-FFF2-40B4-BE49-F238E27FC236}">
                <a16:creationId xmlns:a16="http://schemas.microsoft.com/office/drawing/2014/main" id="{D3D2D8A7-AF8C-4AF9-AB44-2EEDF151C11F}"/>
              </a:ext>
            </a:extLst>
          </p:cNvPr>
          <p:cNvSpPr>
            <a:spLocks noGrp="1"/>
          </p:cNvSpPr>
          <p:nvPr>
            <p:ph type="ftr" sz="quarter" idx="11"/>
          </p:nvPr>
        </p:nvSpPr>
        <p:spPr/>
        <p:txBody>
          <a:bodyPr/>
          <a:lstStyle/>
          <a:p>
            <a:r>
              <a:rPr lang="en-US"/>
              <a:t>Inès Burri, Anais Chambart, Célian RINGWALD</a:t>
            </a:r>
            <a:endParaRPr lang="en-US" dirty="0"/>
          </a:p>
        </p:txBody>
      </p:sp>
      <p:sp>
        <p:nvSpPr>
          <p:cNvPr id="7" name="Slide Number Placeholder 6">
            <a:extLst>
              <a:ext uri="{FF2B5EF4-FFF2-40B4-BE49-F238E27FC236}">
                <a16:creationId xmlns:a16="http://schemas.microsoft.com/office/drawing/2014/main" id="{29967D61-BA6B-43DE-9182-9AD2AE0C1DAC}"/>
              </a:ext>
            </a:extLst>
          </p:cNvPr>
          <p:cNvSpPr>
            <a:spLocks noGrp="1"/>
          </p:cNvSpPr>
          <p:nvPr>
            <p:ph type="sldNum" sz="quarter" idx="12"/>
          </p:nvPr>
        </p:nvSpPr>
        <p:spPr/>
        <p:txBody>
          <a:bodyPr/>
          <a:lstStyle/>
          <a:p>
            <a:fld id="{6113E31D-E2AB-40D1-8B51-AFA5AFEF393A}" type="slidenum">
              <a:rPr lang="en-US" smtClean="0"/>
              <a:t>22</a:t>
            </a:fld>
            <a:endParaRPr lang="en-US" dirty="0"/>
          </a:p>
        </p:txBody>
      </p:sp>
      <p:pic>
        <p:nvPicPr>
          <p:cNvPr id="8" name="Picture 7">
            <a:extLst>
              <a:ext uri="{FF2B5EF4-FFF2-40B4-BE49-F238E27FC236}">
                <a16:creationId xmlns:a16="http://schemas.microsoft.com/office/drawing/2014/main" id="{15810A5C-553D-43A9-9AF2-5E3ABE6E6BDE}"/>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278650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3DA09-C8C6-4372-A065-F7F8667C9620}"/>
              </a:ext>
            </a:extLst>
          </p:cNvPr>
          <p:cNvSpPr>
            <a:spLocks noGrp="1"/>
          </p:cNvSpPr>
          <p:nvPr>
            <p:ph type="ctrTitle"/>
          </p:nvPr>
        </p:nvSpPr>
        <p:spPr>
          <a:xfrm>
            <a:off x="5915608" y="1448057"/>
            <a:ext cx="5681542" cy="3711772"/>
          </a:xfrm>
        </p:spPr>
        <p:txBody>
          <a:bodyPr anchor="b">
            <a:normAutofit/>
          </a:bodyPr>
          <a:lstStyle/>
          <a:p>
            <a:pPr algn="l"/>
            <a:r>
              <a:rPr lang="fr-FR" dirty="0"/>
              <a:t>IV. Echanges</a:t>
            </a:r>
            <a:br>
              <a:rPr lang="fr-FR" dirty="0"/>
            </a:br>
            <a:endParaRPr lang="fr-FR" dirty="0"/>
          </a:p>
        </p:txBody>
      </p:sp>
      <p:pic>
        <p:nvPicPr>
          <p:cNvPr id="15" name="Picture 14">
            <a:extLst>
              <a:ext uri="{FF2B5EF4-FFF2-40B4-BE49-F238E27FC236}">
                <a16:creationId xmlns:a16="http://schemas.microsoft.com/office/drawing/2014/main" id="{04423BC0-9772-48AE-82C6-C75EACADE51F}"/>
              </a:ext>
            </a:extLst>
          </p:cNvPr>
          <p:cNvPicPr>
            <a:picLocks noChangeAspect="1"/>
          </p:cNvPicPr>
          <p:nvPr/>
        </p:nvPicPr>
        <p:blipFill rotWithShape="1">
          <a:blip r:embed="rId2">
            <a:extLst>
              <a:ext uri="{28A0092B-C50C-407E-A947-70E740481C1C}">
                <a14:useLocalDpi xmlns:a14="http://schemas.microsoft.com/office/drawing/2010/main" val="0"/>
              </a:ext>
            </a:extLst>
          </a:blip>
          <a:srcRect l="9424" r="207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Date Placeholder 1">
            <a:extLst>
              <a:ext uri="{FF2B5EF4-FFF2-40B4-BE49-F238E27FC236}">
                <a16:creationId xmlns:a16="http://schemas.microsoft.com/office/drawing/2014/main" id="{D4327238-A3A8-4C75-B391-18C856989437}"/>
              </a:ext>
            </a:extLst>
          </p:cNvPr>
          <p:cNvSpPr>
            <a:spLocks noGrp="1"/>
          </p:cNvSpPr>
          <p:nvPr>
            <p:ph type="dt" sz="half" idx="10"/>
          </p:nvPr>
        </p:nvSpPr>
        <p:spPr/>
        <p:txBody>
          <a:bodyPr/>
          <a:lstStyle/>
          <a:p>
            <a:fld id="{A7A06CD7-E22D-4852-B2C3-9500A7A5A894}" type="datetime1">
              <a:rPr lang="en-US" smtClean="0"/>
              <a:t>11/18/2019</a:t>
            </a:fld>
            <a:endParaRPr lang="en-US" dirty="0"/>
          </a:p>
        </p:txBody>
      </p:sp>
      <p:sp>
        <p:nvSpPr>
          <p:cNvPr id="3" name="Footer Placeholder 2">
            <a:extLst>
              <a:ext uri="{FF2B5EF4-FFF2-40B4-BE49-F238E27FC236}">
                <a16:creationId xmlns:a16="http://schemas.microsoft.com/office/drawing/2014/main" id="{314EAA25-61AF-4419-8973-FDA14CF1094A}"/>
              </a:ext>
            </a:extLst>
          </p:cNvPr>
          <p:cNvSpPr>
            <a:spLocks noGrp="1"/>
          </p:cNvSpPr>
          <p:nvPr>
            <p:ph type="ftr" sz="quarter" idx="11"/>
          </p:nvPr>
        </p:nvSpPr>
        <p:spPr/>
        <p:txBody>
          <a:bodyPr/>
          <a:lstStyle/>
          <a:p>
            <a:r>
              <a:rPr lang="en-US"/>
              <a:t>Inès Burri, Anais Chambart, Célian RINGWALD</a:t>
            </a:r>
            <a:endParaRPr lang="en-US" dirty="0"/>
          </a:p>
        </p:txBody>
      </p:sp>
      <p:sp>
        <p:nvSpPr>
          <p:cNvPr id="4" name="Slide Number Placeholder 3">
            <a:extLst>
              <a:ext uri="{FF2B5EF4-FFF2-40B4-BE49-F238E27FC236}">
                <a16:creationId xmlns:a16="http://schemas.microsoft.com/office/drawing/2014/main" id="{58FEC31A-56B1-4769-97F9-85BF3CE96C6E}"/>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446075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17765"/>
          </a:xfrm>
        </p:spPr>
        <p:txBody>
          <a:bodyPr/>
          <a:lstStyle/>
          <a:p>
            <a:r>
              <a:rPr lang="fr-FR" u="sng" dirty="0"/>
              <a:t>Bibliographie</a:t>
            </a:r>
          </a:p>
        </p:txBody>
      </p:sp>
      <p:sp>
        <p:nvSpPr>
          <p:cNvPr id="3" name="Espace réservé du contenu 2"/>
          <p:cNvSpPr>
            <a:spLocks noGrp="1"/>
          </p:cNvSpPr>
          <p:nvPr>
            <p:ph idx="1"/>
          </p:nvPr>
        </p:nvSpPr>
        <p:spPr>
          <a:xfrm>
            <a:off x="354842" y="1569493"/>
            <a:ext cx="10998958" cy="4694830"/>
          </a:xfrm>
        </p:spPr>
        <p:txBody>
          <a:bodyPr>
            <a:normAutofit fontScale="47500" lnSpcReduction="20000"/>
          </a:bodyPr>
          <a:lstStyle/>
          <a:p>
            <a:pPr indent="180340" algn="just">
              <a:spcBef>
                <a:spcPts val="1200"/>
              </a:spcBef>
              <a:spcAft>
                <a:spcPts val="600"/>
              </a:spcAft>
            </a:pPr>
            <a:r>
              <a:rPr lang="fr-FR" sz="3300" cap="small" dirty="0">
                <a:latin typeface="Times New Roman" panose="02020603050405020304" pitchFamily="18" charset="0"/>
                <a:ea typeface="Times New Roman" panose="02020603050405020304" pitchFamily="18" charset="0"/>
              </a:rPr>
              <a:t>Bélisle</a:t>
            </a:r>
            <a:r>
              <a:rPr lang="fr-FR" sz="3300" dirty="0">
                <a:latin typeface="Times New Roman" panose="02020603050405020304" pitchFamily="18" charset="0"/>
                <a:ea typeface="Times New Roman" panose="02020603050405020304" pitchFamily="18" charset="0"/>
              </a:rPr>
              <a:t> Claire, « Du papier à l’écran : lire se transforme », </a:t>
            </a:r>
            <a:r>
              <a:rPr lang="fr-FR" sz="3300" i="1" dirty="0">
                <a:latin typeface="Times New Roman" panose="02020603050405020304" pitchFamily="18" charset="0"/>
                <a:ea typeface="Times New Roman" panose="02020603050405020304" pitchFamily="18" charset="0"/>
              </a:rPr>
              <a:t>Lire dans un monde numérique</a:t>
            </a:r>
            <a:r>
              <a:rPr lang="fr-FR" sz="3300" dirty="0">
                <a:latin typeface="Times New Roman" panose="02020603050405020304" pitchFamily="18" charset="0"/>
                <a:ea typeface="Times New Roman" panose="02020603050405020304" pitchFamily="18" charset="0"/>
              </a:rPr>
              <a:t>, Villeurbanne, 2011, pp. 112-162.</a:t>
            </a:r>
          </a:p>
          <a:p>
            <a:pPr indent="180340" algn="just">
              <a:spcBef>
                <a:spcPts val="1200"/>
              </a:spcBef>
              <a:spcAft>
                <a:spcPts val="600"/>
              </a:spcAft>
            </a:pPr>
            <a:r>
              <a:rPr lang="fr-FR" sz="3300" cap="small" dirty="0">
                <a:latin typeface="Times New Roman" panose="02020603050405020304" pitchFamily="18" charset="0"/>
                <a:ea typeface="Times New Roman" panose="02020603050405020304" pitchFamily="18" charset="0"/>
              </a:rPr>
              <a:t>Bonnet G</a:t>
            </a:r>
            <a:r>
              <a:rPr lang="fr-FR" sz="3300" dirty="0">
                <a:latin typeface="Times New Roman" panose="02020603050405020304" pitchFamily="18" charset="0"/>
                <a:ea typeface="Times New Roman" panose="02020603050405020304" pitchFamily="18" charset="0"/>
              </a:rPr>
              <a:t>illes, « L’</a:t>
            </a:r>
            <a:r>
              <a:rPr lang="fr-FR" sz="3300" dirty="0" err="1">
                <a:latin typeface="Times New Roman" panose="02020603050405020304" pitchFamily="18" charset="0"/>
                <a:ea typeface="Times New Roman" panose="02020603050405020304" pitchFamily="18" charset="0"/>
              </a:rPr>
              <a:t>hypéritexte</a:t>
            </a:r>
            <a:r>
              <a:rPr lang="fr-FR" sz="3300" dirty="0">
                <a:latin typeface="Times New Roman" panose="02020603050405020304" pitchFamily="18" charset="0"/>
                <a:ea typeface="Times New Roman" panose="02020603050405020304" pitchFamily="18" charset="0"/>
              </a:rPr>
              <a:t>. Poétique de la relecture dans l’œuvre numérique de François Bon », in </a:t>
            </a:r>
            <a:r>
              <a:rPr lang="fr-FR" sz="3300" i="1" dirty="0">
                <a:latin typeface="Times New Roman" panose="02020603050405020304" pitchFamily="18" charset="0"/>
                <a:ea typeface="Times New Roman" panose="02020603050405020304" pitchFamily="18" charset="0"/>
              </a:rPr>
              <a:t>Poétique</a:t>
            </a:r>
            <a:r>
              <a:rPr lang="fr-FR" sz="3300" dirty="0">
                <a:latin typeface="Times New Roman" panose="02020603050405020304" pitchFamily="18" charset="0"/>
                <a:ea typeface="Times New Roman" panose="02020603050405020304" pitchFamily="18" charset="0"/>
              </a:rPr>
              <a:t>, n° 175, Paris, 2014, pp. 21-34.</a:t>
            </a:r>
          </a:p>
          <a:p>
            <a:pPr indent="180340" algn="just">
              <a:spcAft>
                <a:spcPts val="600"/>
              </a:spcAft>
            </a:pPr>
            <a:r>
              <a:rPr lang="fr-FR" sz="3300" cap="small" dirty="0">
                <a:latin typeface="Times New Roman" panose="02020603050405020304" pitchFamily="18" charset="0"/>
                <a:ea typeface="Times New Roman" panose="02020603050405020304" pitchFamily="18" charset="0"/>
              </a:rPr>
              <a:t>Bonnet G</a:t>
            </a:r>
            <a:r>
              <a:rPr lang="fr-FR" sz="3300" dirty="0">
                <a:latin typeface="Times New Roman" panose="02020603050405020304" pitchFamily="18" charset="0"/>
                <a:ea typeface="Times New Roman" panose="02020603050405020304" pitchFamily="18" charset="0"/>
              </a:rPr>
              <a:t>illes, « L’</a:t>
            </a:r>
            <a:r>
              <a:rPr lang="fr-FR" sz="3300" i="1" dirty="0" err="1">
                <a:latin typeface="Times New Roman" panose="02020603050405020304" pitchFamily="18" charset="0"/>
                <a:ea typeface="Times New Roman" panose="02020603050405020304" pitchFamily="18" charset="0"/>
              </a:rPr>
              <a:t>autoblographie</a:t>
            </a:r>
            <a:r>
              <a:rPr lang="fr-FR" sz="3300" dirty="0">
                <a:latin typeface="Times New Roman" panose="02020603050405020304" pitchFamily="18" charset="0"/>
                <a:ea typeface="Times New Roman" panose="02020603050405020304" pitchFamily="18" charset="0"/>
              </a:rPr>
              <a:t>. Écritures numériques de soi », in </a:t>
            </a:r>
            <a:r>
              <a:rPr lang="fr-FR" sz="3300" i="1" dirty="0">
                <a:latin typeface="Times New Roman" panose="02020603050405020304" pitchFamily="18" charset="0"/>
                <a:ea typeface="Times New Roman" panose="02020603050405020304" pitchFamily="18" charset="0"/>
              </a:rPr>
              <a:t>Poétique</a:t>
            </a:r>
            <a:r>
              <a:rPr lang="fr-FR" sz="3300" dirty="0">
                <a:latin typeface="Times New Roman" panose="02020603050405020304" pitchFamily="18" charset="0"/>
                <a:ea typeface="Times New Roman" panose="02020603050405020304" pitchFamily="18" charset="0"/>
              </a:rPr>
              <a:t>, n° 177, Paris, 2015, pp. 131-143.</a:t>
            </a:r>
          </a:p>
          <a:p>
            <a:pPr indent="180340" algn="just">
              <a:spcAft>
                <a:spcPts val="600"/>
              </a:spcAft>
            </a:pPr>
            <a:r>
              <a:rPr lang="fr-FR" sz="3300" cap="small" dirty="0">
                <a:latin typeface="Times New Roman" panose="02020603050405020304" pitchFamily="18" charset="0"/>
                <a:ea typeface="Times New Roman" panose="02020603050405020304" pitchFamily="18" charset="0"/>
              </a:rPr>
              <a:t>Lejeune</a:t>
            </a:r>
            <a:r>
              <a:rPr lang="fr-FR" sz="3300" dirty="0">
                <a:latin typeface="Times New Roman" panose="02020603050405020304" pitchFamily="18" charset="0"/>
                <a:ea typeface="Times New Roman" panose="02020603050405020304" pitchFamily="18" charset="0"/>
              </a:rPr>
              <a:t> Philippe, </a:t>
            </a:r>
            <a:r>
              <a:rPr lang="fr-FR" sz="3300" i="1" dirty="0">
                <a:latin typeface="Times New Roman" panose="02020603050405020304" pitchFamily="18" charset="0"/>
                <a:ea typeface="Times New Roman" panose="02020603050405020304" pitchFamily="18" charset="0"/>
              </a:rPr>
              <a:t>Signes de vie. Le pacte autobiographique, </a:t>
            </a:r>
            <a:r>
              <a:rPr lang="fr-FR" sz="3300" dirty="0">
                <a:latin typeface="Times New Roman" panose="02020603050405020304" pitchFamily="18" charset="0"/>
                <a:ea typeface="Times New Roman" panose="02020603050405020304" pitchFamily="18" charset="0"/>
              </a:rPr>
              <a:t>2, Paris, 2005.</a:t>
            </a:r>
          </a:p>
          <a:p>
            <a:pPr indent="180340" algn="just">
              <a:spcAft>
                <a:spcPts val="600"/>
              </a:spcAft>
            </a:pPr>
            <a:r>
              <a:rPr lang="fr-FR" sz="3300" cap="small" dirty="0">
                <a:latin typeface="Times New Roman" panose="02020603050405020304" pitchFamily="18" charset="0"/>
                <a:ea typeface="Times New Roman" panose="02020603050405020304" pitchFamily="18" charset="0"/>
              </a:rPr>
              <a:t>Lemercier</a:t>
            </a:r>
            <a:r>
              <a:rPr lang="fr-FR" sz="3300" dirty="0">
                <a:latin typeface="Times New Roman" panose="02020603050405020304" pitchFamily="18" charset="0"/>
                <a:ea typeface="Times New Roman" panose="02020603050405020304" pitchFamily="18" charset="0"/>
              </a:rPr>
              <a:t> Claire, </a:t>
            </a:r>
            <a:r>
              <a:rPr lang="fr-FR" sz="3300" cap="small" dirty="0" err="1">
                <a:latin typeface="Times New Roman" panose="02020603050405020304" pitchFamily="18" charset="0"/>
                <a:ea typeface="Times New Roman" panose="02020603050405020304" pitchFamily="18" charset="0"/>
              </a:rPr>
              <a:t>Zalc</a:t>
            </a:r>
            <a:r>
              <a:rPr lang="fr-FR" sz="3300" dirty="0">
                <a:latin typeface="Times New Roman" panose="02020603050405020304" pitchFamily="18" charset="0"/>
                <a:ea typeface="Times New Roman" panose="02020603050405020304" pitchFamily="18" charset="0"/>
              </a:rPr>
              <a:t> Claire, </a:t>
            </a:r>
            <a:r>
              <a:rPr lang="fr-FR" sz="3300" i="1" dirty="0">
                <a:latin typeface="Times New Roman" panose="02020603050405020304" pitchFamily="18" charset="0"/>
                <a:ea typeface="Times New Roman" panose="02020603050405020304" pitchFamily="18" charset="0"/>
              </a:rPr>
              <a:t>Méthodes quantitatives pour l’historien</a:t>
            </a:r>
            <a:r>
              <a:rPr lang="fr-FR" sz="3300" dirty="0">
                <a:latin typeface="Times New Roman" panose="02020603050405020304" pitchFamily="18" charset="0"/>
                <a:ea typeface="Times New Roman" panose="02020603050405020304" pitchFamily="18" charset="0"/>
              </a:rPr>
              <a:t>, Paris : La Découverte, 2008.</a:t>
            </a:r>
          </a:p>
          <a:p>
            <a:pPr indent="180340" algn="just">
              <a:spcAft>
                <a:spcPts val="600"/>
              </a:spcAft>
            </a:pPr>
            <a:r>
              <a:rPr lang="fr-FR" sz="3300" dirty="0">
                <a:latin typeface="Times New Roman" panose="02020603050405020304" pitchFamily="18" charset="0"/>
                <a:ea typeface="Times New Roman" panose="02020603050405020304" pitchFamily="18" charset="0"/>
              </a:rPr>
              <a:t>Pierre </a:t>
            </a:r>
            <a:r>
              <a:rPr lang="fr-FR" sz="3300" cap="small" dirty="0" err="1">
                <a:latin typeface="Times New Roman" panose="02020603050405020304" pitchFamily="18" charset="0"/>
                <a:ea typeface="Times New Roman" panose="02020603050405020304" pitchFamily="18" charset="0"/>
              </a:rPr>
              <a:t>Mercklé</a:t>
            </a:r>
            <a:r>
              <a:rPr lang="fr-FR" sz="3300" dirty="0">
                <a:latin typeface="Times New Roman" panose="02020603050405020304" pitchFamily="18" charset="0"/>
                <a:ea typeface="Times New Roman" panose="02020603050405020304" pitchFamily="18" charset="0"/>
              </a:rPr>
              <a:t>, </a:t>
            </a:r>
            <a:r>
              <a:rPr lang="fr-FR" sz="3300" i="1" dirty="0">
                <a:latin typeface="Times New Roman" panose="02020603050405020304" pitchFamily="18" charset="0"/>
                <a:ea typeface="Times New Roman" panose="02020603050405020304" pitchFamily="18" charset="0"/>
              </a:rPr>
              <a:t>Sociologie des réseaux sociaux</a:t>
            </a:r>
            <a:r>
              <a:rPr lang="fr-FR" sz="3300" dirty="0">
                <a:latin typeface="Times New Roman" panose="02020603050405020304" pitchFamily="18" charset="0"/>
                <a:ea typeface="Times New Roman" panose="02020603050405020304" pitchFamily="18" charset="0"/>
              </a:rPr>
              <a:t>, Paris : La Découverte, 2004, 2011, 2016.</a:t>
            </a:r>
          </a:p>
          <a:p>
            <a:pPr indent="180340" algn="just">
              <a:spcAft>
                <a:spcPts val="600"/>
              </a:spcAft>
            </a:pPr>
            <a:r>
              <a:rPr lang="fr-FR" sz="3300" cap="small" dirty="0" err="1">
                <a:latin typeface="Times New Roman" panose="02020603050405020304" pitchFamily="18" charset="0"/>
                <a:ea typeface="Times New Roman" panose="02020603050405020304" pitchFamily="18" charset="0"/>
              </a:rPr>
              <a:t>Monat</a:t>
            </a:r>
            <a:r>
              <a:rPr lang="fr-FR" sz="3300" dirty="0">
                <a:latin typeface="Times New Roman" panose="02020603050405020304" pitchFamily="18" charset="0"/>
                <a:ea typeface="Times New Roman" panose="02020603050405020304" pitchFamily="18" charset="0"/>
              </a:rPr>
              <a:t> Jean-Baptiste, </a:t>
            </a:r>
            <a:r>
              <a:rPr lang="fr-FR" sz="3300" i="1" dirty="0">
                <a:latin typeface="Times New Roman" panose="02020603050405020304" pitchFamily="18" charset="0"/>
                <a:ea typeface="Times New Roman" panose="02020603050405020304" pitchFamily="18" charset="0"/>
              </a:rPr>
              <a:t>A la recherche du Web littéraire</a:t>
            </a:r>
            <a:r>
              <a:rPr lang="fr-FR" sz="3300" dirty="0">
                <a:latin typeface="Times New Roman" panose="02020603050405020304" pitchFamily="18" charset="0"/>
                <a:ea typeface="Times New Roman" panose="02020603050405020304" pitchFamily="18" charset="0"/>
              </a:rPr>
              <a:t>, mémoire de master 2 Humanités Numériques soutenu à l’Université Lumière Lyon 2 sous la direction de Jérôme </a:t>
            </a:r>
            <a:r>
              <a:rPr lang="fr-FR" sz="3300" cap="small" dirty="0">
                <a:latin typeface="Times New Roman" panose="02020603050405020304" pitchFamily="18" charset="0"/>
                <a:ea typeface="Times New Roman" panose="02020603050405020304" pitchFamily="18" charset="0"/>
              </a:rPr>
              <a:t>Darmont</a:t>
            </a:r>
            <a:r>
              <a:rPr lang="fr-FR" sz="3300" dirty="0">
                <a:latin typeface="Times New Roman" panose="02020603050405020304" pitchFamily="18" charset="0"/>
                <a:ea typeface="Times New Roman" panose="02020603050405020304" pitchFamily="18" charset="0"/>
              </a:rPr>
              <a:t> et de Gilles </a:t>
            </a:r>
            <a:r>
              <a:rPr lang="fr-FR" sz="3300" cap="small" dirty="0">
                <a:latin typeface="Times New Roman" panose="02020603050405020304" pitchFamily="18" charset="0"/>
                <a:ea typeface="Times New Roman" panose="02020603050405020304" pitchFamily="18" charset="0"/>
              </a:rPr>
              <a:t>Bonnet</a:t>
            </a:r>
            <a:r>
              <a:rPr lang="fr-FR" sz="3300" dirty="0">
                <a:latin typeface="Times New Roman" panose="02020603050405020304" pitchFamily="18" charset="0"/>
                <a:ea typeface="Times New Roman" panose="02020603050405020304" pitchFamily="18" charset="0"/>
              </a:rPr>
              <a:t>, 2019, 93 p.</a:t>
            </a:r>
          </a:p>
          <a:p>
            <a:pPr indent="180340" algn="just">
              <a:lnSpc>
                <a:spcPct val="107000"/>
              </a:lnSpc>
              <a:spcAft>
                <a:spcPts val="600"/>
              </a:spcAft>
            </a:pPr>
            <a:r>
              <a:rPr lang="fr-FR" sz="3300" cap="small" dirty="0" err="1">
                <a:latin typeface="Times New Roman" panose="02020603050405020304" pitchFamily="18" charset="0"/>
                <a:ea typeface="Calibri" panose="020F0502020204030204" pitchFamily="34" charset="0"/>
              </a:rPr>
              <a:t>Rastier</a:t>
            </a:r>
            <a:r>
              <a:rPr lang="fr-FR" sz="3300" cap="small" dirty="0">
                <a:latin typeface="Times New Roman" panose="02020603050405020304" pitchFamily="18" charset="0"/>
                <a:ea typeface="Calibri" panose="020F0502020204030204" pitchFamily="34" charset="0"/>
              </a:rPr>
              <a:t> F</a:t>
            </a:r>
            <a:r>
              <a:rPr lang="fr-FR" sz="3300" dirty="0">
                <a:latin typeface="Times New Roman" panose="02020603050405020304" pitchFamily="18" charset="0"/>
                <a:ea typeface="Calibri" panose="020F0502020204030204" pitchFamily="34" charset="0"/>
              </a:rPr>
              <a:t>rançois, « Sémantique du Web vs. </a:t>
            </a:r>
            <a:r>
              <a:rPr lang="fr-FR" sz="3300" i="1" dirty="0" err="1">
                <a:latin typeface="Times New Roman" panose="02020603050405020304" pitchFamily="18" charset="0"/>
                <a:ea typeface="Calibri" panose="020F0502020204030204" pitchFamily="34" charset="0"/>
              </a:rPr>
              <a:t>Semantic</a:t>
            </a:r>
            <a:r>
              <a:rPr lang="fr-FR" sz="3300" i="1" dirty="0">
                <a:latin typeface="Times New Roman" panose="02020603050405020304" pitchFamily="18" charset="0"/>
                <a:ea typeface="Calibri" panose="020F0502020204030204" pitchFamily="34" charset="0"/>
              </a:rPr>
              <a:t> Web</a:t>
            </a:r>
            <a:r>
              <a:rPr lang="fr-FR" sz="3300" dirty="0">
                <a:latin typeface="Times New Roman" panose="02020603050405020304" pitchFamily="18" charset="0"/>
                <a:ea typeface="Calibri" panose="020F0502020204030204" pitchFamily="34" charset="0"/>
              </a:rPr>
              <a:t>. Le problème de la pertinence », in </a:t>
            </a:r>
            <a:r>
              <a:rPr lang="fr-FR" sz="3300" i="1" dirty="0">
                <a:latin typeface="Times New Roman" panose="02020603050405020304" pitchFamily="18" charset="0"/>
                <a:ea typeface="Calibri" panose="020F0502020204030204" pitchFamily="34" charset="0"/>
              </a:rPr>
              <a:t>Syntaxe et sémantique</a:t>
            </a:r>
            <a:r>
              <a:rPr lang="fr-FR" sz="3300" dirty="0">
                <a:latin typeface="Times New Roman" panose="02020603050405020304" pitchFamily="18" charset="0"/>
                <a:ea typeface="Calibri" panose="020F0502020204030204" pitchFamily="34" charset="0"/>
              </a:rPr>
              <a:t>, n° 9, Caen, 2008, pp. 15-36. </a:t>
            </a:r>
          </a:p>
          <a:p>
            <a:pPr indent="180340" algn="just">
              <a:spcAft>
                <a:spcPts val="0"/>
              </a:spcAft>
            </a:pPr>
            <a:r>
              <a:rPr lang="fr-FR" sz="3300" cap="small" dirty="0">
                <a:latin typeface="Times New Roman" panose="02020603050405020304" pitchFamily="18" charset="0"/>
                <a:ea typeface="Calibri" panose="020F0502020204030204" pitchFamily="34" charset="0"/>
              </a:rPr>
              <a:t>Thomas</a:t>
            </a:r>
            <a:r>
              <a:rPr lang="fr-FR" sz="3300" dirty="0">
                <a:latin typeface="Times New Roman" panose="02020603050405020304" pitchFamily="18" charset="0"/>
                <a:ea typeface="Calibri" panose="020F0502020204030204" pitchFamily="34" charset="0"/>
              </a:rPr>
              <a:t> Sue </a:t>
            </a:r>
            <a:r>
              <a:rPr lang="fr-FR" sz="3300" i="1" dirty="0">
                <a:latin typeface="Times New Roman" panose="02020603050405020304" pitchFamily="18" charset="0"/>
                <a:ea typeface="Calibri" panose="020F0502020204030204" pitchFamily="34" charset="0"/>
              </a:rPr>
              <a:t>et al</a:t>
            </a:r>
            <a:r>
              <a:rPr lang="fr-FR" sz="3300" dirty="0">
                <a:latin typeface="Times New Roman" panose="02020603050405020304" pitchFamily="18" charset="0"/>
                <a:ea typeface="Calibri" panose="020F0502020204030204" pitchFamily="34" charset="0"/>
              </a:rPr>
              <a:t>., « </a:t>
            </a:r>
            <a:r>
              <a:rPr lang="fr-FR" sz="3300" dirty="0" err="1">
                <a:latin typeface="Times New Roman" panose="02020603050405020304" pitchFamily="18" charset="0"/>
                <a:ea typeface="Calibri" panose="020F0502020204030204" pitchFamily="34" charset="0"/>
              </a:rPr>
              <a:t>Transliteracy</a:t>
            </a:r>
            <a:r>
              <a:rPr lang="fr-FR" sz="3300" dirty="0">
                <a:latin typeface="Times New Roman" panose="02020603050405020304" pitchFamily="18" charset="0"/>
                <a:ea typeface="Calibri" panose="020F0502020204030204" pitchFamily="34" charset="0"/>
              </a:rPr>
              <a:t> : </a:t>
            </a:r>
            <a:r>
              <a:rPr lang="fr-FR" sz="3300" dirty="0" err="1">
                <a:latin typeface="Times New Roman" panose="02020603050405020304" pitchFamily="18" charset="0"/>
                <a:ea typeface="Calibri" panose="020F0502020204030204" pitchFamily="34" charset="0"/>
              </a:rPr>
              <a:t>Crossing</a:t>
            </a:r>
            <a:r>
              <a:rPr lang="fr-FR" sz="3300" dirty="0">
                <a:latin typeface="Times New Roman" panose="02020603050405020304" pitchFamily="18" charset="0"/>
                <a:ea typeface="Calibri" panose="020F0502020204030204" pitchFamily="34" charset="0"/>
              </a:rPr>
              <a:t> </a:t>
            </a:r>
            <a:r>
              <a:rPr lang="fr-FR" sz="3300" dirty="0" err="1">
                <a:latin typeface="Times New Roman" panose="02020603050405020304" pitchFamily="18" charset="0"/>
                <a:ea typeface="Calibri" panose="020F0502020204030204" pitchFamily="34" charset="0"/>
              </a:rPr>
              <a:t>Divides</a:t>
            </a:r>
            <a:r>
              <a:rPr lang="fr-FR" sz="3300" dirty="0">
                <a:latin typeface="Times New Roman" panose="02020603050405020304" pitchFamily="18" charset="0"/>
                <a:ea typeface="Calibri" panose="020F0502020204030204" pitchFamily="34" charset="0"/>
              </a:rPr>
              <a:t> », </a:t>
            </a:r>
            <a:r>
              <a:rPr lang="fr-FR" sz="3300" i="1" dirty="0">
                <a:latin typeface="Times New Roman" panose="02020603050405020304" pitchFamily="18" charset="0"/>
                <a:ea typeface="Calibri" panose="020F0502020204030204" pitchFamily="34" charset="0"/>
              </a:rPr>
              <a:t>First </a:t>
            </a:r>
            <a:r>
              <a:rPr lang="fr-FR" sz="3300" i="1" dirty="0" err="1">
                <a:latin typeface="Times New Roman" panose="02020603050405020304" pitchFamily="18" charset="0"/>
                <a:ea typeface="Calibri" panose="020F0502020204030204" pitchFamily="34" charset="0"/>
              </a:rPr>
              <a:t>Monday</a:t>
            </a:r>
            <a:r>
              <a:rPr lang="fr-FR" sz="3300" dirty="0">
                <a:latin typeface="Times New Roman" panose="02020603050405020304" pitchFamily="18" charset="0"/>
                <a:ea typeface="Calibri" panose="020F0502020204030204" pitchFamily="34" charset="0"/>
              </a:rPr>
              <a:t>, vol. 12, n° 12, </a:t>
            </a:r>
            <a:r>
              <a:rPr lang="fr-FR" sz="3300" dirty="0" err="1">
                <a:latin typeface="Times New Roman" panose="02020603050405020304" pitchFamily="18" charset="0"/>
                <a:ea typeface="Calibri" panose="020F0502020204030204" pitchFamily="34" charset="0"/>
              </a:rPr>
              <a:t>décembre</a:t>
            </a:r>
            <a:r>
              <a:rPr lang="fr-FR" sz="3300" dirty="0">
                <a:latin typeface="Times New Roman" panose="02020603050405020304" pitchFamily="18" charset="0"/>
                <a:ea typeface="Calibri" panose="020F0502020204030204" pitchFamily="34" charset="0"/>
              </a:rPr>
              <a:t> 2007, traduction de </a:t>
            </a:r>
            <a:r>
              <a:rPr lang="fr-FR" sz="3300" cap="small" dirty="0" err="1">
                <a:latin typeface="Times New Roman" panose="02020603050405020304" pitchFamily="18" charset="0"/>
                <a:ea typeface="Calibri" panose="020F0502020204030204" pitchFamily="34" charset="0"/>
              </a:rPr>
              <a:t>Guite</a:t>
            </a:r>
            <a:r>
              <a:rPr lang="fr-FR" sz="3300" cap="small" dirty="0">
                <a:latin typeface="Times New Roman" panose="02020603050405020304" pitchFamily="18" charset="0"/>
                <a:ea typeface="Calibri" panose="020F0502020204030204" pitchFamily="34" charset="0"/>
              </a:rPr>
              <a:t>́</a:t>
            </a:r>
            <a:r>
              <a:rPr lang="fr-FR" sz="3300" dirty="0">
                <a:latin typeface="Times New Roman" panose="02020603050405020304" pitchFamily="18" charset="0"/>
                <a:ea typeface="Calibri" panose="020F0502020204030204" pitchFamily="34" charset="0"/>
              </a:rPr>
              <a:t> François (</a:t>
            </a:r>
            <a:r>
              <a:rPr lang="fr-FR" sz="3300" u="sng" dirty="0">
                <a:solidFill>
                  <a:srgbClr val="0563C1"/>
                </a:solidFill>
                <a:latin typeface="Times New Roman" panose="02020603050405020304" pitchFamily="18" charset="0"/>
                <a:ea typeface="Calibri" panose="020F0502020204030204" pitchFamily="34" charset="0"/>
                <a:hlinkClick r:id="rId2"/>
              </a:rPr>
              <a:t>http://www.francoisguite.com/2007/12/la-translitteratie/</a:t>
            </a:r>
            <a:r>
              <a:rPr lang="fr-FR" sz="3300" dirty="0">
                <a:latin typeface="Times New Roman" panose="02020603050405020304" pitchFamily="18" charset="0"/>
                <a:ea typeface="Calibri" panose="020F0502020204030204" pitchFamily="34" charset="0"/>
              </a:rPr>
              <a:t>). </a:t>
            </a:r>
            <a:endParaRPr lang="fr-FR" sz="2200" dirty="0">
              <a:latin typeface="Times New Roman" panose="02020603050405020304" pitchFamily="18" charset="0"/>
              <a:ea typeface="Calibri" panose="020F0502020204030204" pitchFamily="34" charset="0"/>
            </a:endParaRPr>
          </a:p>
          <a:p>
            <a:pPr marL="0" indent="0">
              <a:buNone/>
            </a:pPr>
            <a:endParaRPr lang="fr-FR" dirty="0"/>
          </a:p>
        </p:txBody>
      </p:sp>
      <p:sp>
        <p:nvSpPr>
          <p:cNvPr id="4" name="Date Placeholder 3">
            <a:extLst>
              <a:ext uri="{FF2B5EF4-FFF2-40B4-BE49-F238E27FC236}">
                <a16:creationId xmlns:a16="http://schemas.microsoft.com/office/drawing/2014/main" id="{2B793028-A91E-4D9C-9DA8-12E328852C14}"/>
              </a:ext>
            </a:extLst>
          </p:cNvPr>
          <p:cNvSpPr>
            <a:spLocks noGrp="1"/>
          </p:cNvSpPr>
          <p:nvPr>
            <p:ph type="dt" sz="half" idx="10"/>
          </p:nvPr>
        </p:nvSpPr>
        <p:spPr/>
        <p:txBody>
          <a:bodyPr/>
          <a:lstStyle/>
          <a:p>
            <a:fld id="{FCBE545D-E304-4AEA-AF82-00028F3B39EA}" type="datetime1">
              <a:rPr lang="en-US" smtClean="0"/>
              <a:t>11/18/2019</a:t>
            </a:fld>
            <a:endParaRPr lang="en-US" dirty="0"/>
          </a:p>
        </p:txBody>
      </p:sp>
      <p:sp>
        <p:nvSpPr>
          <p:cNvPr id="5" name="Footer Placeholder 4">
            <a:extLst>
              <a:ext uri="{FF2B5EF4-FFF2-40B4-BE49-F238E27FC236}">
                <a16:creationId xmlns:a16="http://schemas.microsoft.com/office/drawing/2014/main" id="{1DBAD1BB-010F-4856-A66F-1811E37C3720}"/>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04D7E3E4-E6CB-47FA-8BBC-D2D3DF35E4A3}"/>
              </a:ext>
            </a:extLst>
          </p:cNvPr>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384924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3DA09-C8C6-4372-A065-F7F8667C9620}"/>
              </a:ext>
            </a:extLst>
          </p:cNvPr>
          <p:cNvSpPr>
            <a:spLocks noGrp="1"/>
          </p:cNvSpPr>
          <p:nvPr>
            <p:ph type="ctrTitle"/>
          </p:nvPr>
        </p:nvSpPr>
        <p:spPr>
          <a:xfrm>
            <a:off x="5710335" y="319053"/>
            <a:ext cx="5681542" cy="4840776"/>
          </a:xfrm>
        </p:spPr>
        <p:txBody>
          <a:bodyPr anchor="b">
            <a:normAutofit/>
          </a:bodyPr>
          <a:lstStyle/>
          <a:p>
            <a:pPr algn="l"/>
            <a:r>
              <a:rPr lang="fr-FR" dirty="0"/>
              <a:t>I. Consignes initiales</a:t>
            </a:r>
          </a:p>
        </p:txBody>
      </p:sp>
      <p:pic>
        <p:nvPicPr>
          <p:cNvPr id="15" name="Picture 14">
            <a:extLst>
              <a:ext uri="{FF2B5EF4-FFF2-40B4-BE49-F238E27FC236}">
                <a16:creationId xmlns:a16="http://schemas.microsoft.com/office/drawing/2014/main" id="{04423BC0-9772-48AE-82C6-C75EACADE51F}"/>
              </a:ext>
            </a:extLst>
          </p:cNvPr>
          <p:cNvPicPr>
            <a:picLocks noChangeAspect="1"/>
          </p:cNvPicPr>
          <p:nvPr/>
        </p:nvPicPr>
        <p:blipFill rotWithShape="1">
          <a:blip r:embed="rId2">
            <a:extLst>
              <a:ext uri="{28A0092B-C50C-407E-A947-70E740481C1C}">
                <a14:useLocalDpi xmlns:a14="http://schemas.microsoft.com/office/drawing/2010/main" val="0"/>
              </a:ext>
            </a:extLst>
          </a:blip>
          <a:srcRect l="9424" r="207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Date Placeholder 3">
            <a:extLst>
              <a:ext uri="{FF2B5EF4-FFF2-40B4-BE49-F238E27FC236}">
                <a16:creationId xmlns:a16="http://schemas.microsoft.com/office/drawing/2014/main" id="{B549FEFD-6675-49F3-8158-86428CA5007E}"/>
              </a:ext>
            </a:extLst>
          </p:cNvPr>
          <p:cNvSpPr>
            <a:spLocks noGrp="1"/>
          </p:cNvSpPr>
          <p:nvPr>
            <p:ph type="dt" sz="half" idx="10"/>
          </p:nvPr>
        </p:nvSpPr>
        <p:spPr/>
        <p:txBody>
          <a:bodyPr/>
          <a:lstStyle/>
          <a:p>
            <a:fld id="{F83E9C02-A6E5-48D0-B636-806525C6D027}" type="datetime1">
              <a:rPr lang="en-US" smtClean="0"/>
              <a:t>11/18/2019</a:t>
            </a:fld>
            <a:endParaRPr lang="en-US" dirty="0"/>
          </a:p>
        </p:txBody>
      </p:sp>
      <p:sp>
        <p:nvSpPr>
          <p:cNvPr id="5" name="Footer Placeholder 4">
            <a:extLst>
              <a:ext uri="{FF2B5EF4-FFF2-40B4-BE49-F238E27FC236}">
                <a16:creationId xmlns:a16="http://schemas.microsoft.com/office/drawing/2014/main" id="{04635D84-1D9C-4A22-AA74-70F19216E092}"/>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2C25FC2D-3CC0-417E-B896-C51054FAF987}"/>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21230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0FDE38-9005-4093-8009-96DD1A6E00E0}"/>
              </a:ext>
            </a:extLst>
          </p:cNvPr>
          <p:cNvSpPr>
            <a:spLocks noGrp="1"/>
          </p:cNvSpPr>
          <p:nvPr>
            <p:ph type="dt" sz="half" idx="10"/>
          </p:nvPr>
        </p:nvSpPr>
        <p:spPr/>
        <p:txBody>
          <a:bodyPr/>
          <a:lstStyle/>
          <a:p>
            <a:fld id="{95A2E169-E882-4121-A378-F65ADD650FF7}" type="datetime1">
              <a:rPr lang="en-US" smtClean="0"/>
              <a:t>11/18/2019</a:t>
            </a:fld>
            <a:endParaRPr lang="en-US" dirty="0"/>
          </a:p>
        </p:txBody>
      </p:sp>
      <p:sp>
        <p:nvSpPr>
          <p:cNvPr id="5" name="Footer Placeholder 4">
            <a:extLst>
              <a:ext uri="{FF2B5EF4-FFF2-40B4-BE49-F238E27FC236}">
                <a16:creationId xmlns:a16="http://schemas.microsoft.com/office/drawing/2014/main" id="{DF3A4DF2-62EF-4294-A0D5-081C91F1394A}"/>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F724D776-818E-4DC9-B33E-4ED4F34BCCF0}"/>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8" name="Rectangle 7">
            <a:extLst>
              <a:ext uri="{FF2B5EF4-FFF2-40B4-BE49-F238E27FC236}">
                <a16:creationId xmlns:a16="http://schemas.microsoft.com/office/drawing/2014/main" id="{F85B8277-2679-4768-9A45-2218E88CEB9C}"/>
              </a:ext>
            </a:extLst>
          </p:cNvPr>
          <p:cNvSpPr/>
          <p:nvPr/>
        </p:nvSpPr>
        <p:spPr>
          <a:xfrm>
            <a:off x="614150" y="748312"/>
            <a:ext cx="11204812" cy="5078313"/>
          </a:xfrm>
          <a:prstGeom prst="rect">
            <a:avLst/>
          </a:prstGeom>
        </p:spPr>
        <p:txBody>
          <a:bodyPr wrap="square">
            <a:spAutoFit/>
          </a:bodyPr>
          <a:lstStyle/>
          <a:p>
            <a:pPr algn="ctr"/>
            <a:r>
              <a:rPr lang="fr-FR" b="1" dirty="0"/>
              <a:t>Mission du projet pour les étudiants du Master HN</a:t>
            </a:r>
          </a:p>
          <a:p>
            <a:r>
              <a:rPr lang="fr-FR" dirty="0"/>
              <a:t>Le travail demandé pour les étudiants consiste à répertorier les outils existants permettant de représenter visuellement ces données (sites et pages associées à un ou plusieurs auteurs) à partir de métadonnées relativement limitées recueillies et enregistrées (plateforme NUXEO). On associe à chaque nom d’auteur une ou plusieurs adresses et un ensemble de métadonnées simples, telles que : localisation, date, auteur, type de média utilisé. Celles-ci permettront de naviguer dans le répertoire. Ces fiches auteur + adresses seront stockées dans une base de données élémentaire, et l’outil de visualisation permettra de représenter ces adresses dans un ou plusieurs des contextes caractérisés par les métadonnées. Il faudra être attentif à la compatibilité entre le fichier répertoriant les sites et les métadonnées et l’outil de visualisation mis en place.</a:t>
            </a:r>
          </a:p>
          <a:p>
            <a:endParaRPr lang="fr-FR" dirty="0"/>
          </a:p>
          <a:p>
            <a:r>
              <a:rPr lang="fr-FR" dirty="0"/>
              <a:t>Les principales tâches sont les suivantes :</a:t>
            </a:r>
          </a:p>
          <a:p>
            <a:r>
              <a:rPr lang="fr-FR" dirty="0"/>
              <a:t>• compréhension du matériau mis à disposition par le projet de recherche</a:t>
            </a:r>
          </a:p>
          <a:p>
            <a:r>
              <a:rPr lang="fr-FR" dirty="0"/>
              <a:t>(plusieurs centaines de sites sont déjà disponibles)</a:t>
            </a:r>
          </a:p>
          <a:p>
            <a:r>
              <a:rPr lang="fr-FR" dirty="0"/>
              <a:t>• mise en place d'une base de données et des outils pour verser</a:t>
            </a:r>
          </a:p>
          <a:p>
            <a:r>
              <a:rPr lang="fr-FR" dirty="0"/>
              <a:t>automatiquement les données issus d'un nombre limité de pages Web au</a:t>
            </a:r>
          </a:p>
          <a:p>
            <a:r>
              <a:rPr lang="fr-FR" dirty="0"/>
              <a:t>format clairement défini</a:t>
            </a:r>
          </a:p>
          <a:p>
            <a:r>
              <a:rPr lang="fr-FR" b="1" dirty="0"/>
              <a:t>• réflexion sur les visualisations les plus adaptées à un utilisateur non expert</a:t>
            </a:r>
          </a:p>
          <a:p>
            <a:r>
              <a:rPr lang="fr-FR" b="1" dirty="0"/>
              <a:t>• implémentation d'une ou plusieurs de ces visualisations (si possible)</a:t>
            </a:r>
          </a:p>
        </p:txBody>
      </p:sp>
      <p:pic>
        <p:nvPicPr>
          <p:cNvPr id="9" name="Picture 8">
            <a:extLst>
              <a:ext uri="{FF2B5EF4-FFF2-40B4-BE49-F238E27FC236}">
                <a16:creationId xmlns:a16="http://schemas.microsoft.com/office/drawing/2014/main" id="{F2AB3266-01DE-4A43-B4AA-C751AFEB4A4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Tree>
    <p:extLst>
      <p:ext uri="{BB962C8B-B14F-4D97-AF65-F5344CB8AC3E}">
        <p14:creationId xmlns:p14="http://schemas.microsoft.com/office/powerpoint/2010/main" val="31444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3DA09-C8C6-4372-A065-F7F8667C9620}"/>
              </a:ext>
            </a:extLst>
          </p:cNvPr>
          <p:cNvSpPr>
            <a:spLocks noGrp="1"/>
          </p:cNvSpPr>
          <p:nvPr>
            <p:ph type="ctrTitle"/>
          </p:nvPr>
        </p:nvSpPr>
        <p:spPr>
          <a:xfrm>
            <a:off x="5915608" y="1448057"/>
            <a:ext cx="5681542" cy="4840776"/>
          </a:xfrm>
        </p:spPr>
        <p:txBody>
          <a:bodyPr anchor="b">
            <a:normAutofit/>
          </a:bodyPr>
          <a:lstStyle/>
          <a:p>
            <a:pPr algn="l"/>
            <a:r>
              <a:rPr lang="fr-FR" dirty="0"/>
              <a:t>II. Discussions et constructions des scénarios</a:t>
            </a:r>
            <a:br>
              <a:rPr lang="fr-FR" dirty="0"/>
            </a:br>
            <a:endParaRPr lang="fr-FR" dirty="0"/>
          </a:p>
        </p:txBody>
      </p:sp>
      <p:pic>
        <p:nvPicPr>
          <p:cNvPr id="15" name="Picture 14">
            <a:extLst>
              <a:ext uri="{FF2B5EF4-FFF2-40B4-BE49-F238E27FC236}">
                <a16:creationId xmlns:a16="http://schemas.microsoft.com/office/drawing/2014/main" id="{04423BC0-9772-48AE-82C6-C75EACADE51F}"/>
              </a:ext>
            </a:extLst>
          </p:cNvPr>
          <p:cNvPicPr>
            <a:picLocks noChangeAspect="1"/>
          </p:cNvPicPr>
          <p:nvPr/>
        </p:nvPicPr>
        <p:blipFill rotWithShape="1">
          <a:blip r:embed="rId2">
            <a:extLst>
              <a:ext uri="{28A0092B-C50C-407E-A947-70E740481C1C}">
                <a14:useLocalDpi xmlns:a14="http://schemas.microsoft.com/office/drawing/2010/main" val="0"/>
              </a:ext>
            </a:extLst>
          </a:blip>
          <a:srcRect l="9424" r="207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Date Placeholder 1">
            <a:extLst>
              <a:ext uri="{FF2B5EF4-FFF2-40B4-BE49-F238E27FC236}">
                <a16:creationId xmlns:a16="http://schemas.microsoft.com/office/drawing/2014/main" id="{B0622B3A-3485-4D54-986D-54D139195C39}"/>
              </a:ext>
            </a:extLst>
          </p:cNvPr>
          <p:cNvSpPr>
            <a:spLocks noGrp="1"/>
          </p:cNvSpPr>
          <p:nvPr>
            <p:ph type="dt" sz="half" idx="10"/>
          </p:nvPr>
        </p:nvSpPr>
        <p:spPr/>
        <p:txBody>
          <a:bodyPr/>
          <a:lstStyle/>
          <a:p>
            <a:fld id="{D1F1B00E-1EE2-4409-8681-1FA1DD37F6AD}" type="datetime1">
              <a:rPr lang="en-US" smtClean="0"/>
              <a:t>11/18/2019</a:t>
            </a:fld>
            <a:endParaRPr lang="en-US" dirty="0"/>
          </a:p>
        </p:txBody>
      </p:sp>
      <p:sp>
        <p:nvSpPr>
          <p:cNvPr id="3" name="Footer Placeholder 2">
            <a:extLst>
              <a:ext uri="{FF2B5EF4-FFF2-40B4-BE49-F238E27FC236}">
                <a16:creationId xmlns:a16="http://schemas.microsoft.com/office/drawing/2014/main" id="{E929EF40-9A06-45E2-A356-8C1BE5C3A2C4}"/>
              </a:ext>
            </a:extLst>
          </p:cNvPr>
          <p:cNvSpPr>
            <a:spLocks noGrp="1"/>
          </p:cNvSpPr>
          <p:nvPr>
            <p:ph type="ftr" sz="quarter" idx="11"/>
          </p:nvPr>
        </p:nvSpPr>
        <p:spPr/>
        <p:txBody>
          <a:bodyPr/>
          <a:lstStyle/>
          <a:p>
            <a:r>
              <a:rPr lang="en-US"/>
              <a:t>Inès Burri, Anais Chambart, Célian RINGWALD</a:t>
            </a:r>
            <a:endParaRPr lang="en-US" dirty="0"/>
          </a:p>
        </p:txBody>
      </p:sp>
      <p:sp>
        <p:nvSpPr>
          <p:cNvPr id="4" name="Slide Number Placeholder 3">
            <a:extLst>
              <a:ext uri="{FF2B5EF4-FFF2-40B4-BE49-F238E27FC236}">
                <a16:creationId xmlns:a16="http://schemas.microsoft.com/office/drawing/2014/main" id="{F4795FA2-81CB-46E1-BE36-E3F676C99536}"/>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7967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94935"/>
          </a:xfrm>
        </p:spPr>
        <p:txBody>
          <a:bodyPr/>
          <a:lstStyle/>
          <a:p>
            <a:r>
              <a:rPr lang="fr-FR" dirty="0"/>
              <a:t>Echanges</a:t>
            </a:r>
          </a:p>
        </p:txBody>
      </p:sp>
      <p:sp>
        <p:nvSpPr>
          <p:cNvPr id="3" name="Espace réservé du contenu 2"/>
          <p:cNvSpPr>
            <a:spLocks noGrp="1"/>
          </p:cNvSpPr>
          <p:nvPr>
            <p:ph idx="1"/>
          </p:nvPr>
        </p:nvSpPr>
        <p:spPr>
          <a:xfrm>
            <a:off x="838200" y="1160060"/>
            <a:ext cx="10515600" cy="5016903"/>
          </a:xfrm>
        </p:spPr>
        <p:txBody>
          <a:bodyPr/>
          <a:lstStyle/>
          <a:p>
            <a:r>
              <a:rPr lang="fr-FR" dirty="0"/>
              <a:t>16 sept: présentation des projets</a:t>
            </a:r>
          </a:p>
          <a:p>
            <a:r>
              <a:rPr lang="fr-FR" dirty="0"/>
              <a:t>23 sept: rendez-vous avec Julien Velcin</a:t>
            </a:r>
          </a:p>
          <a:p>
            <a:pPr lvl="1"/>
            <a:r>
              <a:rPr lang="fr-FR" dirty="0"/>
              <a:t>Discussion du format et du contenu des données</a:t>
            </a:r>
          </a:p>
          <a:p>
            <a:pPr lvl="1"/>
            <a:r>
              <a:rPr lang="fr-FR" dirty="0"/>
              <a:t>Le projet doit rester un travail professionnalisant. « Proposition de solutions, identification des problèmes et réponse aux objectifs définis à savoir la visualisation. »</a:t>
            </a:r>
          </a:p>
          <a:p>
            <a:r>
              <a:rPr lang="fr-FR" dirty="0"/>
              <a:t>25 sept: envoi du premier livrable.</a:t>
            </a:r>
          </a:p>
          <a:p>
            <a:pPr lvl="1"/>
            <a:r>
              <a:rPr lang="fr-FR" dirty="0"/>
              <a:t>Retour de M. Cote le 1 octobre</a:t>
            </a:r>
          </a:p>
          <a:p>
            <a:r>
              <a:rPr lang="fr-FR" dirty="0"/>
              <a:t>7 octobre: Rendez-vous avec tous les commanditaires</a:t>
            </a:r>
          </a:p>
          <a:p>
            <a:pPr lvl="1"/>
            <a:r>
              <a:rPr lang="fr-FR" dirty="0"/>
              <a:t>Retour sur la construction du corpus, identification des temporalités et description des littéralités concernées. Un enjeu se dessine sur les données.</a:t>
            </a:r>
          </a:p>
          <a:p>
            <a:pPr marL="457200" lvl="1" indent="0">
              <a:buNone/>
            </a:pPr>
            <a:endParaRPr lang="fr-FR" dirty="0"/>
          </a:p>
        </p:txBody>
      </p:sp>
      <p:pic>
        <p:nvPicPr>
          <p:cNvPr id="4" name="Picture 3">
            <a:extLst>
              <a:ext uri="{FF2B5EF4-FFF2-40B4-BE49-F238E27FC236}">
                <a16:creationId xmlns:a16="http://schemas.microsoft.com/office/drawing/2014/main" id="{CA6EEC9E-E15E-4E62-AD8C-C3BC0A29FA4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
        <p:nvSpPr>
          <p:cNvPr id="5" name="Date Placeholder 4">
            <a:extLst>
              <a:ext uri="{FF2B5EF4-FFF2-40B4-BE49-F238E27FC236}">
                <a16:creationId xmlns:a16="http://schemas.microsoft.com/office/drawing/2014/main" id="{BBEDBBA4-6523-48D3-992A-8163C2332C18}"/>
              </a:ext>
            </a:extLst>
          </p:cNvPr>
          <p:cNvSpPr>
            <a:spLocks noGrp="1"/>
          </p:cNvSpPr>
          <p:nvPr>
            <p:ph type="dt" sz="half" idx="10"/>
          </p:nvPr>
        </p:nvSpPr>
        <p:spPr/>
        <p:txBody>
          <a:bodyPr/>
          <a:lstStyle/>
          <a:p>
            <a:fld id="{2C504C1D-10AA-4F3A-921C-AEC538305BE0}" type="datetime1">
              <a:rPr lang="en-US" smtClean="0"/>
              <a:t>11/18/2019</a:t>
            </a:fld>
            <a:endParaRPr lang="en-US" dirty="0"/>
          </a:p>
        </p:txBody>
      </p:sp>
      <p:sp>
        <p:nvSpPr>
          <p:cNvPr id="6" name="Footer Placeholder 5">
            <a:extLst>
              <a:ext uri="{FF2B5EF4-FFF2-40B4-BE49-F238E27FC236}">
                <a16:creationId xmlns:a16="http://schemas.microsoft.com/office/drawing/2014/main" id="{1737D3BE-4BEA-40DA-903D-EF30B8F50B37}"/>
              </a:ext>
            </a:extLst>
          </p:cNvPr>
          <p:cNvSpPr>
            <a:spLocks noGrp="1"/>
          </p:cNvSpPr>
          <p:nvPr>
            <p:ph type="ftr" sz="quarter" idx="11"/>
          </p:nvPr>
        </p:nvSpPr>
        <p:spPr/>
        <p:txBody>
          <a:bodyPr/>
          <a:lstStyle/>
          <a:p>
            <a:r>
              <a:rPr lang="en-US"/>
              <a:t>Inès Burri, Anais Chambart, Célian RINGWALD</a:t>
            </a:r>
            <a:endParaRPr lang="en-US" dirty="0"/>
          </a:p>
        </p:txBody>
      </p:sp>
      <p:sp>
        <p:nvSpPr>
          <p:cNvPr id="7" name="Slide Number Placeholder 6">
            <a:extLst>
              <a:ext uri="{FF2B5EF4-FFF2-40B4-BE49-F238E27FC236}">
                <a16:creationId xmlns:a16="http://schemas.microsoft.com/office/drawing/2014/main" id="{47DFF1D8-003F-4E2E-A5BE-6B5B40E711B0}"/>
              </a:ext>
            </a:extLst>
          </p:cNvPr>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7781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94935"/>
          </a:xfrm>
        </p:spPr>
        <p:txBody>
          <a:bodyPr/>
          <a:lstStyle/>
          <a:p>
            <a:r>
              <a:rPr lang="fr-FR" dirty="0"/>
              <a:t>Echanges</a:t>
            </a:r>
          </a:p>
        </p:txBody>
      </p:sp>
      <p:sp>
        <p:nvSpPr>
          <p:cNvPr id="3" name="Espace réservé du contenu 2"/>
          <p:cNvSpPr>
            <a:spLocks noGrp="1"/>
          </p:cNvSpPr>
          <p:nvPr>
            <p:ph idx="1"/>
          </p:nvPr>
        </p:nvSpPr>
        <p:spPr>
          <a:xfrm>
            <a:off x="838200" y="1160060"/>
            <a:ext cx="10515600" cy="5016903"/>
          </a:xfrm>
        </p:spPr>
        <p:txBody>
          <a:bodyPr>
            <a:normAutofit lnSpcReduction="10000"/>
          </a:bodyPr>
          <a:lstStyle/>
          <a:p>
            <a:pPr marL="457200" lvl="1" indent="0">
              <a:buNone/>
            </a:pPr>
            <a:r>
              <a:rPr lang="fr-FR" dirty="0"/>
              <a:t>9-10 octobre</a:t>
            </a:r>
          </a:p>
          <a:p>
            <a:pPr marL="457200" lvl="1" indent="0">
              <a:buNone/>
            </a:pPr>
            <a:r>
              <a:rPr lang="fr-FR" dirty="0"/>
              <a:t>	Echange suite à notre demande de consultation de la bibliothèque Zotéro</a:t>
            </a:r>
          </a:p>
          <a:p>
            <a:pPr marL="457200" lvl="1" indent="0">
              <a:buNone/>
            </a:pPr>
            <a:r>
              <a:rPr lang="fr-FR" dirty="0"/>
              <a:t>15 octobre</a:t>
            </a:r>
          </a:p>
          <a:p>
            <a:pPr marL="457200" lvl="1" indent="0">
              <a:buNone/>
            </a:pPr>
            <a:r>
              <a:rPr lang="fr-FR" dirty="0"/>
              <a:t>	Des aspects à préciser pour M. Cote.</a:t>
            </a:r>
          </a:p>
          <a:p>
            <a:pPr marL="457200" lvl="1" indent="0">
              <a:buNone/>
            </a:pPr>
            <a:r>
              <a:rPr lang="fr-FR" dirty="0"/>
              <a:t>22 octobre: </a:t>
            </a:r>
          </a:p>
          <a:p>
            <a:pPr marL="457200" lvl="1" indent="0">
              <a:buNone/>
            </a:pPr>
            <a:r>
              <a:rPr lang="fr-FR" dirty="0"/>
              <a:t>	2</a:t>
            </a:r>
            <a:r>
              <a:rPr lang="fr-FR" baseline="30000" dirty="0"/>
              <a:t>ème</a:t>
            </a:r>
            <a:r>
              <a:rPr lang="fr-FR" dirty="0"/>
              <a:t> RDV. On se concentre sur un échantillonnage Haïti car le jeu de donnée était mal référencé et les annotations étaient insuffisantes.</a:t>
            </a:r>
          </a:p>
          <a:p>
            <a:pPr marL="457200" lvl="1" indent="0">
              <a:buNone/>
            </a:pPr>
            <a:r>
              <a:rPr lang="fr-FR" dirty="0"/>
              <a:t>28 octobre :</a:t>
            </a:r>
          </a:p>
          <a:p>
            <a:pPr marL="457200" lvl="1" indent="0">
              <a:buNone/>
            </a:pPr>
            <a:r>
              <a:rPr lang="fr-FR" dirty="0"/>
              <a:t>	On obtient le jeu de données, au format Word sans métadonnées. M. Cote demande quelles pourraient être les métadonnées à associer car il est </a:t>
            </a:r>
            <a:r>
              <a:rPr lang="fr-FR" dirty="0" err="1"/>
              <a:t>difficle</a:t>
            </a:r>
            <a:r>
              <a:rPr lang="fr-FR" dirty="0"/>
              <a:t> de le faire sans prendre en compte les structures de page, voire leur contenu.</a:t>
            </a:r>
          </a:p>
          <a:p>
            <a:pPr marL="457200" lvl="1" indent="0">
              <a:buNone/>
            </a:pPr>
            <a:r>
              <a:rPr lang="fr-FR" dirty="0"/>
              <a:t>30 octobre : échange avec M Cote concernant l’identification des métadonnées.</a:t>
            </a:r>
          </a:p>
          <a:p>
            <a:pPr marL="457200" lvl="1" indent="0">
              <a:buNone/>
            </a:pPr>
            <a:endParaRPr lang="fr-FR" dirty="0"/>
          </a:p>
        </p:txBody>
      </p:sp>
      <p:pic>
        <p:nvPicPr>
          <p:cNvPr id="4" name="Picture 3">
            <a:extLst>
              <a:ext uri="{FF2B5EF4-FFF2-40B4-BE49-F238E27FC236}">
                <a16:creationId xmlns:a16="http://schemas.microsoft.com/office/drawing/2014/main" id="{6313799D-7858-4D95-BBB3-7FCBC9731A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
        <p:nvSpPr>
          <p:cNvPr id="5" name="Date Placeholder 4">
            <a:extLst>
              <a:ext uri="{FF2B5EF4-FFF2-40B4-BE49-F238E27FC236}">
                <a16:creationId xmlns:a16="http://schemas.microsoft.com/office/drawing/2014/main" id="{3BB8413B-BF65-404B-BEFF-5AA5348123D3}"/>
              </a:ext>
            </a:extLst>
          </p:cNvPr>
          <p:cNvSpPr>
            <a:spLocks noGrp="1"/>
          </p:cNvSpPr>
          <p:nvPr>
            <p:ph type="dt" sz="half" idx="10"/>
          </p:nvPr>
        </p:nvSpPr>
        <p:spPr/>
        <p:txBody>
          <a:bodyPr/>
          <a:lstStyle/>
          <a:p>
            <a:fld id="{C5E9051C-E57D-42C8-8E59-24ACF0AD8AB5}" type="datetime1">
              <a:rPr lang="en-US" smtClean="0"/>
              <a:t>11/18/2019</a:t>
            </a:fld>
            <a:endParaRPr lang="en-US" dirty="0"/>
          </a:p>
        </p:txBody>
      </p:sp>
      <p:sp>
        <p:nvSpPr>
          <p:cNvPr id="6" name="Footer Placeholder 5">
            <a:extLst>
              <a:ext uri="{FF2B5EF4-FFF2-40B4-BE49-F238E27FC236}">
                <a16:creationId xmlns:a16="http://schemas.microsoft.com/office/drawing/2014/main" id="{3397A69B-37B8-455B-B1B2-6F36D4F7AFC3}"/>
              </a:ext>
            </a:extLst>
          </p:cNvPr>
          <p:cNvSpPr>
            <a:spLocks noGrp="1"/>
          </p:cNvSpPr>
          <p:nvPr>
            <p:ph type="ftr" sz="quarter" idx="11"/>
          </p:nvPr>
        </p:nvSpPr>
        <p:spPr/>
        <p:txBody>
          <a:bodyPr/>
          <a:lstStyle/>
          <a:p>
            <a:r>
              <a:rPr lang="en-US"/>
              <a:t>Inès Burri, Anais Chambart, Célian RINGWALD</a:t>
            </a:r>
            <a:endParaRPr lang="en-US" dirty="0"/>
          </a:p>
        </p:txBody>
      </p:sp>
      <p:sp>
        <p:nvSpPr>
          <p:cNvPr id="7" name="Slide Number Placeholder 6">
            <a:extLst>
              <a:ext uri="{FF2B5EF4-FFF2-40B4-BE49-F238E27FC236}">
                <a16:creationId xmlns:a16="http://schemas.microsoft.com/office/drawing/2014/main" id="{01742489-4641-4EBD-91B7-4164D83D45CC}"/>
              </a:ext>
            </a:extLst>
          </p:cNvPr>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258572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493" y="152342"/>
            <a:ext cx="7271122" cy="6705658"/>
          </a:xfrm>
          <a:prstGeom prst="rect">
            <a:avLst/>
          </a:prstGeom>
        </p:spPr>
      </p:pic>
      <p:pic>
        <p:nvPicPr>
          <p:cNvPr id="3" name="Picture 2">
            <a:extLst>
              <a:ext uri="{FF2B5EF4-FFF2-40B4-BE49-F238E27FC236}">
                <a16:creationId xmlns:a16="http://schemas.microsoft.com/office/drawing/2014/main" id="{AD46A9D9-1ADA-4EC5-9AE2-091324C0103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
        <p:nvSpPr>
          <p:cNvPr id="4" name="Date Placeholder 3">
            <a:extLst>
              <a:ext uri="{FF2B5EF4-FFF2-40B4-BE49-F238E27FC236}">
                <a16:creationId xmlns:a16="http://schemas.microsoft.com/office/drawing/2014/main" id="{9BAF1474-C6D7-4FF2-BFF6-27444AE7F418}"/>
              </a:ext>
            </a:extLst>
          </p:cNvPr>
          <p:cNvSpPr>
            <a:spLocks noGrp="1"/>
          </p:cNvSpPr>
          <p:nvPr>
            <p:ph type="dt" sz="half" idx="10"/>
          </p:nvPr>
        </p:nvSpPr>
        <p:spPr/>
        <p:txBody>
          <a:bodyPr/>
          <a:lstStyle/>
          <a:p>
            <a:fld id="{3BF47F5E-E096-4F09-BC77-0A45C96440F3}" type="datetime1">
              <a:rPr lang="en-US" smtClean="0"/>
              <a:t>11/18/2019</a:t>
            </a:fld>
            <a:endParaRPr lang="en-US" dirty="0"/>
          </a:p>
        </p:txBody>
      </p:sp>
      <p:sp>
        <p:nvSpPr>
          <p:cNvPr id="5" name="Footer Placeholder 4">
            <a:extLst>
              <a:ext uri="{FF2B5EF4-FFF2-40B4-BE49-F238E27FC236}">
                <a16:creationId xmlns:a16="http://schemas.microsoft.com/office/drawing/2014/main" id="{3B201118-65D1-46F3-A9F3-BF47209E8884}"/>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CAB54667-EFA3-440C-A673-D9CC42B00FE4}"/>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428120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807" y="602088"/>
            <a:ext cx="7757410" cy="5811901"/>
          </a:xfrm>
          <a:prstGeom prst="rect">
            <a:avLst/>
          </a:prstGeom>
        </p:spPr>
      </p:pic>
      <p:pic>
        <p:nvPicPr>
          <p:cNvPr id="3" name="Picture 2">
            <a:extLst>
              <a:ext uri="{FF2B5EF4-FFF2-40B4-BE49-F238E27FC236}">
                <a16:creationId xmlns:a16="http://schemas.microsoft.com/office/drawing/2014/main" id="{309C20A7-0CA6-4135-888F-F26E122B4BF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90078" t="16639" r="-2" b="27532"/>
          <a:stretch/>
        </p:blipFill>
        <p:spPr>
          <a:xfrm>
            <a:off x="10982131" y="-9"/>
            <a:ext cx="1209868" cy="6858009"/>
          </a:xfrm>
          <a:prstGeom prst="rect">
            <a:avLst/>
          </a:prstGeom>
        </p:spPr>
      </p:pic>
      <p:sp>
        <p:nvSpPr>
          <p:cNvPr id="4" name="Date Placeholder 3">
            <a:extLst>
              <a:ext uri="{FF2B5EF4-FFF2-40B4-BE49-F238E27FC236}">
                <a16:creationId xmlns:a16="http://schemas.microsoft.com/office/drawing/2014/main" id="{4EEEC5E9-4F28-4CD9-8FB7-86EE308E8CE5}"/>
              </a:ext>
            </a:extLst>
          </p:cNvPr>
          <p:cNvSpPr>
            <a:spLocks noGrp="1"/>
          </p:cNvSpPr>
          <p:nvPr>
            <p:ph type="dt" sz="half" idx="10"/>
          </p:nvPr>
        </p:nvSpPr>
        <p:spPr/>
        <p:txBody>
          <a:bodyPr/>
          <a:lstStyle/>
          <a:p>
            <a:fld id="{E62D8B5B-1F6B-4F03-9A07-75197470CF9D}" type="datetime1">
              <a:rPr lang="en-US" smtClean="0"/>
              <a:t>11/18/2019</a:t>
            </a:fld>
            <a:endParaRPr lang="en-US" dirty="0"/>
          </a:p>
        </p:txBody>
      </p:sp>
      <p:sp>
        <p:nvSpPr>
          <p:cNvPr id="5" name="Footer Placeholder 4">
            <a:extLst>
              <a:ext uri="{FF2B5EF4-FFF2-40B4-BE49-F238E27FC236}">
                <a16:creationId xmlns:a16="http://schemas.microsoft.com/office/drawing/2014/main" id="{7886D80B-EDCD-442D-8EA1-C236EE460A74}"/>
              </a:ext>
            </a:extLst>
          </p:cNvPr>
          <p:cNvSpPr>
            <a:spLocks noGrp="1"/>
          </p:cNvSpPr>
          <p:nvPr>
            <p:ph type="ftr" sz="quarter" idx="11"/>
          </p:nvPr>
        </p:nvSpPr>
        <p:spPr/>
        <p:txBody>
          <a:bodyPr/>
          <a:lstStyle/>
          <a:p>
            <a:r>
              <a:rPr lang="en-US"/>
              <a:t>Inès Burri, Anais Chambart, Célian RINGWALD</a:t>
            </a:r>
            <a:endParaRPr lang="en-US" dirty="0"/>
          </a:p>
        </p:txBody>
      </p:sp>
      <p:sp>
        <p:nvSpPr>
          <p:cNvPr id="6" name="Slide Number Placeholder 5">
            <a:extLst>
              <a:ext uri="{FF2B5EF4-FFF2-40B4-BE49-F238E27FC236}">
                <a16:creationId xmlns:a16="http://schemas.microsoft.com/office/drawing/2014/main" id="{E5929A03-ED79-47C2-8EBA-8DB0AD0AD719}"/>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968149056"/>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1015</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Calisto MT</vt:lpstr>
      <vt:lpstr>Times New Roman</vt:lpstr>
      <vt:lpstr>1_Thème Office</vt:lpstr>
      <vt:lpstr>Cartographie du web littéraire francophone</vt:lpstr>
      <vt:lpstr>Plan</vt:lpstr>
      <vt:lpstr>I. Consignes initiales</vt:lpstr>
      <vt:lpstr>PowerPoint Presentation</vt:lpstr>
      <vt:lpstr>II. Discussions et constructions des scénarios </vt:lpstr>
      <vt:lpstr>Echanges</vt:lpstr>
      <vt:lpstr>Echanges</vt:lpstr>
      <vt:lpstr>PowerPoint Presentation</vt:lpstr>
      <vt:lpstr>PowerPoint Presentation</vt:lpstr>
      <vt:lpstr>III. Réalisé </vt:lpstr>
      <vt:lpstr>1) Facebook : possibilités</vt:lpstr>
      <vt:lpstr>1) Facebook : Procédure</vt:lpstr>
      <vt:lpstr>2) Un écosystème de scripts</vt:lpstr>
      <vt:lpstr>3) Un tour des données</vt:lpstr>
      <vt:lpstr>3) Données obtenues : Iles-en-Iles</vt:lpstr>
      <vt:lpstr>3) Données obtenues : SPLA</vt:lpstr>
      <vt:lpstr>3) Des ensembles recouverts</vt:lpstr>
      <vt:lpstr>4) Sur les entités nommées</vt:lpstr>
      <vt:lpstr>5) Pistes de dataviz</vt:lpstr>
      <vt:lpstr>5) Idées de base</vt:lpstr>
      <vt:lpstr>5) Idées de base</vt:lpstr>
      <vt:lpstr>Visualisation des parcours littéraires pluriels :</vt:lpstr>
      <vt:lpstr>IV. Echanges </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Cartographie du web littéraire francophone</dc:title>
  <dc:creator>Celian</dc:creator>
  <cp:lastModifiedBy>Celian</cp:lastModifiedBy>
  <cp:revision>3</cp:revision>
  <dcterms:created xsi:type="dcterms:W3CDTF">2019-11-18T10:44:05Z</dcterms:created>
  <dcterms:modified xsi:type="dcterms:W3CDTF">2019-11-18T10:55:29Z</dcterms:modified>
</cp:coreProperties>
</file>