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7" r:id="rId3"/>
    <p:sldId id="288" r:id="rId4"/>
    <p:sldId id="292" r:id="rId5"/>
    <p:sldId id="297" r:id="rId6"/>
    <p:sldId id="289" r:id="rId7"/>
    <p:sldId id="298" r:id="rId8"/>
    <p:sldId id="293" r:id="rId9"/>
    <p:sldId id="295" r:id="rId10"/>
    <p:sldId id="296" r:id="rId11"/>
    <p:sldId id="290" r:id="rId12"/>
    <p:sldId id="276" r:id="rId13"/>
    <p:sldId id="277" r:id="rId14"/>
    <p:sldId id="275" r:id="rId15"/>
    <p:sldId id="280" r:id="rId16"/>
    <p:sldId id="278" r:id="rId17"/>
    <p:sldId id="279" r:id="rId18"/>
    <p:sldId id="281" r:id="rId19"/>
    <p:sldId id="282" r:id="rId20"/>
    <p:sldId id="283" r:id="rId21"/>
    <p:sldId id="286" r:id="rId22"/>
    <p:sldId id="284" r:id="rId23"/>
    <p:sldId id="285" r:id="rId24"/>
    <p:sldId id="291" r:id="rId25"/>
    <p:sldId id="299" r:id="rId26"/>
    <p:sldId id="300" r:id="rId27"/>
    <p:sldId id="27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7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343" autoAdjust="0"/>
  </p:normalViewPr>
  <p:slideViewPr>
    <p:cSldViewPr snapToGrid="0">
      <p:cViewPr varScale="1">
        <p:scale>
          <a:sx n="78" d="100"/>
          <a:sy n="78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2E13A-3CF4-42FA-A6CA-E1A9CC828B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D45D1B-9421-4305-9BA8-7324FE0C3067}">
      <dgm:prSet phldrT="[Text]"/>
      <dgm:spPr/>
      <dgm:t>
        <a:bodyPr/>
        <a:lstStyle/>
        <a:p>
          <a:r>
            <a:rPr lang="fr-FR" dirty="0"/>
            <a:t>Corpus </a:t>
          </a:r>
          <a:r>
            <a:rPr lang="fr-FR" dirty="0" err="1"/>
            <a:t>Crawling</a:t>
          </a:r>
          <a:endParaRPr lang="fr-FR" dirty="0"/>
        </a:p>
      </dgm:t>
    </dgm:pt>
    <dgm:pt modelId="{30BAB174-D8F9-4034-AA22-0A19190AFECA}" type="parTrans" cxnId="{A457291D-8030-42F5-AE92-49F812BDFBE7}">
      <dgm:prSet/>
      <dgm:spPr/>
      <dgm:t>
        <a:bodyPr/>
        <a:lstStyle/>
        <a:p>
          <a:endParaRPr lang="fr-FR"/>
        </a:p>
      </dgm:t>
    </dgm:pt>
    <dgm:pt modelId="{3DF320A9-3FBD-4066-85F1-7F1466C4AC03}" type="sibTrans" cxnId="{A457291D-8030-42F5-AE92-49F812BDFBE7}">
      <dgm:prSet/>
      <dgm:spPr/>
      <dgm:t>
        <a:bodyPr/>
        <a:lstStyle/>
        <a:p>
          <a:endParaRPr lang="fr-FR"/>
        </a:p>
      </dgm:t>
    </dgm:pt>
    <dgm:pt modelId="{06366633-FC67-42C9-95AB-8661F34A6AC1}">
      <dgm:prSet phldrT="[Text]"/>
      <dgm:spPr/>
      <dgm:t>
        <a:bodyPr/>
        <a:lstStyle/>
        <a:p>
          <a:r>
            <a:rPr lang="fr-FR" dirty="0"/>
            <a:t>RDF</a:t>
          </a:r>
        </a:p>
      </dgm:t>
    </dgm:pt>
    <dgm:pt modelId="{4BECB280-57A8-425F-80DF-CAB379D29328}" type="parTrans" cxnId="{9070EB15-887E-48FC-BBE3-19A85CA9AD01}">
      <dgm:prSet/>
      <dgm:spPr/>
      <dgm:t>
        <a:bodyPr/>
        <a:lstStyle/>
        <a:p>
          <a:endParaRPr lang="fr-FR"/>
        </a:p>
      </dgm:t>
    </dgm:pt>
    <dgm:pt modelId="{05C4F15F-D2E5-4347-B758-77889A62FAB6}" type="sibTrans" cxnId="{9070EB15-887E-48FC-BBE3-19A85CA9AD01}">
      <dgm:prSet/>
      <dgm:spPr/>
      <dgm:t>
        <a:bodyPr/>
        <a:lstStyle/>
        <a:p>
          <a:endParaRPr lang="fr-FR"/>
        </a:p>
      </dgm:t>
    </dgm:pt>
    <dgm:pt modelId="{32E4380C-CD4E-4C8A-BC40-B3AAC65327DC}">
      <dgm:prSet phldrT="[Text]"/>
      <dgm:spPr/>
      <dgm:t>
        <a:bodyPr/>
        <a:lstStyle/>
        <a:p>
          <a:r>
            <a:rPr lang="fr-FR" dirty="0"/>
            <a:t>Fichier </a:t>
          </a:r>
          <a:r>
            <a:rPr lang="fr-FR" dirty="0" err="1"/>
            <a:t>excel</a:t>
          </a:r>
          <a:endParaRPr lang="fr-FR" dirty="0"/>
        </a:p>
      </dgm:t>
    </dgm:pt>
    <dgm:pt modelId="{B446036D-31E9-4275-AE6A-3EEBBC8B5E24}" type="parTrans" cxnId="{3F89E3E6-19FD-4554-9DA4-041437B74352}">
      <dgm:prSet/>
      <dgm:spPr/>
      <dgm:t>
        <a:bodyPr/>
        <a:lstStyle/>
        <a:p>
          <a:endParaRPr lang="fr-FR"/>
        </a:p>
      </dgm:t>
    </dgm:pt>
    <dgm:pt modelId="{AA4C0DBF-5A54-4F05-BA7D-882A7E4939AF}" type="sibTrans" cxnId="{3F89E3E6-19FD-4554-9DA4-041437B74352}">
      <dgm:prSet/>
      <dgm:spPr/>
      <dgm:t>
        <a:bodyPr/>
        <a:lstStyle/>
        <a:p>
          <a:endParaRPr lang="fr-FR"/>
        </a:p>
      </dgm:t>
    </dgm:pt>
    <dgm:pt modelId="{4D5411AD-E882-41A0-99C4-2CA18D66D068}">
      <dgm:prSet phldrT="[Text]"/>
      <dgm:spPr/>
      <dgm:t>
        <a:bodyPr/>
        <a:lstStyle/>
        <a:p>
          <a:r>
            <a:rPr lang="fr-FR" dirty="0"/>
            <a:t>Auteurs</a:t>
          </a:r>
        </a:p>
      </dgm:t>
    </dgm:pt>
    <dgm:pt modelId="{F6CA3B6A-BBB5-48BE-A7AC-EAEF56BF33CC}" type="parTrans" cxnId="{490D5067-9360-4A82-A2BD-4F438F09133B}">
      <dgm:prSet/>
      <dgm:spPr/>
      <dgm:t>
        <a:bodyPr/>
        <a:lstStyle/>
        <a:p>
          <a:endParaRPr lang="fr-FR"/>
        </a:p>
      </dgm:t>
    </dgm:pt>
    <dgm:pt modelId="{2EBD7C4E-D773-4D84-BDA4-A7FA8DB45108}" type="sibTrans" cxnId="{490D5067-9360-4A82-A2BD-4F438F09133B}">
      <dgm:prSet/>
      <dgm:spPr/>
      <dgm:t>
        <a:bodyPr/>
        <a:lstStyle/>
        <a:p>
          <a:endParaRPr lang="fr-FR"/>
        </a:p>
      </dgm:t>
    </dgm:pt>
    <dgm:pt modelId="{81FECF8A-63D2-4F5A-9646-7C5D855082F6}">
      <dgm:prSet phldrT="[Text]"/>
      <dgm:spPr/>
      <dgm:t>
        <a:bodyPr/>
        <a:lstStyle/>
        <a:p>
          <a:r>
            <a:rPr lang="fr-FR" dirty="0"/>
            <a:t>Iles en ile</a:t>
          </a:r>
        </a:p>
      </dgm:t>
    </dgm:pt>
    <dgm:pt modelId="{4C1F11A2-B0AA-4214-B8D5-27D2B752D43F}" type="parTrans" cxnId="{99C88D35-044D-4D9B-BC63-1C6D6D7099B6}">
      <dgm:prSet/>
      <dgm:spPr/>
      <dgm:t>
        <a:bodyPr/>
        <a:lstStyle/>
        <a:p>
          <a:endParaRPr lang="fr-FR"/>
        </a:p>
      </dgm:t>
    </dgm:pt>
    <dgm:pt modelId="{C89419AD-FDE2-47B2-8E82-129B0D0DD628}" type="sibTrans" cxnId="{99C88D35-044D-4D9B-BC63-1C6D6D7099B6}">
      <dgm:prSet/>
      <dgm:spPr/>
      <dgm:t>
        <a:bodyPr/>
        <a:lstStyle/>
        <a:p>
          <a:endParaRPr lang="fr-FR"/>
        </a:p>
      </dgm:t>
    </dgm:pt>
    <dgm:pt modelId="{9AE26E03-FB1B-4393-81DC-8624EEFC0C71}">
      <dgm:prSet phldrT="[Text]"/>
      <dgm:spPr/>
      <dgm:t>
        <a:bodyPr/>
        <a:lstStyle/>
        <a:p>
          <a:r>
            <a:rPr lang="fr-FR" dirty="0"/>
            <a:t>SPLA</a:t>
          </a:r>
        </a:p>
      </dgm:t>
    </dgm:pt>
    <dgm:pt modelId="{AE0458C0-30AA-4D83-BAD1-F39387B5EA6F}" type="parTrans" cxnId="{1456639B-6D53-43F8-975B-B6E06A6D4055}">
      <dgm:prSet/>
      <dgm:spPr/>
      <dgm:t>
        <a:bodyPr/>
        <a:lstStyle/>
        <a:p>
          <a:endParaRPr lang="fr-FR"/>
        </a:p>
      </dgm:t>
    </dgm:pt>
    <dgm:pt modelId="{80D3DA57-4A66-4C68-9304-D870C18E5805}" type="sibTrans" cxnId="{1456639B-6D53-43F8-975B-B6E06A6D4055}">
      <dgm:prSet/>
      <dgm:spPr/>
      <dgm:t>
        <a:bodyPr/>
        <a:lstStyle/>
        <a:p>
          <a:endParaRPr lang="fr-FR"/>
        </a:p>
      </dgm:t>
    </dgm:pt>
    <dgm:pt modelId="{40F80306-F459-4A89-BD9B-0905D52F51A8}">
      <dgm:prSet phldrT="[Text]"/>
      <dgm:spPr/>
      <dgm:t>
        <a:bodyPr/>
        <a:lstStyle/>
        <a:p>
          <a:r>
            <a:rPr lang="fr-FR" dirty="0" err="1"/>
            <a:t>Meta-données</a:t>
          </a:r>
          <a:r>
            <a:rPr lang="fr-FR" dirty="0"/>
            <a:t> auteurs</a:t>
          </a:r>
        </a:p>
      </dgm:t>
    </dgm:pt>
    <dgm:pt modelId="{D74A1BF9-1FDA-4F28-B0A1-32896DCC5900}" type="parTrans" cxnId="{9ADBD9CA-AA08-4CDD-BF4E-57FB9E30265B}">
      <dgm:prSet/>
      <dgm:spPr/>
      <dgm:t>
        <a:bodyPr/>
        <a:lstStyle/>
        <a:p>
          <a:endParaRPr lang="fr-FR"/>
        </a:p>
      </dgm:t>
    </dgm:pt>
    <dgm:pt modelId="{0A39C7A2-F49C-47FD-BC23-57B0E18BE72C}" type="sibTrans" cxnId="{9ADBD9CA-AA08-4CDD-BF4E-57FB9E30265B}">
      <dgm:prSet/>
      <dgm:spPr/>
      <dgm:t>
        <a:bodyPr/>
        <a:lstStyle/>
        <a:p>
          <a:endParaRPr lang="fr-FR"/>
        </a:p>
      </dgm:t>
    </dgm:pt>
    <dgm:pt modelId="{FA7A65EE-B9E3-4729-B932-3689D6C3E895}">
      <dgm:prSet phldrT="[Text]"/>
      <dgm:spPr/>
      <dgm:t>
        <a:bodyPr/>
        <a:lstStyle/>
        <a:p>
          <a:r>
            <a:rPr lang="fr-FR" dirty="0"/>
            <a:t>BNF</a:t>
          </a:r>
        </a:p>
      </dgm:t>
    </dgm:pt>
    <dgm:pt modelId="{F9C0D3D8-56F6-4953-B209-D8EC9445A11E}" type="parTrans" cxnId="{5AE5E1D2-BD60-4507-AD0C-3E3BB488FA15}">
      <dgm:prSet/>
      <dgm:spPr/>
      <dgm:t>
        <a:bodyPr/>
        <a:lstStyle/>
        <a:p>
          <a:endParaRPr lang="fr-FR"/>
        </a:p>
      </dgm:t>
    </dgm:pt>
    <dgm:pt modelId="{111CE33A-D287-435B-8BD0-0125FCCBD2E4}" type="sibTrans" cxnId="{5AE5E1D2-BD60-4507-AD0C-3E3BB488FA15}">
      <dgm:prSet/>
      <dgm:spPr/>
      <dgm:t>
        <a:bodyPr/>
        <a:lstStyle/>
        <a:p>
          <a:endParaRPr lang="fr-FR"/>
        </a:p>
      </dgm:t>
    </dgm:pt>
    <dgm:pt modelId="{856483F4-66E8-4EC3-84BC-7232EA69AAF7}">
      <dgm:prSet phldrT="[Text]"/>
      <dgm:spPr/>
      <dgm:t>
        <a:bodyPr/>
        <a:lstStyle/>
        <a:p>
          <a:r>
            <a:rPr lang="fr-FR" dirty="0"/>
            <a:t>VIAF</a:t>
          </a:r>
        </a:p>
      </dgm:t>
    </dgm:pt>
    <dgm:pt modelId="{712BDBD6-8CD0-4518-9977-4581EDBB3098}" type="parTrans" cxnId="{7015CE22-9B8F-4DC8-9EB1-F8A8621E54EC}">
      <dgm:prSet/>
      <dgm:spPr/>
      <dgm:t>
        <a:bodyPr/>
        <a:lstStyle/>
        <a:p>
          <a:endParaRPr lang="fr-FR"/>
        </a:p>
      </dgm:t>
    </dgm:pt>
    <dgm:pt modelId="{0EACEF2E-285D-4092-9AFC-59A67ABB60A2}" type="sibTrans" cxnId="{7015CE22-9B8F-4DC8-9EB1-F8A8621E54EC}">
      <dgm:prSet/>
      <dgm:spPr/>
      <dgm:t>
        <a:bodyPr/>
        <a:lstStyle/>
        <a:p>
          <a:endParaRPr lang="fr-FR"/>
        </a:p>
      </dgm:t>
    </dgm:pt>
    <dgm:pt modelId="{7BAAF364-B888-4E84-B477-52BE95F8E326}" type="pres">
      <dgm:prSet presAssocID="{2472E13A-3CF4-42FA-A6CA-E1A9CC828B05}" presName="Name0" presStyleCnt="0">
        <dgm:presLayoutVars>
          <dgm:dir/>
          <dgm:animLvl val="lvl"/>
          <dgm:resizeHandles val="exact"/>
        </dgm:presLayoutVars>
      </dgm:prSet>
      <dgm:spPr/>
    </dgm:pt>
    <dgm:pt modelId="{BFA1A3A2-2004-4FBC-BC23-2800E8BC2CE3}" type="pres">
      <dgm:prSet presAssocID="{28D45D1B-9421-4305-9BA8-7324FE0C3067}" presName="linNode" presStyleCnt="0"/>
      <dgm:spPr/>
    </dgm:pt>
    <dgm:pt modelId="{8122A80A-1BE1-4624-8AF6-0D2424079C10}" type="pres">
      <dgm:prSet presAssocID="{28D45D1B-9421-4305-9BA8-7324FE0C30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5F90BCA-6831-4D69-AF4A-4AD4E8893D61}" type="pres">
      <dgm:prSet presAssocID="{28D45D1B-9421-4305-9BA8-7324FE0C3067}" presName="descendantText" presStyleLbl="alignAccFollowNode1" presStyleIdx="0" presStyleCnt="3">
        <dgm:presLayoutVars>
          <dgm:bulletEnabled val="1"/>
        </dgm:presLayoutVars>
      </dgm:prSet>
      <dgm:spPr/>
    </dgm:pt>
    <dgm:pt modelId="{69E59E35-7AA0-4FA8-A1CA-13197D89FF4C}" type="pres">
      <dgm:prSet presAssocID="{3DF320A9-3FBD-4066-85F1-7F1466C4AC03}" presName="sp" presStyleCnt="0"/>
      <dgm:spPr/>
    </dgm:pt>
    <dgm:pt modelId="{7546B46C-B111-469F-89B9-966DC4969880}" type="pres">
      <dgm:prSet presAssocID="{4D5411AD-E882-41A0-99C4-2CA18D66D068}" presName="linNode" presStyleCnt="0"/>
      <dgm:spPr/>
    </dgm:pt>
    <dgm:pt modelId="{E92602E3-918C-4EAC-97A1-12D268D2D4AE}" type="pres">
      <dgm:prSet presAssocID="{4D5411AD-E882-41A0-99C4-2CA18D66D06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888270-4193-4EAC-8EFD-BB5307BC2D06}" type="pres">
      <dgm:prSet presAssocID="{4D5411AD-E882-41A0-99C4-2CA18D66D068}" presName="descendantText" presStyleLbl="alignAccFollowNode1" presStyleIdx="1" presStyleCnt="3">
        <dgm:presLayoutVars>
          <dgm:bulletEnabled val="1"/>
        </dgm:presLayoutVars>
      </dgm:prSet>
      <dgm:spPr/>
    </dgm:pt>
    <dgm:pt modelId="{202B12F3-F0C2-4885-8CF4-3F174EB13CEA}" type="pres">
      <dgm:prSet presAssocID="{2EBD7C4E-D773-4D84-BDA4-A7FA8DB45108}" presName="sp" presStyleCnt="0"/>
      <dgm:spPr/>
    </dgm:pt>
    <dgm:pt modelId="{FF50DA57-95DC-47E7-89BE-41BCB8BE0B23}" type="pres">
      <dgm:prSet presAssocID="{40F80306-F459-4A89-BD9B-0905D52F51A8}" presName="linNode" presStyleCnt="0"/>
      <dgm:spPr/>
    </dgm:pt>
    <dgm:pt modelId="{8258EE49-776F-4A31-BF66-1D288F30DACB}" type="pres">
      <dgm:prSet presAssocID="{40F80306-F459-4A89-BD9B-0905D52F51A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0E7DE7E-F07E-472F-B53B-B765B9738453}" type="pres">
      <dgm:prSet presAssocID="{40F80306-F459-4A89-BD9B-0905D52F51A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BAC360B-61FC-47EF-A4C4-8F41045581ED}" type="presOf" srcId="{06366633-FC67-42C9-95AB-8661F34A6AC1}" destId="{75F90BCA-6831-4D69-AF4A-4AD4E8893D61}" srcOrd="0" destOrd="0" presId="urn:microsoft.com/office/officeart/2005/8/layout/vList5"/>
    <dgm:cxn modelId="{62BD4211-00FE-4E8E-9CBC-0C3EE1FD6A1C}" type="presOf" srcId="{2472E13A-3CF4-42FA-A6CA-E1A9CC828B05}" destId="{7BAAF364-B888-4E84-B477-52BE95F8E326}" srcOrd="0" destOrd="0" presId="urn:microsoft.com/office/officeart/2005/8/layout/vList5"/>
    <dgm:cxn modelId="{9070EB15-887E-48FC-BBE3-19A85CA9AD01}" srcId="{28D45D1B-9421-4305-9BA8-7324FE0C3067}" destId="{06366633-FC67-42C9-95AB-8661F34A6AC1}" srcOrd="0" destOrd="0" parTransId="{4BECB280-57A8-425F-80DF-CAB379D29328}" sibTransId="{05C4F15F-D2E5-4347-B758-77889A62FAB6}"/>
    <dgm:cxn modelId="{A457291D-8030-42F5-AE92-49F812BDFBE7}" srcId="{2472E13A-3CF4-42FA-A6CA-E1A9CC828B05}" destId="{28D45D1B-9421-4305-9BA8-7324FE0C3067}" srcOrd="0" destOrd="0" parTransId="{30BAB174-D8F9-4034-AA22-0A19190AFECA}" sibTransId="{3DF320A9-3FBD-4066-85F1-7F1466C4AC03}"/>
    <dgm:cxn modelId="{7015CE22-9B8F-4DC8-9EB1-F8A8621E54EC}" srcId="{40F80306-F459-4A89-BD9B-0905D52F51A8}" destId="{856483F4-66E8-4EC3-84BC-7232EA69AAF7}" srcOrd="1" destOrd="0" parTransId="{712BDBD6-8CD0-4518-9977-4581EDBB3098}" sibTransId="{0EACEF2E-285D-4092-9AFC-59A67ABB60A2}"/>
    <dgm:cxn modelId="{5C7CA52C-7CF2-4F7B-8B15-9B0493389086}" type="presOf" srcId="{28D45D1B-9421-4305-9BA8-7324FE0C3067}" destId="{8122A80A-1BE1-4624-8AF6-0D2424079C10}" srcOrd="0" destOrd="0" presId="urn:microsoft.com/office/officeart/2005/8/layout/vList5"/>
    <dgm:cxn modelId="{99C88D35-044D-4D9B-BC63-1C6D6D7099B6}" srcId="{4D5411AD-E882-41A0-99C4-2CA18D66D068}" destId="{81FECF8A-63D2-4F5A-9646-7C5D855082F6}" srcOrd="0" destOrd="0" parTransId="{4C1F11A2-B0AA-4214-B8D5-27D2B752D43F}" sibTransId="{C89419AD-FDE2-47B2-8E82-129B0D0DD628}"/>
    <dgm:cxn modelId="{490D5067-9360-4A82-A2BD-4F438F09133B}" srcId="{2472E13A-3CF4-42FA-A6CA-E1A9CC828B05}" destId="{4D5411AD-E882-41A0-99C4-2CA18D66D068}" srcOrd="1" destOrd="0" parTransId="{F6CA3B6A-BBB5-48BE-A7AC-EAEF56BF33CC}" sibTransId="{2EBD7C4E-D773-4D84-BDA4-A7FA8DB45108}"/>
    <dgm:cxn modelId="{E549586B-37CC-409F-9552-BDCD44AC7A64}" type="presOf" srcId="{9AE26E03-FB1B-4393-81DC-8624EEFC0C71}" destId="{32888270-4193-4EAC-8EFD-BB5307BC2D06}" srcOrd="0" destOrd="1" presId="urn:microsoft.com/office/officeart/2005/8/layout/vList5"/>
    <dgm:cxn modelId="{1456639B-6D53-43F8-975B-B6E06A6D4055}" srcId="{4D5411AD-E882-41A0-99C4-2CA18D66D068}" destId="{9AE26E03-FB1B-4393-81DC-8624EEFC0C71}" srcOrd="1" destOrd="0" parTransId="{AE0458C0-30AA-4D83-BAD1-F39387B5EA6F}" sibTransId="{80D3DA57-4A66-4C68-9304-D870C18E5805}"/>
    <dgm:cxn modelId="{27BEE7AD-486C-40C7-8C19-B045D06D479B}" type="presOf" srcId="{81FECF8A-63D2-4F5A-9646-7C5D855082F6}" destId="{32888270-4193-4EAC-8EFD-BB5307BC2D06}" srcOrd="0" destOrd="0" presId="urn:microsoft.com/office/officeart/2005/8/layout/vList5"/>
    <dgm:cxn modelId="{9ADBD9CA-AA08-4CDD-BF4E-57FB9E30265B}" srcId="{2472E13A-3CF4-42FA-A6CA-E1A9CC828B05}" destId="{40F80306-F459-4A89-BD9B-0905D52F51A8}" srcOrd="2" destOrd="0" parTransId="{D74A1BF9-1FDA-4F28-B0A1-32896DCC5900}" sibTransId="{0A39C7A2-F49C-47FD-BC23-57B0E18BE72C}"/>
    <dgm:cxn modelId="{7E99D4CB-19E6-4EA1-8E52-74A61073AA4F}" type="presOf" srcId="{4D5411AD-E882-41A0-99C4-2CA18D66D068}" destId="{E92602E3-918C-4EAC-97A1-12D268D2D4AE}" srcOrd="0" destOrd="0" presId="urn:microsoft.com/office/officeart/2005/8/layout/vList5"/>
    <dgm:cxn modelId="{5AE5E1D2-BD60-4507-AD0C-3E3BB488FA15}" srcId="{40F80306-F459-4A89-BD9B-0905D52F51A8}" destId="{FA7A65EE-B9E3-4729-B932-3689D6C3E895}" srcOrd="0" destOrd="0" parTransId="{F9C0D3D8-56F6-4953-B209-D8EC9445A11E}" sibTransId="{111CE33A-D287-435B-8BD0-0125FCCBD2E4}"/>
    <dgm:cxn modelId="{B21B51E2-E6AD-48EB-82FE-044572B72979}" type="presOf" srcId="{856483F4-66E8-4EC3-84BC-7232EA69AAF7}" destId="{30E7DE7E-F07E-472F-B53B-B765B9738453}" srcOrd="0" destOrd="1" presId="urn:microsoft.com/office/officeart/2005/8/layout/vList5"/>
    <dgm:cxn modelId="{3F89E3E6-19FD-4554-9DA4-041437B74352}" srcId="{28D45D1B-9421-4305-9BA8-7324FE0C3067}" destId="{32E4380C-CD4E-4C8A-BC40-B3AAC65327DC}" srcOrd="1" destOrd="0" parTransId="{B446036D-31E9-4275-AE6A-3EEBBC8B5E24}" sibTransId="{AA4C0DBF-5A54-4F05-BA7D-882A7E4939AF}"/>
    <dgm:cxn modelId="{E4F1EFE8-5D35-44B9-92ED-7980EFCBBAB7}" type="presOf" srcId="{32E4380C-CD4E-4C8A-BC40-B3AAC65327DC}" destId="{75F90BCA-6831-4D69-AF4A-4AD4E8893D61}" srcOrd="0" destOrd="1" presId="urn:microsoft.com/office/officeart/2005/8/layout/vList5"/>
    <dgm:cxn modelId="{B7895EF1-4B3C-4962-B2EE-93250D063198}" type="presOf" srcId="{40F80306-F459-4A89-BD9B-0905D52F51A8}" destId="{8258EE49-776F-4A31-BF66-1D288F30DACB}" srcOrd="0" destOrd="0" presId="urn:microsoft.com/office/officeart/2005/8/layout/vList5"/>
    <dgm:cxn modelId="{13E875F4-F90E-4043-9E4A-BD63DAE4B2FB}" type="presOf" srcId="{FA7A65EE-B9E3-4729-B932-3689D6C3E895}" destId="{30E7DE7E-F07E-472F-B53B-B765B9738453}" srcOrd="0" destOrd="0" presId="urn:microsoft.com/office/officeart/2005/8/layout/vList5"/>
    <dgm:cxn modelId="{2B1D2660-069E-400E-B1B8-A283B8BA161C}" type="presParOf" srcId="{7BAAF364-B888-4E84-B477-52BE95F8E326}" destId="{BFA1A3A2-2004-4FBC-BC23-2800E8BC2CE3}" srcOrd="0" destOrd="0" presId="urn:microsoft.com/office/officeart/2005/8/layout/vList5"/>
    <dgm:cxn modelId="{203F85BF-FA90-45FB-AE8D-62295276BC9E}" type="presParOf" srcId="{BFA1A3A2-2004-4FBC-BC23-2800E8BC2CE3}" destId="{8122A80A-1BE1-4624-8AF6-0D2424079C10}" srcOrd="0" destOrd="0" presId="urn:microsoft.com/office/officeart/2005/8/layout/vList5"/>
    <dgm:cxn modelId="{ED2EF797-5EDE-477D-9B9A-45B1BFE7A523}" type="presParOf" srcId="{BFA1A3A2-2004-4FBC-BC23-2800E8BC2CE3}" destId="{75F90BCA-6831-4D69-AF4A-4AD4E8893D61}" srcOrd="1" destOrd="0" presId="urn:microsoft.com/office/officeart/2005/8/layout/vList5"/>
    <dgm:cxn modelId="{31D29B5E-E65B-4ACC-B031-1D5C03D5A591}" type="presParOf" srcId="{7BAAF364-B888-4E84-B477-52BE95F8E326}" destId="{69E59E35-7AA0-4FA8-A1CA-13197D89FF4C}" srcOrd="1" destOrd="0" presId="urn:microsoft.com/office/officeart/2005/8/layout/vList5"/>
    <dgm:cxn modelId="{C3CAD9D4-BEF1-4644-9566-C9FBA0764831}" type="presParOf" srcId="{7BAAF364-B888-4E84-B477-52BE95F8E326}" destId="{7546B46C-B111-469F-89B9-966DC4969880}" srcOrd="2" destOrd="0" presId="urn:microsoft.com/office/officeart/2005/8/layout/vList5"/>
    <dgm:cxn modelId="{0FAB76E0-AFDE-4278-BC2D-5C5C9FF1EA65}" type="presParOf" srcId="{7546B46C-B111-469F-89B9-966DC4969880}" destId="{E92602E3-918C-4EAC-97A1-12D268D2D4AE}" srcOrd="0" destOrd="0" presId="urn:microsoft.com/office/officeart/2005/8/layout/vList5"/>
    <dgm:cxn modelId="{648A30D6-D296-4F8B-9A02-F31DA780D540}" type="presParOf" srcId="{7546B46C-B111-469F-89B9-966DC4969880}" destId="{32888270-4193-4EAC-8EFD-BB5307BC2D06}" srcOrd="1" destOrd="0" presId="urn:microsoft.com/office/officeart/2005/8/layout/vList5"/>
    <dgm:cxn modelId="{01DA628F-6CF4-4043-B9DA-883A87389E96}" type="presParOf" srcId="{7BAAF364-B888-4E84-B477-52BE95F8E326}" destId="{202B12F3-F0C2-4885-8CF4-3F174EB13CEA}" srcOrd="3" destOrd="0" presId="urn:microsoft.com/office/officeart/2005/8/layout/vList5"/>
    <dgm:cxn modelId="{057BF54D-066A-4F20-AAED-1792AB728348}" type="presParOf" srcId="{7BAAF364-B888-4E84-B477-52BE95F8E326}" destId="{FF50DA57-95DC-47E7-89BE-41BCB8BE0B23}" srcOrd="4" destOrd="0" presId="urn:microsoft.com/office/officeart/2005/8/layout/vList5"/>
    <dgm:cxn modelId="{B74EEFE8-EA2A-45AA-B20F-2BDDA15C148C}" type="presParOf" srcId="{FF50DA57-95DC-47E7-89BE-41BCB8BE0B23}" destId="{8258EE49-776F-4A31-BF66-1D288F30DACB}" srcOrd="0" destOrd="0" presId="urn:microsoft.com/office/officeart/2005/8/layout/vList5"/>
    <dgm:cxn modelId="{10542F34-2EEA-498D-BCB3-0DE577F4605C}" type="presParOf" srcId="{FF50DA57-95DC-47E7-89BE-41BCB8BE0B23}" destId="{30E7DE7E-F07E-472F-B53B-B765B97384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90BCA-6831-4D69-AF4A-4AD4E8893D61}">
      <dsp:nvSpPr>
        <dsp:cNvPr id="0" name=""/>
        <dsp:cNvSpPr/>
      </dsp:nvSpPr>
      <dsp:spPr>
        <a:xfrm rot="5400000">
          <a:off x="4013308" y="-1528234"/>
          <a:ext cx="920279" cy="4210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RDF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Fichier </a:t>
          </a:r>
          <a:r>
            <a:rPr lang="fr-FR" sz="2500" kern="1200" dirty="0" err="1"/>
            <a:t>excel</a:t>
          </a:r>
          <a:endParaRPr lang="fr-FR" sz="2500" kern="1200" dirty="0"/>
        </a:p>
      </dsp:txBody>
      <dsp:txXfrm rot="-5400000">
        <a:off x="2368296" y="161702"/>
        <a:ext cx="4165380" cy="830431"/>
      </dsp:txXfrm>
    </dsp:sp>
    <dsp:sp modelId="{8122A80A-1BE1-4624-8AF6-0D2424079C10}">
      <dsp:nvSpPr>
        <dsp:cNvPr id="0" name=""/>
        <dsp:cNvSpPr/>
      </dsp:nvSpPr>
      <dsp:spPr>
        <a:xfrm>
          <a:off x="0" y="1742"/>
          <a:ext cx="2368296" cy="1150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Corpus </a:t>
          </a:r>
          <a:r>
            <a:rPr lang="fr-FR" sz="2600" kern="1200" dirty="0" err="1"/>
            <a:t>Crawling</a:t>
          </a:r>
          <a:endParaRPr lang="fr-FR" sz="2600" kern="1200" dirty="0"/>
        </a:p>
      </dsp:txBody>
      <dsp:txXfrm>
        <a:off x="56155" y="57897"/>
        <a:ext cx="2255986" cy="1038039"/>
      </dsp:txXfrm>
    </dsp:sp>
    <dsp:sp modelId="{32888270-4193-4EAC-8EFD-BB5307BC2D06}">
      <dsp:nvSpPr>
        <dsp:cNvPr id="0" name=""/>
        <dsp:cNvSpPr/>
      </dsp:nvSpPr>
      <dsp:spPr>
        <a:xfrm rot="5400000">
          <a:off x="4013308" y="-320367"/>
          <a:ext cx="920279" cy="4210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Iles en ile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SPLA</a:t>
          </a:r>
        </a:p>
      </dsp:txBody>
      <dsp:txXfrm rot="-5400000">
        <a:off x="2368296" y="1369569"/>
        <a:ext cx="4165380" cy="830431"/>
      </dsp:txXfrm>
    </dsp:sp>
    <dsp:sp modelId="{E92602E3-918C-4EAC-97A1-12D268D2D4AE}">
      <dsp:nvSpPr>
        <dsp:cNvPr id="0" name=""/>
        <dsp:cNvSpPr/>
      </dsp:nvSpPr>
      <dsp:spPr>
        <a:xfrm>
          <a:off x="0" y="1209610"/>
          <a:ext cx="2368296" cy="1150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Auteurs</a:t>
          </a:r>
        </a:p>
      </dsp:txBody>
      <dsp:txXfrm>
        <a:off x="56155" y="1265765"/>
        <a:ext cx="2255986" cy="1038039"/>
      </dsp:txXfrm>
    </dsp:sp>
    <dsp:sp modelId="{30E7DE7E-F07E-472F-B53B-B765B9738453}">
      <dsp:nvSpPr>
        <dsp:cNvPr id="0" name=""/>
        <dsp:cNvSpPr/>
      </dsp:nvSpPr>
      <dsp:spPr>
        <a:xfrm rot="5400000">
          <a:off x="4013308" y="887499"/>
          <a:ext cx="920279" cy="4210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BNF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VIAF</a:t>
          </a:r>
        </a:p>
      </dsp:txBody>
      <dsp:txXfrm rot="-5400000">
        <a:off x="2368296" y="2577435"/>
        <a:ext cx="4165380" cy="830431"/>
      </dsp:txXfrm>
    </dsp:sp>
    <dsp:sp modelId="{8258EE49-776F-4A31-BF66-1D288F30DACB}">
      <dsp:nvSpPr>
        <dsp:cNvPr id="0" name=""/>
        <dsp:cNvSpPr/>
      </dsp:nvSpPr>
      <dsp:spPr>
        <a:xfrm>
          <a:off x="0" y="2417477"/>
          <a:ext cx="2368296" cy="1150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Meta-données</a:t>
          </a:r>
          <a:r>
            <a:rPr lang="fr-FR" sz="2600" kern="1200" dirty="0"/>
            <a:t> auteurs</a:t>
          </a:r>
        </a:p>
      </dsp:txBody>
      <dsp:txXfrm>
        <a:off x="56155" y="2473632"/>
        <a:ext cx="2255986" cy="1038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BD9FAF-B4BC-4C83-9C4E-9B636D529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DF026-AF9D-49A0-9CFC-9272EB3F3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B0F0C-128C-402C-9F5E-4B02DBC255BD}" type="datetime1">
              <a:rPr lang="fr-FR" smtClean="0"/>
              <a:t>09/12/2019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015D-3887-4589-BBD5-10B87DE969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C6D1-A067-4982-9281-5708432E3A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C3E2-7F6A-4ADB-A715-7E06FADF09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053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420A-71BA-4582-8FA2-207D85807447}" type="datetime1">
              <a:rPr lang="fr-FR" smtClean="0"/>
              <a:t>09/12/2019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F835-2E81-4475-8D4A-8295739E0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741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Cartographie de web francophone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5D06BC-58B7-4408-807F-A3B780B8F44C}" type="datetime1">
              <a:rPr lang="fr-FR" smtClean="0"/>
              <a:t>09/12/2019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8A3F835-2E81-4475-8D4A-8295739E04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oisguite.com/2007/12/la-translitterat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D1700-97BE-4DF2-BB14-DD80BA958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7F7D03-FB7F-46A3-8270-BF9FFA08115D}"/>
              </a:ext>
            </a:extLst>
          </p:cNvPr>
          <p:cNvSpPr/>
          <p:nvPr/>
        </p:nvSpPr>
        <p:spPr>
          <a:xfrm>
            <a:off x="2983063" y="2469191"/>
            <a:ext cx="5938390" cy="181382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E92D6E-5884-4F0C-87CF-AAB80F44DBCB}"/>
              </a:ext>
            </a:extLst>
          </p:cNvPr>
          <p:cNvSpPr/>
          <p:nvPr/>
        </p:nvSpPr>
        <p:spPr>
          <a:xfrm>
            <a:off x="5220929" y="5128709"/>
            <a:ext cx="6971071" cy="1192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48206" y="2130597"/>
            <a:ext cx="8208105" cy="1605294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CA7670"/>
                </a:solidFill>
              </a:rPr>
              <a:t>Cartographie du web littéraire francophone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93122" y="449766"/>
            <a:ext cx="3878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sto MT"/>
              </a:rPr>
              <a:t>Master HN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tx2"/>
                </a:solidFill>
                <a:latin typeface="Calisto MT"/>
              </a:rPr>
              <a:t>Livrable 2 - UE Projet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sto MT"/>
                <a:ea typeface="+mn-ea"/>
                <a:cs typeface="+mn-cs"/>
              </a:rPr>
              <a:t>18 novembre 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99" y="5115161"/>
            <a:ext cx="1922959" cy="1130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58" y="5216069"/>
            <a:ext cx="2027150" cy="10297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4702" y="517395"/>
            <a:ext cx="299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Inès 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Burri</a:t>
            </a:r>
            <a:endParaRPr kumimoji="0" lang="fr-FR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Anaïs </a:t>
            </a:r>
            <a:r>
              <a:rPr kumimoji="0" lang="fr-FR" sz="2400" b="0" i="0" u="none" strike="noStrike" kern="1200" cap="small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Chambat</a:t>
            </a:r>
            <a:endParaRPr kumimoji="0" lang="fr-FR" sz="2400" b="0" i="0" u="none" strike="noStrike" kern="1200" cap="small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tx2"/>
                </a:solidFill>
                <a:latin typeface="Calisto MT"/>
              </a:rPr>
              <a:t>Célian </a:t>
            </a:r>
            <a:r>
              <a:rPr lang="fr-FR" sz="2400" cap="small" dirty="0" err="1">
                <a:solidFill>
                  <a:schemeClr val="tx2"/>
                </a:solidFill>
                <a:latin typeface="Calisto MT"/>
              </a:rPr>
              <a:t>Ringwald</a:t>
            </a:r>
            <a:endParaRPr kumimoji="0" lang="fr-FR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072998" y="3718108"/>
            <a:ext cx="10046004" cy="519586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état des lieux : mi parcours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52D71F-FFE9-4633-A3DB-F1C5B9B0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A768E1-DB30-4AAE-B718-AA740056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cap="smal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63C785-5225-43CB-92F5-9E29B5B1A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268" y="4873492"/>
            <a:ext cx="20288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56" y="523044"/>
            <a:ext cx="7757410" cy="5811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C20A7-0CA6-4135-888F-F26E122B4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A0E5D9-DEA8-4F3B-94A6-CDF8EF3CEAFF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9661E0-E3ED-4E2F-878F-3255FB5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4D114064-04FC-440A-ACB2-00C8C4EBA604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0" name="Espace réservé du pied de page 12">
            <a:extLst>
              <a:ext uri="{FF2B5EF4-FFF2-40B4-BE49-F238E27FC236}">
                <a16:creationId xmlns:a16="http://schemas.microsoft.com/office/drawing/2014/main" id="{1A4C0784-1675-47F4-AC19-84FA95A1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4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159" y="2129919"/>
            <a:ext cx="4576482" cy="2096523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rgbClr val="CA7670"/>
                </a:solidFill>
              </a:rPr>
              <a:t>III. Le réalisé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495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F29F1-3426-4CB6-AA61-06A6B3B4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1) Facebook : possibilités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4F02E-CBEF-430F-9331-70463936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API : </a:t>
            </a:r>
            <a:r>
              <a:rPr lang="fr-FR" dirty="0" err="1"/>
              <a:t>access</a:t>
            </a:r>
            <a:r>
              <a:rPr lang="fr-FR" dirty="0"/>
              <a:t> information</a:t>
            </a:r>
          </a:p>
          <a:p>
            <a:r>
              <a:rPr lang="fr-FR" dirty="0"/>
              <a:t>Possibilités :</a:t>
            </a:r>
          </a:p>
          <a:p>
            <a:pPr lvl="1"/>
            <a:r>
              <a:rPr lang="fr-FR" dirty="0"/>
              <a:t>15 requêtes / quart d’heures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404A6C-23CF-427F-91DD-B61F459F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0045" y="1825625"/>
            <a:ext cx="5802086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fr-FR" dirty="0"/>
              <a:t>30</a:t>
            </a:r>
            <a:r>
              <a:rPr lang="fr-FR" baseline="30000" dirty="0"/>
              <a:t>e</a:t>
            </a:r>
            <a:r>
              <a:rPr lang="fr-FR" dirty="0"/>
              <a:t> de </a:t>
            </a:r>
            <a:r>
              <a:rPr lang="fr-FR" dirty="0" err="1"/>
              <a:t>packets</a:t>
            </a:r>
            <a:r>
              <a:rPr lang="fr-FR" dirty="0"/>
              <a:t> de données disponibles 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user_posts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user_location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user_link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user_likes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user_hometown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user_gender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user_friends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user_events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user_birthday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user_age_range</a:t>
            </a:r>
            <a:r>
              <a:rPr lang="fr-FR" dirty="0"/>
              <a:t>, </a:t>
            </a:r>
            <a:r>
              <a:rPr lang="fr-FR" dirty="0" err="1"/>
              <a:t>attribution_read</a:t>
            </a:r>
            <a:r>
              <a:rPr lang="fr-FR" dirty="0"/>
              <a:t>, </a:t>
            </a:r>
            <a:r>
              <a:rPr lang="fr-FR" dirty="0" err="1"/>
              <a:t>ads_management</a:t>
            </a:r>
            <a:r>
              <a:rPr lang="fr-FR" dirty="0"/>
              <a:t>, </a:t>
            </a:r>
            <a:r>
              <a:rPr lang="fr-FR" dirty="0" err="1"/>
              <a:t>ads_read</a:t>
            </a:r>
            <a:r>
              <a:rPr lang="fr-FR" dirty="0"/>
              <a:t>, </a:t>
            </a:r>
            <a:r>
              <a:rPr lang="fr-FR" dirty="0" err="1"/>
              <a:t>user_videos</a:t>
            </a:r>
            <a:r>
              <a:rPr lang="fr-FR" dirty="0"/>
              <a:t>, </a:t>
            </a:r>
            <a:r>
              <a:rPr lang="fr-FR" dirty="0" err="1"/>
              <a:t>user_photos</a:t>
            </a:r>
            <a:r>
              <a:rPr lang="fr-FR" dirty="0"/>
              <a:t>, </a:t>
            </a:r>
            <a:r>
              <a:rPr lang="fr-FR" dirty="0" err="1"/>
              <a:t>read_page_mailboxes</a:t>
            </a:r>
            <a:r>
              <a:rPr lang="fr-FR" dirty="0"/>
              <a:t>, </a:t>
            </a:r>
            <a:r>
              <a:rPr lang="fr-FR" dirty="0" err="1"/>
              <a:t>read_insights</a:t>
            </a:r>
            <a:r>
              <a:rPr lang="fr-FR" dirty="0"/>
              <a:t>, </a:t>
            </a:r>
            <a:r>
              <a:rPr lang="fr-FR" dirty="0" err="1"/>
              <a:t>publish_to_groups</a:t>
            </a:r>
            <a:r>
              <a:rPr lang="fr-FR" dirty="0"/>
              <a:t>, </a:t>
            </a:r>
            <a:r>
              <a:rPr lang="fr-FR" dirty="0" err="1"/>
              <a:t>publish_pages</a:t>
            </a:r>
            <a:r>
              <a:rPr lang="fr-FR" dirty="0"/>
              <a:t>, </a:t>
            </a:r>
            <a:r>
              <a:rPr lang="fr-FR" dirty="0" err="1"/>
              <a:t>pages_manage_instant_articles</a:t>
            </a:r>
            <a:r>
              <a:rPr lang="fr-FR" dirty="0"/>
              <a:t>, </a:t>
            </a:r>
            <a:r>
              <a:rPr lang="fr-FR" dirty="0" err="1"/>
              <a:t>pages_manage_cta</a:t>
            </a:r>
            <a:r>
              <a:rPr lang="fr-FR" dirty="0"/>
              <a:t>, </a:t>
            </a:r>
            <a:r>
              <a:rPr lang="fr-FR" dirty="0" err="1"/>
              <a:t>manage_pages</a:t>
            </a:r>
            <a:r>
              <a:rPr lang="fr-FR" dirty="0"/>
              <a:t>, </a:t>
            </a:r>
            <a:r>
              <a:rPr lang="fr-FR" dirty="0" err="1"/>
              <a:t>leads_retrieval</a:t>
            </a:r>
            <a:r>
              <a:rPr lang="fr-FR" dirty="0"/>
              <a:t>, </a:t>
            </a:r>
            <a:r>
              <a:rPr lang="fr-FR" dirty="0" err="1"/>
              <a:t>groups_access_member_info</a:t>
            </a:r>
            <a:r>
              <a:rPr lang="fr-FR" dirty="0"/>
              <a:t>, </a:t>
            </a:r>
            <a:r>
              <a:rPr lang="fr-FR" dirty="0" err="1"/>
              <a:t>business_management</a:t>
            </a:r>
            <a:r>
              <a:rPr lang="fr-FR" dirty="0"/>
              <a:t>, </a:t>
            </a:r>
            <a:r>
              <a:rPr lang="fr-FR" dirty="0" err="1"/>
              <a:t>publish_video</a:t>
            </a:r>
            <a:r>
              <a:rPr lang="fr-FR" dirty="0"/>
              <a:t>, </a:t>
            </a:r>
            <a:r>
              <a:rPr lang="fr-FR" dirty="0" err="1"/>
              <a:t>instagram_manage_insights</a:t>
            </a:r>
            <a:r>
              <a:rPr lang="fr-FR" dirty="0"/>
              <a:t>, </a:t>
            </a:r>
            <a:r>
              <a:rPr lang="fr-FR" dirty="0" err="1"/>
              <a:t>instagram_manage_comments</a:t>
            </a:r>
            <a:r>
              <a:rPr lang="fr-FR" dirty="0"/>
              <a:t>, </a:t>
            </a:r>
            <a:r>
              <a:rPr lang="fr-FR" dirty="0" err="1"/>
              <a:t>instagram_basic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B1E39E-376F-4DDB-B539-540EF2FBA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C8DEAF-B88D-46A7-8E31-D43D6E5A8BAE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7C78EE7-581E-42E1-838B-FC7A2F40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EEC1FC3-B2F6-4148-B1E5-7635D21493D6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061E16EE-D3A6-4F94-8AEC-7FC6A4B0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1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9545-341B-4370-B2AD-30D75ED1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1) Facebook : procédure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ACE1-3428-46F3-928C-DE7EBDE88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application </a:t>
            </a:r>
            <a:r>
              <a:rPr lang="fr-FR" dirty="0" err="1"/>
              <a:t>facebook</a:t>
            </a:r>
            <a:endParaRPr lang="fr-FR" dirty="0"/>
          </a:p>
          <a:p>
            <a:r>
              <a:rPr lang="fr-FR" dirty="0"/>
              <a:t>Création page entreprise</a:t>
            </a:r>
          </a:p>
          <a:p>
            <a:r>
              <a:rPr lang="fr-FR" dirty="0"/>
              <a:t>Vérification personnelle </a:t>
            </a:r>
          </a:p>
          <a:p>
            <a:r>
              <a:rPr lang="fr-FR" dirty="0"/>
              <a:t>Justification des besoins d’ouverture API</a:t>
            </a:r>
          </a:p>
          <a:p>
            <a:r>
              <a:rPr lang="fr-FR" baseline="30000" dirty="0"/>
              <a:t>La demande a été formulée le 30 octobre 2019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7ACCA-A14A-450B-95BE-ED6E534C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C0CCAF-7724-41A9-9D27-61BD1AA3E015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C245BA-5806-42AE-8F60-0A590D89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66BAAF82-7A86-4E74-9D2E-706FA7508A4C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294A0476-98DE-484E-AAF1-712281BC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8B91E-C352-4625-B8F2-246BEBA2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RDF : première analyse</a:t>
            </a:r>
          </a:p>
          <a:p>
            <a:r>
              <a:rPr lang="fr-FR" dirty="0" err="1"/>
              <a:t>Scrapping</a:t>
            </a:r>
            <a:r>
              <a:rPr lang="fr-FR" dirty="0"/>
              <a:t> de répertoires en lignes</a:t>
            </a:r>
          </a:p>
          <a:p>
            <a:r>
              <a:rPr lang="fr-FR" dirty="0"/>
              <a:t>Création du liste d’auteur uniques</a:t>
            </a:r>
          </a:p>
          <a:p>
            <a:r>
              <a:rPr lang="fr-FR" dirty="0" err="1"/>
              <a:t>Requetes</a:t>
            </a:r>
            <a:r>
              <a:rPr lang="fr-FR" dirty="0"/>
              <a:t> </a:t>
            </a:r>
            <a:r>
              <a:rPr lang="fr-FR" dirty="0" err="1"/>
              <a:t>Sparql</a:t>
            </a:r>
            <a:r>
              <a:rPr lang="fr-FR" dirty="0"/>
              <a:t> BNF</a:t>
            </a:r>
          </a:p>
          <a:p>
            <a:r>
              <a:rPr lang="fr-FR" dirty="0" err="1"/>
              <a:t>Requetes</a:t>
            </a:r>
            <a:r>
              <a:rPr lang="fr-FR" dirty="0"/>
              <a:t> VIAF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0452B22-1714-4B5E-BAD8-41CDEDD4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CA7670"/>
                </a:solidFill>
              </a:rPr>
              <a:t>2) Un écosystème de scripts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B0AC1-E958-4E0C-85B4-F4372355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9FCA6-AAD4-43E9-B5B7-5D844678B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7509C5-DB1A-4CB9-AA85-1508B722DCA6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DE0F894-2432-4909-8409-63AEC2BCE91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1B2C2A0D-9CBF-404E-A720-4D8967839F9C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4" name="Espace réservé du pied de page 12">
            <a:extLst>
              <a:ext uri="{FF2B5EF4-FFF2-40B4-BE49-F238E27FC236}">
                <a16:creationId xmlns:a16="http://schemas.microsoft.com/office/drawing/2014/main" id="{93526A5A-766D-4704-983E-3FF9581B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6AAC-2EF5-4BC9-A7E0-4D85FB22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3) Un tour des données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46227-B5BF-4E31-BD5E-1D92C84F7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279470"/>
              </p:ext>
            </p:extLst>
          </p:nvPr>
        </p:nvGraphicFramePr>
        <p:xfrm>
          <a:off x="2031999" y="1690689"/>
          <a:ext cx="6578601" cy="3569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BCB3A67-8025-4C0B-AC14-6752147E2B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A73281-85BB-4A41-B179-0D68E1873EE9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6277A80-8086-4219-A42A-56E5B9FB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6EACEFC6-CF32-4D19-86D0-A64AA58936D2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8" name="Espace réservé du pied de page 12">
            <a:extLst>
              <a:ext uri="{FF2B5EF4-FFF2-40B4-BE49-F238E27FC236}">
                <a16:creationId xmlns:a16="http://schemas.microsoft.com/office/drawing/2014/main" id="{FE538817-B70D-4A73-88DA-F29989AB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9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7FE-70B3-454A-8778-8D94F14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3) Données obtenues : Iles-en-Iles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8F73-3B05-4B41-A5B2-60DF49C8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Remplis par les auteurs eux-mêmes </a:t>
            </a:r>
          </a:p>
          <a:p>
            <a:pPr marL="0" indent="0">
              <a:buNone/>
            </a:pPr>
            <a:r>
              <a:rPr lang="fr-FR" dirty="0"/>
              <a:t>139 auteurs </a:t>
            </a:r>
          </a:p>
          <a:p>
            <a:r>
              <a:rPr lang="fr-FR" dirty="0"/>
              <a:t>Bio, parcours de vie (texte)</a:t>
            </a:r>
          </a:p>
          <a:p>
            <a:r>
              <a:rPr lang="fr-FR" dirty="0"/>
              <a:t>Productions (par types)</a:t>
            </a:r>
          </a:p>
          <a:p>
            <a:r>
              <a:rPr lang="fr-FR" dirty="0"/>
              <a:t>Autres liens web (site perso, publications, blogs)</a:t>
            </a:r>
          </a:p>
          <a:p>
            <a:r>
              <a:rPr lang="fr-FR" dirty="0"/>
              <a:t>Films / entretiens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339A-A9C4-4453-8E1A-6B5CFE39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516A3F-A3D2-45C6-A8BE-B6AC1212314E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0576A7-E118-4469-A53D-50B5245D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669E5469-0944-42CF-AFF0-82C71B15D360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1" name="Espace réservé du pied de page 12">
            <a:extLst>
              <a:ext uri="{FF2B5EF4-FFF2-40B4-BE49-F238E27FC236}">
                <a16:creationId xmlns:a16="http://schemas.microsoft.com/office/drawing/2014/main" id="{6CC40F95-0397-4ACC-9439-B0210586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1884-9E25-4B34-90AA-34031288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3) Données obtenues : SPLA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E5F0-F607-4C40-8454-BBD40CC2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4440 auteurs dont 193 liées à </a:t>
            </a:r>
            <a:r>
              <a:rPr lang="fr-FR" dirty="0" err="1"/>
              <a:t>Haiti</a:t>
            </a:r>
            <a:endParaRPr lang="fr-FR" dirty="0"/>
          </a:p>
          <a:p>
            <a:r>
              <a:rPr lang="fr-FR" dirty="0"/>
              <a:t>Remplis par les auteurs eux-mêmes </a:t>
            </a:r>
          </a:p>
          <a:p>
            <a:r>
              <a:rPr lang="fr-FR" dirty="0"/>
              <a:t>Activité</a:t>
            </a:r>
          </a:p>
          <a:p>
            <a:r>
              <a:rPr lang="fr-FR" dirty="0"/>
              <a:t>Pays</a:t>
            </a:r>
          </a:p>
          <a:p>
            <a:r>
              <a:rPr lang="fr-FR" dirty="0"/>
              <a:t>Langue</a:t>
            </a:r>
          </a:p>
          <a:p>
            <a:r>
              <a:rPr lang="fr-FR" dirty="0"/>
              <a:t>Bio / Site web perso 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75A85-FA93-46CF-82C5-972CC6474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D33A36-C914-4564-B3A7-6AF22AAAD005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E3EFB2-1A95-46ED-A859-9FD28C81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FAF19E94-13A4-4A25-AA29-03EE106196C7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1" name="Espace réservé du pied de page 12">
            <a:extLst>
              <a:ext uri="{FF2B5EF4-FFF2-40B4-BE49-F238E27FC236}">
                <a16:creationId xmlns:a16="http://schemas.microsoft.com/office/drawing/2014/main" id="{B9EBE601-CC97-49D6-9C72-9614E364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C06E-24BE-4A7B-B93E-1A2A5E00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3) Des ensembles recouverts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796F37-BD34-471F-9C1E-2F42473B3430}"/>
              </a:ext>
            </a:extLst>
          </p:cNvPr>
          <p:cNvSpPr/>
          <p:nvPr/>
        </p:nvSpPr>
        <p:spPr>
          <a:xfrm>
            <a:off x="3954624" y="3931323"/>
            <a:ext cx="2808514" cy="27338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SPLA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(193)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7101B8-3D8B-47BC-9052-920BDA357D27}"/>
              </a:ext>
            </a:extLst>
          </p:cNvPr>
          <p:cNvSpPr/>
          <p:nvPr/>
        </p:nvSpPr>
        <p:spPr>
          <a:xfrm>
            <a:off x="1929104" y="1514766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RDF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(240)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38E4B7-C8F0-42F9-802F-9A3336ACBD17}"/>
              </a:ext>
            </a:extLst>
          </p:cNvPr>
          <p:cNvSpPr/>
          <p:nvPr/>
        </p:nvSpPr>
        <p:spPr>
          <a:xfrm>
            <a:off x="2497299" y="3397777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EXCEL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(31)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A679B5-377B-4DD1-930C-18895974A83A}"/>
              </a:ext>
            </a:extLst>
          </p:cNvPr>
          <p:cNvSpPr/>
          <p:nvPr/>
        </p:nvSpPr>
        <p:spPr>
          <a:xfrm>
            <a:off x="4781772" y="1870901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ILE EN ILE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(139)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A19F8-F885-40FF-B0C0-844EC287DA5F}"/>
              </a:ext>
            </a:extLst>
          </p:cNvPr>
          <p:cNvSpPr txBox="1"/>
          <p:nvPr/>
        </p:nvSpPr>
        <p:spPr>
          <a:xfrm>
            <a:off x="4724747" y="387504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B4ADE-233A-4C56-BB42-2C3071749CA1}"/>
              </a:ext>
            </a:extLst>
          </p:cNvPr>
          <p:cNvSpPr txBox="1"/>
          <p:nvPr/>
        </p:nvSpPr>
        <p:spPr>
          <a:xfrm>
            <a:off x="5711542" y="4330809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(69)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9FF76-C8E5-4C06-8F66-E36C149822E3}"/>
              </a:ext>
            </a:extLst>
          </p:cNvPr>
          <p:cNvSpPr/>
          <p:nvPr/>
        </p:nvSpPr>
        <p:spPr>
          <a:xfrm>
            <a:off x="3415587" y="1667976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Inexploité</a:t>
            </a:r>
          </a:p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(10)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F8F79-1838-4247-8A83-1035F69292C7}"/>
              </a:ext>
            </a:extLst>
          </p:cNvPr>
          <p:cNvSpPr txBox="1"/>
          <p:nvPr/>
        </p:nvSpPr>
        <p:spPr>
          <a:xfrm>
            <a:off x="8172645" y="1870901"/>
            <a:ext cx="2632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Meta-auteurs Excel:</a:t>
            </a:r>
          </a:p>
          <a:p>
            <a:r>
              <a:rPr lang="fr-FR" dirty="0"/>
              <a:t>17 </a:t>
            </a:r>
            <a:r>
              <a:rPr lang="fr-FR" dirty="0" err="1"/>
              <a:t>viaf</a:t>
            </a:r>
            <a:r>
              <a:rPr lang="fr-FR" dirty="0"/>
              <a:t> / 14 BNF / 7wiki</a:t>
            </a:r>
          </a:p>
          <a:p>
            <a:endParaRPr lang="fr-FR" dirty="0"/>
          </a:p>
          <a:p>
            <a:r>
              <a:rPr lang="fr-FR" dirty="0"/>
              <a:t>Meta-final : 274 auteurs</a:t>
            </a:r>
          </a:p>
          <a:p>
            <a:r>
              <a:rPr lang="fr-FR" dirty="0"/>
              <a:t>74 </a:t>
            </a:r>
            <a:r>
              <a:rPr lang="fr-FR" dirty="0" err="1"/>
              <a:t>viaf</a:t>
            </a:r>
            <a:r>
              <a:rPr lang="fr-FR" dirty="0"/>
              <a:t> / </a:t>
            </a:r>
          </a:p>
          <a:p>
            <a:endParaRPr lang="fr-F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72CCB2-92F3-49F0-95DF-DEB1EA3B0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31DCC4-BED8-4387-AD7B-38BCE7F59206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38F5970-66D5-404E-9A21-8093DA3A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3A709E4B-E1CD-438A-921F-E85286A5BF08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22" name="Espace réservé du pied de page 12">
            <a:extLst>
              <a:ext uri="{FF2B5EF4-FFF2-40B4-BE49-F238E27FC236}">
                <a16:creationId xmlns:a16="http://schemas.microsoft.com/office/drawing/2014/main" id="{E5775CF9-8EF7-4511-ABCE-2A401701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0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711-E6E6-458F-AE75-CFCF6C0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4) Sur les entités nommées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BB48-B0DC-4359-8D31-9D7669B4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Dépends de la langue (faire attention aux pages en créole, anglais, espagnol ou encore hollandais)</a:t>
            </a:r>
          </a:p>
          <a:p>
            <a:r>
              <a:rPr lang="fr-FR" dirty="0"/>
              <a:t>Nous avons cependant un secteur géographique restreint : possibilité d’utiliser une gazette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99C70-3DE6-4E35-A942-1D272DF2A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0B0E12-2D24-465A-B53E-80794817FC90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6D6F1CA-B5B0-4CBC-84B5-9702464A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A2802255-6D08-4042-A81F-9EA2B40C2604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5" name="Espace réservé du pied de page 12">
            <a:extLst>
              <a:ext uri="{FF2B5EF4-FFF2-40B4-BE49-F238E27FC236}">
                <a16:creationId xmlns:a16="http://schemas.microsoft.com/office/drawing/2014/main" id="{9AE346AE-12FD-4A0E-B792-3F034A77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6117" y="387280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FD5D0B5-E738-44DA-98BB-DFA89295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117" y="3367548"/>
            <a:ext cx="5515863" cy="2371785"/>
          </a:xfrm>
        </p:spPr>
        <p:txBody>
          <a:bodyPr anchor="t">
            <a:normAutofit/>
          </a:bodyPr>
          <a:lstStyle/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I. Consignes initiales</a:t>
            </a:r>
            <a:endParaRPr lang="fr-F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II. Discussions et construction des scénarios</a:t>
            </a: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III. Le réalisé </a:t>
            </a: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IV. Echanges</a:t>
            </a:r>
            <a:endParaRPr lang="fr-FR" sz="20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9F39B60-A63E-4A87-A587-B42BF49B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86D9D98-9AED-4EB3-B274-7511E678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cap="small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9F6895-6D91-49B3-A4FA-1FDA000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6538-8A89-40E2-87CF-9ADA7E5D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5) Pistes de dataviz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5C2-0C34-4765-B96E-B63DE36A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Difficile d’évaluer ce que l’on peux représenter tant que ne savait pas quoi représenter</a:t>
            </a:r>
          </a:p>
          <a:p>
            <a:r>
              <a:rPr lang="fr-FR" dirty="0"/>
              <a:t>Cependant quelques pistes…</a:t>
            </a:r>
          </a:p>
          <a:p>
            <a:endParaRPr lang="fr-FR" dirty="0"/>
          </a:p>
          <a:p>
            <a:r>
              <a:rPr lang="fr-FR" dirty="0"/>
              <a:t>Technologies : </a:t>
            </a:r>
          </a:p>
          <a:p>
            <a:pPr lvl="1"/>
            <a:r>
              <a:rPr lang="fr-FR" dirty="0"/>
              <a:t>HTML</a:t>
            </a:r>
          </a:p>
          <a:p>
            <a:pPr lvl="1"/>
            <a:r>
              <a:rPr lang="fr-FR" dirty="0"/>
              <a:t>JS (D3.js / Sigma.js/ datatbles.js /Vue.js)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C2C16-1CC4-4943-B39A-00BEF97C6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A6B53D-FCCF-4277-9CC3-7C486258AC3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92963-7EE8-4FA3-B673-95608A19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B6236BD8-C0DE-4B16-9573-E3B257C3BEED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1" name="Espace réservé du pied de page 12">
            <a:extLst>
              <a:ext uri="{FF2B5EF4-FFF2-40B4-BE49-F238E27FC236}">
                <a16:creationId xmlns:a16="http://schemas.microsoft.com/office/drawing/2014/main" id="{F24C53AF-2BC2-4103-9C7B-17C0D0D8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8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0E2-B250-4FF6-BD0B-F680A02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5) Idées 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ABD1-BC91-42EC-8DE9-F7BBF0B6D112}"/>
              </a:ext>
            </a:extLst>
          </p:cNvPr>
          <p:cNvSpPr/>
          <p:nvPr/>
        </p:nvSpPr>
        <p:spPr>
          <a:xfrm>
            <a:off x="587830" y="1567543"/>
            <a:ext cx="10195540" cy="440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6E3EE-1B46-4B41-8CD4-824039882F15}"/>
              </a:ext>
            </a:extLst>
          </p:cNvPr>
          <p:cNvSpPr/>
          <p:nvPr/>
        </p:nvSpPr>
        <p:spPr>
          <a:xfrm>
            <a:off x="838200" y="3100873"/>
            <a:ext cx="4270310" cy="2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ECAB1-62D1-4674-B443-A924969826B8}"/>
              </a:ext>
            </a:extLst>
          </p:cNvPr>
          <p:cNvSpPr/>
          <p:nvPr/>
        </p:nvSpPr>
        <p:spPr>
          <a:xfrm>
            <a:off x="6323046" y="3100873"/>
            <a:ext cx="4270310" cy="2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9B946-105A-4B73-AC74-CB717E2095DE}"/>
              </a:ext>
            </a:extLst>
          </p:cNvPr>
          <p:cNvSpPr/>
          <p:nvPr/>
        </p:nvSpPr>
        <p:spPr>
          <a:xfrm>
            <a:off x="838200" y="1838131"/>
            <a:ext cx="9755156" cy="115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 DATE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5D8D-5CC9-4096-98AC-79C625C0B9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32" y="3148514"/>
            <a:ext cx="2179537" cy="2318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84A7B6-BEC8-422C-8DBF-F0CADF73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1902457"/>
            <a:ext cx="6463952" cy="1086448"/>
          </a:xfrm>
          <a:prstGeom prst="rect">
            <a:avLst/>
          </a:prstGeom>
        </p:spPr>
      </p:pic>
      <p:pic>
        <p:nvPicPr>
          <p:cNvPr id="1026" name="Picture 2" descr="Résultat de recherche d'images pour &quot;caraibe carte&quot;">
            <a:extLst>
              <a:ext uri="{FF2B5EF4-FFF2-40B4-BE49-F238E27FC236}">
                <a16:creationId xmlns:a16="http://schemas.microsoft.com/office/drawing/2014/main" id="{C9CE6234-5DEE-450A-A7CD-867D43F3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31" y="3208523"/>
            <a:ext cx="3303328" cy="219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B84A9D-89C5-47F0-B492-484F6044D1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8"/>
            <a:ext cx="1209868" cy="64928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20CF29-0B49-40F2-A1AB-0E5AEFEA5976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B1DF52-F278-4D57-8A0D-314ACB44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62CE6119-001A-4EEA-8460-F34C294ED6E7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20" name="Espace réservé du pied de page 12">
            <a:extLst>
              <a:ext uri="{FF2B5EF4-FFF2-40B4-BE49-F238E27FC236}">
                <a16:creationId xmlns:a16="http://schemas.microsoft.com/office/drawing/2014/main" id="{62BB99C2-1F20-47C3-94BE-C970AC9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B189EB-A247-4C20-B195-97F0CDFCB3A1}"/>
              </a:ext>
            </a:extLst>
          </p:cNvPr>
          <p:cNvSpPr/>
          <p:nvPr/>
        </p:nvSpPr>
        <p:spPr>
          <a:xfrm>
            <a:off x="4948437" y="152370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Filtre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F33277-5E1C-4588-A2E1-F2C9F5BD8B04}"/>
              </a:ext>
            </a:extLst>
          </p:cNvPr>
          <p:cNvSpPr/>
          <p:nvPr/>
        </p:nvSpPr>
        <p:spPr>
          <a:xfrm>
            <a:off x="1926404" y="5548264"/>
            <a:ext cx="2093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Filtre géographique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2301F-F37E-4361-B9E1-F40B64CBBE42}"/>
              </a:ext>
            </a:extLst>
          </p:cNvPr>
          <p:cNvSpPr/>
          <p:nvPr/>
        </p:nvSpPr>
        <p:spPr>
          <a:xfrm>
            <a:off x="6937824" y="5549143"/>
            <a:ext cx="3040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Filtre univers (virtuel/papier)</a:t>
            </a:r>
          </a:p>
        </p:txBody>
      </p:sp>
    </p:spTree>
    <p:extLst>
      <p:ext uri="{BB962C8B-B14F-4D97-AF65-F5344CB8AC3E}">
        <p14:creationId xmlns:p14="http://schemas.microsoft.com/office/powerpoint/2010/main" val="3430375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0E2-B250-4FF6-BD0B-F680A02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5) Idées 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ABD1-BC91-42EC-8DE9-F7BBF0B6D112}"/>
              </a:ext>
            </a:extLst>
          </p:cNvPr>
          <p:cNvSpPr/>
          <p:nvPr/>
        </p:nvSpPr>
        <p:spPr>
          <a:xfrm>
            <a:off x="838200" y="1503768"/>
            <a:ext cx="10143931" cy="48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6E3EE-1B46-4B41-8CD4-824039882F15}"/>
              </a:ext>
            </a:extLst>
          </p:cNvPr>
          <p:cNvSpPr/>
          <p:nvPr/>
        </p:nvSpPr>
        <p:spPr>
          <a:xfrm>
            <a:off x="1127449" y="1690688"/>
            <a:ext cx="4270310" cy="455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3A3AD-F9DA-48F9-84CC-DF0F442EE796}"/>
              </a:ext>
            </a:extLst>
          </p:cNvPr>
          <p:cNvSpPr/>
          <p:nvPr/>
        </p:nvSpPr>
        <p:spPr>
          <a:xfrm>
            <a:off x="6551645" y="1690688"/>
            <a:ext cx="4270310" cy="455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AFB9-2ABC-486D-A313-FF18BE82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4"/>
          <a:stretch/>
        </p:blipFill>
        <p:spPr>
          <a:xfrm>
            <a:off x="1688841" y="2715824"/>
            <a:ext cx="3515266" cy="2960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CCE582-924A-4CB8-9AAC-D2970FBC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61" y="1760987"/>
            <a:ext cx="3755277" cy="4210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96391A-38AF-4733-AD20-1B3C4074A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8"/>
            <a:ext cx="1209868" cy="63563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66003D-11A8-4416-AFED-F35C123E021A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CCB9881A-52DA-4A41-8079-0DDD2224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F34D3EA6-0996-42B4-AA79-26498FAC343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22" name="Espace réservé du pied de page 12">
            <a:extLst>
              <a:ext uri="{FF2B5EF4-FFF2-40B4-BE49-F238E27FC236}">
                <a16:creationId xmlns:a16="http://schemas.microsoft.com/office/drawing/2014/main" id="{06899B81-139B-4F64-803D-EBB20511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2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D83-D4DB-4858-A599-AC1D9F6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5) Visualisation des parcours littéraires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C3D8-5189-457B-AB99-4C2E07A8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Ciblé entité auteur</a:t>
            </a:r>
          </a:p>
          <a:p>
            <a:r>
              <a:rPr lang="fr-FR" dirty="0"/>
              <a:t>Mais aussi « parcours de vie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435C02-E0A5-46D5-9910-235AE296D1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96" y="3352642"/>
            <a:ext cx="7467911" cy="2291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10A5C-553D-43A9-9AF2-5E3ABE6E6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A77221-93ED-4A9D-8FD1-54C65E01045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793D6AE-069F-416C-BEAA-57378C3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4C62D4C-DD73-4EA4-B316-705FBFF843E2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F6C08A5F-6811-4581-A82D-BFBB6DF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05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3711772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rgbClr val="CA7670"/>
                </a:solidFill>
              </a:rPr>
              <a:t>IV. Echanges</a:t>
            </a:r>
            <a:br>
              <a:rPr lang="fr-FR" dirty="0">
                <a:solidFill>
                  <a:srgbClr val="CA7670"/>
                </a:solidFill>
              </a:rPr>
            </a:br>
            <a:endParaRPr lang="fr-FR" dirty="0">
              <a:solidFill>
                <a:srgbClr val="CA767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607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D83-D4DB-4858-A599-AC1D9F6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Echanges : questions et constats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C3D8-5189-457B-AB99-4C2E07A8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Constat : fichier </a:t>
            </a:r>
            <a:r>
              <a:rPr lang="fr-FR" dirty="0" err="1"/>
              <a:t>excel</a:t>
            </a:r>
            <a:r>
              <a:rPr lang="fr-FR" dirty="0"/>
              <a:t> trop réduit pour visualiser un réseau</a:t>
            </a:r>
          </a:p>
          <a:p>
            <a:r>
              <a:rPr lang="fr-FR" dirty="0"/>
              <a:t>Abondons données Facebook</a:t>
            </a:r>
          </a:p>
          <a:p>
            <a:r>
              <a:rPr lang="fr-FR" dirty="0"/>
              <a:t>Nous nous basons sur des auteurs pour lesquels nous avons des informations et l’identifications de nouveau auteurs à travers les contenus textuel que nous avons</a:t>
            </a:r>
          </a:p>
          <a:p>
            <a:r>
              <a:rPr lang="fr-FR" dirty="0"/>
              <a:t>Comment mesurer l’audience d’un auteur ?</a:t>
            </a:r>
          </a:p>
          <a:p>
            <a:r>
              <a:rPr lang="fr-FR" dirty="0"/>
              <a:t>Nous partons sur Iles-en-iles afin de pouvoir obtenir une visualisation intéressante cependant il faudra pouvoir repéré les auteurs présent exclusivement sur le web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10A5C-553D-43A9-9AF2-5E3ABE6E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A77221-93ED-4A9D-8FD1-54C65E01045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793D6AE-069F-416C-BEAA-57378C3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4C62D4C-DD73-4EA4-B316-705FBFF843E2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F6C08A5F-6811-4581-A82D-BFBB6DF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3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D83-D4DB-4858-A599-AC1D9F6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Echanges : Objectifs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10A5C-553D-43A9-9AF2-5E3ABE6E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A77221-93ED-4A9D-8FD1-54C65E01045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793D6AE-069F-416C-BEAA-57378C3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4C62D4C-DD73-4EA4-B316-705FBFF843E2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F6C08A5F-6811-4581-A82D-BFBB6DF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86D5F-A1E3-44FE-A6AE-7425167AD501}"/>
              </a:ext>
            </a:extLst>
          </p:cNvPr>
          <p:cNvSpPr/>
          <p:nvPr/>
        </p:nvSpPr>
        <p:spPr>
          <a:xfrm>
            <a:off x="1927123" y="154640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i="1" dirty="0">
                <a:solidFill>
                  <a:schemeClr val="accent1"/>
                </a:solidFill>
              </a:rPr>
              <a:t>1. Définir structure données</a:t>
            </a:r>
            <a:endParaRPr lang="fr-FR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Structure TEI Auteurs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Structure TEI Pays</a:t>
            </a:r>
            <a:r>
              <a:rPr lang="fr-FR" dirty="0"/>
              <a:t> </a:t>
            </a:r>
            <a:r>
              <a:rPr lang="fr-FR" i="1" dirty="0"/>
              <a:t>Structure TEI Entité Nommée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Structure fichier liens FOAF relations</a:t>
            </a:r>
            <a:endParaRPr lang="fr-FR" dirty="0"/>
          </a:p>
          <a:p>
            <a:r>
              <a:rPr lang="fr-FR" b="1" i="1" dirty="0">
                <a:solidFill>
                  <a:schemeClr val="accent1"/>
                </a:solidFill>
              </a:rPr>
              <a:t>2. Extraction de données</a:t>
            </a:r>
            <a:endParaRPr lang="fr-FR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Extraction des données sur le site ile en ile qui suivront les </a:t>
            </a:r>
            <a:r>
              <a:rPr lang="fr-FR" i="1" dirty="0" err="1"/>
              <a:t>templates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Analyse du </a:t>
            </a:r>
            <a:r>
              <a:rPr lang="fr-FR" i="1" dirty="0" err="1"/>
              <a:t>viaf</a:t>
            </a:r>
            <a:r>
              <a:rPr lang="fr-FR" i="1" dirty="0"/>
              <a:t> extraction des données d'</a:t>
            </a:r>
            <a:r>
              <a:rPr lang="fr-FR" i="1" dirty="0" err="1"/>
              <a:t>intérets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/>
              <a:t>Extraction des </a:t>
            </a:r>
            <a:r>
              <a:rPr lang="fr-FR" i="1" dirty="0" err="1"/>
              <a:t>entitées</a:t>
            </a:r>
            <a:r>
              <a:rPr lang="fr-FR" i="1" dirty="0"/>
              <a:t> nommées</a:t>
            </a:r>
          </a:p>
          <a:p>
            <a:r>
              <a:rPr lang="fr-FR" i="1" dirty="0">
                <a:solidFill>
                  <a:schemeClr val="accent1"/>
                </a:solidFill>
              </a:rPr>
              <a:t>3</a:t>
            </a:r>
            <a:r>
              <a:rPr lang="fr-FR" b="1" i="1" dirty="0">
                <a:solidFill>
                  <a:schemeClr val="accent1"/>
                </a:solidFill>
              </a:rPr>
              <a:t>.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 Auteur/Url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graphique en réseau sur les parcours de vie par exemple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(Le petit plus, si possible, un graphique sur les entités nommés)</a:t>
            </a:r>
          </a:p>
          <a:p>
            <a:endParaRPr lang="fr-FR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F4E3468-88C0-40CA-9E0E-71F5FB9729E2}"/>
              </a:ext>
            </a:extLst>
          </p:cNvPr>
          <p:cNvSpPr/>
          <p:nvPr/>
        </p:nvSpPr>
        <p:spPr>
          <a:xfrm>
            <a:off x="1504336" y="1561769"/>
            <a:ext cx="422787" cy="3973792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91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842" y="1282890"/>
            <a:ext cx="10998958" cy="4053227"/>
          </a:xfrm>
        </p:spPr>
        <p:txBody>
          <a:bodyPr>
            <a:normAutofit fontScale="47500" lnSpcReduction="20000"/>
          </a:bodyPr>
          <a:lstStyle/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Bélisle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« Du papier à l’écran : lire se transforme »,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Lire dans un monde numérique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Villeurbanne, 2011, pp. 112-162.</a:t>
            </a:r>
          </a:p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hypéritexte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Poétique de la relecture dans l’œuvre numérique de François Bon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175, Paris, 2014, pp. 21-34.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autoblographie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Écritures numériques de soi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177, Paris, 2015, pp. 131-143.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Lejeune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Philippe,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Signes de vie. Le pacte autobiographique, 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Paris, 2005.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Lemercier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Zalc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Méthodes quantitatives pour l’historien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2008.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Pierre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Mercklé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Sociologie des réseaux sociaux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2004, 2011, 2016.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Monat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Jean-Baptiste,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la recherche du Web littéraire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mémoire de master 2 Humanités Numériques soutenu à l’Université Lumière Lyon 2 sous la direction de Jérôme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Darmont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de Gilles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2019, 93 p.</a:t>
            </a:r>
          </a:p>
          <a:p>
            <a:pPr indent="180340" algn="just">
              <a:lnSpc>
                <a:spcPct val="107000"/>
              </a:lnSpc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Rastier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 F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rançois, « Sémantique du Web vs.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 Le problème de la pertinence », in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Syntaxe et sémantique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n° 9, Caen, 2008, pp. 15-36. </a:t>
            </a:r>
          </a:p>
          <a:p>
            <a:pPr indent="180340" algn="just">
              <a:spcAft>
                <a:spcPts val="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Thomas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Sue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., « 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Transliteracy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 :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Crossing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Divides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 »,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First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Monday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vol. 12, n° 12,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décembre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2007, traduction de </a:t>
            </a: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Guite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́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François (</a:t>
            </a:r>
            <a:r>
              <a:rPr lang="fr-FR" sz="33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http://www.francoisguite.com/2007/12/la-translitteratie/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fr-FR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3028-A91E-4D9C-9DA8-12E32885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1BB-010F-4856-A66F-1811E37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E3E4-E6CB-47FA-8BBC-D2D3DF3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ACCD75E-34F6-48BA-B8C5-16F47581C0AF}"/>
              </a:ext>
            </a:extLst>
          </p:cNvPr>
          <p:cNvSpPr txBox="1">
            <a:spLocks/>
          </p:cNvSpPr>
          <p:nvPr/>
        </p:nvSpPr>
        <p:spPr>
          <a:xfrm>
            <a:off x="596521" y="5515912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u="sng" dirty="0"/>
              <a:t>Crédit image</a:t>
            </a:r>
            <a:r>
              <a:rPr lang="fr-FR" sz="1600" dirty="0"/>
              <a:t> : </a:t>
            </a:r>
            <a:r>
              <a:rPr lang="en-US" sz="1600" dirty="0"/>
              <a:t>« </a:t>
            </a:r>
            <a:r>
              <a:rPr lang="en-US" sz="1600" dirty="0" err="1"/>
              <a:t>Méandres</a:t>
            </a:r>
            <a:r>
              <a:rPr lang="en-US" sz="1600" dirty="0"/>
              <a:t> » Fabrice </a:t>
            </a:r>
            <a:r>
              <a:rPr lang="en-US" sz="1600" dirty="0" err="1"/>
              <a:t>Clapiès</a:t>
            </a:r>
            <a:r>
              <a:rPr lang="en-US" sz="1600" dirty="0"/>
              <a:t> 1997 </a:t>
            </a:r>
            <a:r>
              <a:rPr lang="fr-FR" sz="1600" u="sng" dirty="0"/>
              <a:t>https://geo-graphique.tumblr.com</a:t>
            </a:r>
          </a:p>
        </p:txBody>
      </p:sp>
    </p:spTree>
    <p:extLst>
      <p:ext uri="{BB962C8B-B14F-4D97-AF65-F5344CB8AC3E}">
        <p14:creationId xmlns:p14="http://schemas.microsoft.com/office/powerpoint/2010/main" val="384924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335" y="319053"/>
            <a:ext cx="5681542" cy="4840776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CA7670"/>
                </a:solidFill>
              </a:rPr>
              <a:t>I. Consignes initiales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23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7CF8-3269-4ECC-9763-4FC4E25B2F02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B8277-2679-4768-9A45-2218E88CEB9C}"/>
              </a:ext>
            </a:extLst>
          </p:cNvPr>
          <p:cNvSpPr/>
          <p:nvPr/>
        </p:nvSpPr>
        <p:spPr>
          <a:xfrm>
            <a:off x="99681" y="2063410"/>
            <a:ext cx="112541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données: sites et pages associées à un ou plusieurs auteurs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Répertorier les outils existants permettant de représenter visuellement les données à partir de métadonnées relativement limitées recueillies et enregistrées (plateforme NUXEO).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On associe à chaque nom d’auteur une ou plusieurs adresses et un ensemble de métadonnées simples, </a:t>
            </a:r>
          </a:p>
          <a:p>
            <a:pPr lvl="1"/>
            <a:r>
              <a:rPr lang="fr-FR" dirty="0"/>
              <a:t>telles que : localisation, date, auteur, type de média utilisé.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Celles-ci permettront de naviguer dans le répertoire.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Ces fiches auteur + adresses seront stockées dans une base de données élémentaire, et l’outil de visualisation permettra de représenter ces adresses dans un ou plusieurs des contextes caractérisés </a:t>
            </a:r>
          </a:p>
          <a:p>
            <a:pPr lvl="2"/>
            <a:r>
              <a:rPr lang="fr-FR" dirty="0"/>
              <a:t>par les métadonnées. Il faudra être attentif à la compatibilité entre le fichier répertoriant les sites et les métadonnées et l’outil de visualisation mis en place.</a:t>
            </a:r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7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64210D1-9254-4B35-925C-95AB7C8C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rgbClr val="CA7670"/>
                </a:solidFill>
              </a:rPr>
              <a:t>Missions du projet pour les étudiants du Master HN</a:t>
            </a:r>
            <a:br>
              <a:rPr lang="fr-FR" sz="2800" b="1" dirty="0">
                <a:solidFill>
                  <a:srgbClr val="CA7670"/>
                </a:solidFill>
              </a:rPr>
            </a:br>
            <a:endParaRPr lang="fr-FR" sz="2800" dirty="0">
              <a:solidFill>
                <a:srgbClr val="CA7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5B8277-2679-4768-9A45-2218E88CEB9C}"/>
              </a:ext>
            </a:extLst>
          </p:cNvPr>
          <p:cNvSpPr/>
          <p:nvPr/>
        </p:nvSpPr>
        <p:spPr>
          <a:xfrm>
            <a:off x="1751126" y="2361229"/>
            <a:ext cx="79512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Les principales tâches sont les suivantes :</a:t>
            </a:r>
          </a:p>
          <a:p>
            <a:endParaRPr lang="fr-FR" dirty="0"/>
          </a:p>
          <a:p>
            <a:r>
              <a:rPr lang="fr-FR" dirty="0"/>
              <a:t>1. compréhension du matériau mis à disposition par le projet de recherche (plusieurs centaines de sites sont déjà disponibles)</a:t>
            </a:r>
          </a:p>
          <a:p>
            <a:r>
              <a:rPr lang="fr-FR" dirty="0"/>
              <a:t>2. mise en place d'une base de données et des outils pour verser</a:t>
            </a:r>
          </a:p>
          <a:p>
            <a:r>
              <a:rPr lang="fr-FR" dirty="0"/>
              <a:t>automatiquement les données issus d'un nombre limité de pages Web au</a:t>
            </a:r>
          </a:p>
          <a:p>
            <a:r>
              <a:rPr lang="fr-FR" dirty="0"/>
              <a:t>format clairement défini</a:t>
            </a:r>
          </a:p>
          <a:p>
            <a:r>
              <a:rPr lang="fr-FR" b="1" dirty="0">
                <a:solidFill>
                  <a:schemeClr val="tx2"/>
                </a:solidFill>
              </a:rPr>
              <a:t>3. réflexion sur les visualisations les plus adaptées à un utilisateur non expert</a:t>
            </a:r>
          </a:p>
          <a:p>
            <a:r>
              <a:rPr lang="fr-FR" b="1" dirty="0">
                <a:solidFill>
                  <a:schemeClr val="tx2"/>
                </a:solidFill>
              </a:rPr>
              <a:t>4. implémentation d'une ou plusieurs de ces visualisations (si possible)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7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A8D2CEA-8045-4238-BBDC-312689E2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rgbClr val="CA7670"/>
                </a:solidFill>
              </a:rPr>
              <a:t>Missions du projet pour les étudiants du Master HN</a:t>
            </a:r>
            <a:br>
              <a:rPr lang="fr-FR" sz="2800" b="1" dirty="0">
                <a:solidFill>
                  <a:srgbClr val="CA7670"/>
                </a:solidFill>
              </a:rPr>
            </a:br>
            <a:endParaRPr lang="fr-FR" sz="2800" dirty="0">
              <a:solidFill>
                <a:srgbClr val="CA767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79D409-164A-4388-A9D4-4FACB571FCE5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3B055FD-9825-4D10-AD49-AC6E5B83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99BA5BEB-238C-4852-98B8-8792C7F04F96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20" name="Espace réservé du pied de page 12">
            <a:extLst>
              <a:ext uri="{FF2B5EF4-FFF2-40B4-BE49-F238E27FC236}">
                <a16:creationId xmlns:a16="http://schemas.microsoft.com/office/drawing/2014/main" id="{A954C0BD-3855-4BC9-87C0-3778CF6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7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9055" y="1008617"/>
            <a:ext cx="5681542" cy="4840776"/>
          </a:xfrm>
        </p:spPr>
        <p:txBody>
          <a:bodyPr anchor="b">
            <a:normAutofit/>
          </a:bodyPr>
          <a:lstStyle/>
          <a:p>
            <a:pPr algn="l"/>
            <a:r>
              <a:rPr lang="fr-FR" sz="4000" dirty="0">
                <a:solidFill>
                  <a:srgbClr val="CA7670"/>
                </a:solidFill>
              </a:rPr>
              <a:t>II. Discussions et construction des scénarios</a:t>
            </a:r>
            <a:br>
              <a:rPr lang="fr-FR" sz="4000" dirty="0">
                <a:solidFill>
                  <a:srgbClr val="CA7670"/>
                </a:solidFill>
              </a:rPr>
            </a:br>
            <a:endParaRPr lang="fr-FR" sz="4000" dirty="0">
              <a:solidFill>
                <a:srgbClr val="CA767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679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Echanges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/>
          <a:lstStyle/>
          <a:p>
            <a:r>
              <a:rPr lang="fr-FR" dirty="0"/>
              <a:t>16 sept.: présentation des projets</a:t>
            </a:r>
          </a:p>
          <a:p>
            <a:r>
              <a:rPr lang="fr-FR" dirty="0"/>
              <a:t>23 sept.: rendez-vous avec Julien Velcin</a:t>
            </a:r>
          </a:p>
          <a:p>
            <a:pPr lvl="1"/>
            <a:r>
              <a:rPr lang="fr-FR" dirty="0"/>
              <a:t>Discussion du format et du contenu des données</a:t>
            </a:r>
          </a:p>
          <a:p>
            <a:pPr lvl="1"/>
            <a:r>
              <a:rPr lang="fr-FR" dirty="0"/>
              <a:t>Le projet doit rester un travail professionnalisant.</a:t>
            </a:r>
          </a:p>
          <a:p>
            <a:pPr lvl="2"/>
            <a:r>
              <a:rPr lang="fr-FR" dirty="0"/>
              <a:t>Proposition de solutions, identification des problèmes et réponse aux objectifs à savoir la visualisation et la </a:t>
            </a:r>
            <a:r>
              <a:rPr lang="fr-FR" dirty="0" err="1"/>
              <a:t>semie</a:t>
            </a:r>
            <a:r>
              <a:rPr lang="fr-FR" dirty="0"/>
              <a:t>-automatisation de certaines étapes du processus.</a:t>
            </a:r>
          </a:p>
          <a:p>
            <a:r>
              <a:rPr lang="fr-FR" dirty="0"/>
              <a:t>25 sept.: envoi du premier livrable.</a:t>
            </a:r>
          </a:p>
          <a:p>
            <a:pPr lvl="1"/>
            <a:r>
              <a:rPr lang="fr-FR" dirty="0"/>
              <a:t>Retour de M. Cote le 1 octobre</a:t>
            </a:r>
          </a:p>
          <a:p>
            <a:r>
              <a:rPr lang="fr-FR" dirty="0"/>
              <a:t>7 oct.: Rendez-vous avec tous les commanditaires</a:t>
            </a:r>
          </a:p>
          <a:p>
            <a:pPr lvl="1"/>
            <a:r>
              <a:rPr lang="fr-FR" dirty="0"/>
              <a:t>Retour sur la construction du corpus, identification des temporalités et description des littéralités concernées. </a:t>
            </a:r>
          </a:p>
          <a:p>
            <a:pPr lvl="2"/>
            <a:r>
              <a:rPr lang="fr-FR" dirty="0"/>
              <a:t>Un enjeu se dessine autour de la représentativité des données.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9823"/>
            <a:ext cx="1209868" cy="6356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BD4B76-D43F-4ED7-88E0-F02715A5722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42B219-A986-4FEE-9523-95B2EF0D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EF3D9BF5-ACFC-415E-AA5D-BC1180B02FDF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1" name="Espace réservé du pied de page 12">
            <a:extLst>
              <a:ext uri="{FF2B5EF4-FFF2-40B4-BE49-F238E27FC236}">
                <a16:creationId xmlns:a16="http://schemas.microsoft.com/office/drawing/2014/main" id="{78E2580B-4CF6-49E4-A314-CB3ECAF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7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Echanges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tx2"/>
                </a:solidFill>
              </a:rPr>
              <a:t>9-10 oct.: </a:t>
            </a:r>
            <a:r>
              <a:rPr lang="fr-FR" dirty="0"/>
              <a:t>Demande de consultation de la bibliothèque Zotéro</a:t>
            </a:r>
          </a:p>
          <a:p>
            <a:r>
              <a:rPr lang="fr-FR" dirty="0">
                <a:solidFill>
                  <a:schemeClr val="tx2"/>
                </a:solidFill>
              </a:rPr>
              <a:t>15 oct.: </a:t>
            </a:r>
            <a:r>
              <a:rPr lang="fr-FR" dirty="0"/>
              <a:t>Des aspects à préciser pour M. Cote</a:t>
            </a:r>
          </a:p>
          <a:p>
            <a:r>
              <a:rPr lang="fr-FR" dirty="0">
                <a:solidFill>
                  <a:schemeClr val="tx2"/>
                </a:solidFill>
              </a:rPr>
              <a:t>22 oct.: </a:t>
            </a:r>
            <a:r>
              <a:rPr lang="fr-FR" dirty="0"/>
              <a:t>Deuxième rendez-vous avec les commanditaires</a:t>
            </a:r>
          </a:p>
          <a:p>
            <a:pPr lvl="1"/>
            <a:r>
              <a:rPr lang="fr-FR" dirty="0"/>
              <a:t>Décision de se concentrer sur l’échantillonnage de la zone Caraïbes et plus précisément du sous-corpus d’Haïti.</a:t>
            </a:r>
          </a:p>
          <a:p>
            <a:pPr lvl="1"/>
            <a:r>
              <a:rPr lang="fr-FR" dirty="0"/>
              <a:t>Le jeu de données RDF était en effet mal référencé et les annotations jugées insuffisantes pour des visualisations pertinentes. </a:t>
            </a:r>
          </a:p>
          <a:p>
            <a:r>
              <a:rPr lang="fr-FR" dirty="0">
                <a:solidFill>
                  <a:schemeClr val="tx2"/>
                </a:solidFill>
              </a:rPr>
              <a:t>28 oct. : </a:t>
            </a:r>
            <a:r>
              <a:rPr lang="fr-FR" dirty="0"/>
              <a:t>Obtention du jeu de données Haïti, au format Word sans métadonnées. </a:t>
            </a:r>
          </a:p>
          <a:p>
            <a:pPr lvl="1"/>
            <a:r>
              <a:rPr lang="fr-FR" dirty="0"/>
              <a:t>M. Cote demande quelles pourraient être les métadonnées à associer car il est difficile de le faire sans prendre en compte les structures de page, voire leur contenu.</a:t>
            </a:r>
          </a:p>
          <a:p>
            <a:r>
              <a:rPr lang="fr-FR" dirty="0">
                <a:solidFill>
                  <a:schemeClr val="tx2"/>
                </a:solidFill>
              </a:rPr>
              <a:t>30 oct. : </a:t>
            </a:r>
            <a:r>
              <a:rPr lang="fr-FR" dirty="0"/>
              <a:t>échange avec M. Cote concernant l’identification des métadonnées et le lancement de la procédure Facebook</a:t>
            </a:r>
          </a:p>
          <a:p>
            <a:r>
              <a:rPr lang="fr-FR" dirty="0">
                <a:solidFill>
                  <a:schemeClr val="tx2"/>
                </a:solidFill>
              </a:rPr>
              <a:t>13 nov.: </a:t>
            </a:r>
            <a:r>
              <a:rPr lang="fr-FR" dirty="0"/>
              <a:t>envoi du deuxième livrable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ADD6A9-7271-4664-89CD-3858B135E68C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46FA951-A40B-47A6-85B2-32467E7E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62705C0D-5530-4C24-B74C-CA37FD4DC890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1" name="Espace réservé du pied de page 12">
            <a:extLst>
              <a:ext uri="{FF2B5EF4-FFF2-40B4-BE49-F238E27FC236}">
                <a16:creationId xmlns:a16="http://schemas.microsoft.com/office/drawing/2014/main" id="{4D42B8F3-83C8-42DB-9989-373D0C5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8453"/>
            <a:ext cx="6765584" cy="62394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46A9D9-1ADA-4EC5-9AE2-091324C01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2978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4D687F-BEC2-4C44-B0C7-555E09971167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4F40C-0B8B-47FC-AA41-830404D2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B3312A-B123-4A4E-81A2-701E14656E38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4" name="Espace réservé du pied de page 12">
            <a:extLst>
              <a:ext uri="{FF2B5EF4-FFF2-40B4-BE49-F238E27FC236}">
                <a16:creationId xmlns:a16="http://schemas.microsoft.com/office/drawing/2014/main" id="{1811031E-FF18-420C-8883-D46EE888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54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Calisto MT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1423</Words>
  <Application>Microsoft Office PowerPoint</Application>
  <PresentationFormat>Widescreen</PresentationFormat>
  <Paragraphs>238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Calisto MT</vt:lpstr>
      <vt:lpstr>Times New Roman</vt:lpstr>
      <vt:lpstr>Wingdings</vt:lpstr>
      <vt:lpstr>1_Thème Office</vt:lpstr>
      <vt:lpstr>Cartographie du web littéraire francophone</vt:lpstr>
      <vt:lpstr>Plan</vt:lpstr>
      <vt:lpstr>I. Consignes initiales</vt:lpstr>
      <vt:lpstr>Missions du projet pour les étudiants du Master HN </vt:lpstr>
      <vt:lpstr>Missions du projet pour les étudiants du Master HN </vt:lpstr>
      <vt:lpstr>II. Discussions et construction des scénarios </vt:lpstr>
      <vt:lpstr>Echanges</vt:lpstr>
      <vt:lpstr>Echanges</vt:lpstr>
      <vt:lpstr>PowerPoint Presentation</vt:lpstr>
      <vt:lpstr>PowerPoint Presentation</vt:lpstr>
      <vt:lpstr>III. Le réalisé</vt:lpstr>
      <vt:lpstr>1) Facebook : possibilités</vt:lpstr>
      <vt:lpstr>1) Facebook : procédure</vt:lpstr>
      <vt:lpstr>2) Un écosystème de scripts</vt:lpstr>
      <vt:lpstr>3) Un tour des données</vt:lpstr>
      <vt:lpstr>3) Données obtenues : Iles-en-Iles</vt:lpstr>
      <vt:lpstr>3) Données obtenues : SPLA</vt:lpstr>
      <vt:lpstr>3) Des ensembles recouverts</vt:lpstr>
      <vt:lpstr>4) Sur les entités nommées</vt:lpstr>
      <vt:lpstr>5) Pistes de dataviz</vt:lpstr>
      <vt:lpstr>5) Idées de base</vt:lpstr>
      <vt:lpstr>5) Idées de base</vt:lpstr>
      <vt:lpstr>5) Visualisation des parcours littéraires</vt:lpstr>
      <vt:lpstr>IV. Echanges </vt:lpstr>
      <vt:lpstr>Echanges : questions et constats</vt:lpstr>
      <vt:lpstr>Echanges : Objectifs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du web littéraire francophone</dc:title>
  <dc:creator>Celian</dc:creator>
  <cp:lastModifiedBy>Celian</cp:lastModifiedBy>
  <cp:revision>34</cp:revision>
  <dcterms:created xsi:type="dcterms:W3CDTF">2019-11-18T10:44:05Z</dcterms:created>
  <dcterms:modified xsi:type="dcterms:W3CDTF">2019-12-09T19:38:10Z</dcterms:modified>
</cp:coreProperties>
</file>