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8" r:id="rId2"/>
    <p:sldId id="287" r:id="rId3"/>
    <p:sldId id="288" r:id="rId4"/>
    <p:sldId id="292" r:id="rId5"/>
    <p:sldId id="299" r:id="rId6"/>
    <p:sldId id="297" r:id="rId7"/>
    <p:sldId id="289" r:id="rId8"/>
    <p:sldId id="298" r:id="rId9"/>
    <p:sldId id="293" r:id="rId10"/>
    <p:sldId id="295" r:id="rId11"/>
    <p:sldId id="296" r:id="rId12"/>
    <p:sldId id="290" r:id="rId13"/>
    <p:sldId id="276" r:id="rId14"/>
    <p:sldId id="277" r:id="rId15"/>
    <p:sldId id="275" r:id="rId16"/>
    <p:sldId id="280" r:id="rId17"/>
    <p:sldId id="278" r:id="rId18"/>
    <p:sldId id="279" r:id="rId19"/>
    <p:sldId id="281" r:id="rId20"/>
    <p:sldId id="282" r:id="rId21"/>
    <p:sldId id="283" r:id="rId22"/>
    <p:sldId id="286" r:id="rId23"/>
    <p:sldId id="284" r:id="rId24"/>
    <p:sldId id="285" r:id="rId25"/>
    <p:sldId id="291" r:id="rId26"/>
    <p:sldId id="27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5163794" y="-1980989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RDF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Fichier </a:t>
          </a:r>
          <a:r>
            <a:rPr lang="fr-FR" sz="3100" kern="1200" dirty="0" err="1"/>
            <a:t>excel</a:t>
          </a:r>
          <a:endParaRPr lang="fr-FR" sz="3100" kern="1200" dirty="0"/>
        </a:p>
      </dsp:txBody>
      <dsp:txXfrm rot="-5400000">
        <a:off x="3037301" y="201479"/>
        <a:ext cx="5343671" cy="1034708"/>
      </dsp:txXfrm>
    </dsp:sp>
    <dsp:sp modelId="{8122A80A-1BE1-4624-8AF6-0D2424079C10}">
      <dsp:nvSpPr>
        <dsp:cNvPr id="0" name=""/>
        <dsp:cNvSpPr/>
      </dsp:nvSpPr>
      <dsp:spPr>
        <a:xfrm>
          <a:off x="0" y="2171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Corpus </a:t>
          </a:r>
          <a:r>
            <a:rPr lang="fr-FR" sz="3400" kern="1200" dirty="0" err="1"/>
            <a:t>Crawling</a:t>
          </a:r>
          <a:endParaRPr lang="fr-FR" sz="3400" kern="1200" dirty="0"/>
        </a:p>
      </dsp:txBody>
      <dsp:txXfrm>
        <a:off x="69969" y="72140"/>
        <a:ext cx="2897362" cy="1293385"/>
      </dsp:txXfrm>
    </dsp:sp>
    <dsp:sp modelId="{32888270-4193-4EAC-8EFD-BB5307BC2D06}">
      <dsp:nvSpPr>
        <dsp:cNvPr id="0" name=""/>
        <dsp:cNvSpPr/>
      </dsp:nvSpPr>
      <dsp:spPr>
        <a:xfrm rot="5400000">
          <a:off x="5163794" y="-476000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Iles en ile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SPLA</a:t>
          </a:r>
        </a:p>
      </dsp:txBody>
      <dsp:txXfrm rot="-5400000">
        <a:off x="3037301" y="1706468"/>
        <a:ext cx="5343671" cy="1034708"/>
      </dsp:txXfrm>
    </dsp:sp>
    <dsp:sp modelId="{E92602E3-918C-4EAC-97A1-12D268D2D4AE}">
      <dsp:nvSpPr>
        <dsp:cNvPr id="0" name=""/>
        <dsp:cNvSpPr/>
      </dsp:nvSpPr>
      <dsp:spPr>
        <a:xfrm>
          <a:off x="0" y="150716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Auteurs</a:t>
          </a:r>
        </a:p>
      </dsp:txBody>
      <dsp:txXfrm>
        <a:off x="69969" y="1577129"/>
        <a:ext cx="2897362" cy="1293385"/>
      </dsp:txXfrm>
    </dsp:sp>
    <dsp:sp modelId="{30E7DE7E-F07E-472F-B53B-B765B9738453}">
      <dsp:nvSpPr>
        <dsp:cNvPr id="0" name=""/>
        <dsp:cNvSpPr/>
      </dsp:nvSpPr>
      <dsp:spPr>
        <a:xfrm rot="5400000">
          <a:off x="5163794" y="1028988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BNF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VIAF</a:t>
          </a:r>
        </a:p>
      </dsp:txBody>
      <dsp:txXfrm rot="-5400000">
        <a:off x="3037301" y="3211457"/>
        <a:ext cx="5343671" cy="1034708"/>
      </dsp:txXfrm>
    </dsp:sp>
    <dsp:sp modelId="{8258EE49-776F-4A31-BF66-1D288F30DACB}">
      <dsp:nvSpPr>
        <dsp:cNvPr id="0" name=""/>
        <dsp:cNvSpPr/>
      </dsp:nvSpPr>
      <dsp:spPr>
        <a:xfrm>
          <a:off x="0" y="301215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 err="1"/>
            <a:t>Meta-données</a:t>
          </a:r>
          <a:r>
            <a:rPr lang="fr-FR" sz="3400" kern="1200" dirty="0"/>
            <a:t> auteurs</a:t>
          </a:r>
        </a:p>
      </dsp:txBody>
      <dsp:txXfrm>
        <a:off x="69969" y="3082119"/>
        <a:ext cx="2897362" cy="129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0F0C-128C-402C-9F5E-4B02DBC255BD}" type="datetime1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20A-71BA-4582-8FA2-207D85807447}" type="datetime1">
              <a:rPr lang="fr-FR" smtClean="0"/>
              <a:t>20/01/2020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5D06BC-58B7-4408-807F-A3B780B8F44C}" type="datetime1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2" y="5064807"/>
            <a:ext cx="1343731" cy="1231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Célian </a:t>
            </a:r>
            <a:r>
              <a:rPr lang="fr-FR" sz="2400" cap="small" dirty="0" err="1">
                <a:solidFill>
                  <a:prstClr val="black"/>
                </a:solidFill>
                <a:latin typeface="Calisto MT"/>
              </a:rPr>
              <a:t>Ringwald</a:t>
            </a:r>
            <a:endParaRPr kumimoji="0" lang="fr-FR" sz="18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29256" y="4064925"/>
            <a:ext cx="10046004" cy="519586"/>
          </a:xfrm>
        </p:spPr>
        <p:txBody>
          <a:bodyPr/>
          <a:lstStyle/>
          <a:p>
            <a:r>
              <a:rPr lang="fr-FR" dirty="0"/>
              <a:t> Rétrospective de mi-parcours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2D71F-FFE9-4633-A3DB-F1C5B9B0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A768E1-DB30-4AAE-B718-AA74005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8453"/>
            <a:ext cx="6765584" cy="6239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46A9D9-1ADA-4EC5-9AE2-091324C01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474-C6D7-4FF2-BFF6-27444AE7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1118-65D1-46F3-A9F3-BF47209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4667-EFA3-440C-A673-D9CC42B0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0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6" y="523044"/>
            <a:ext cx="7757410" cy="5811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C20A7-0CA6-4135-888F-F26E122B4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C5E9-4F28-4CD9-8FB7-86EE308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D80B-EDCD-442D-8EA1-C236EE4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9A03-ED79-47C2-8EBA-8DB0AD0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159" y="2129919"/>
            <a:ext cx="4576482" cy="2096523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III. Le réalisé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4124-25F5-451B-A0EC-BB59F67A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3FFCB-EF1B-46B4-91CA-A3CA6CF0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E09-339A-4CE8-8674-DDD55F80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45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C00000"/>
                </a:solidFill>
              </a:rPr>
              <a:t>user_posts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user_location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user_link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user_likes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user_hometown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user_gender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user_friends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user_events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user_birthday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D3DC290-1585-4FFF-B5DA-55016BA4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4F7F0DE-9E49-4DC3-A056-C80D06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26B766-F2EC-49BE-9A8A-8CECF03B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6923-526C-4424-AE1B-ECA53911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5BE2-7AB6-40A0-A86E-4F30723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23A0-4402-493C-ABCD-BFF03F1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2) Un écosystème de scripts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EB7BF-084F-4CC8-B709-9173739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B71-86EC-4E4D-91F2-7FD43D5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105183"/>
              </p:ext>
            </p:extLst>
          </p:nvPr>
        </p:nvGraphicFramePr>
        <p:xfrm>
          <a:off x="2031999" y="1690688"/>
          <a:ext cx="843694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0012-3C3A-415A-805A-AD66D815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8AF71-2F91-433F-BABF-A17F17D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4545-49F9-4C8B-95D5-58A1AE5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8134-CF2E-488B-9AF5-F3A909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97D-5318-48C6-8ACA-6A00C4F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FE89-04FC-4984-A7ED-29688F93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EEF5-4BBD-4E59-ACA8-F91E23E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702-0F03-4312-AD01-D89AD8BF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3EAD-BC29-41E9-924A-313117D6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24747" y="38750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8172645" y="1870901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A30504-8B31-40E9-B539-C9302B1F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DD9B5E4-6EC6-4592-A332-D415EEE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18F52-E2DD-4F72-9FCC-4C51393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319053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232060"/>
            <a:ext cx="5515863" cy="2371785"/>
          </a:xfrm>
        </p:spPr>
        <p:txBody>
          <a:bodyPr anchor="t">
            <a:normAutofit/>
          </a:bodyPr>
          <a:lstStyle/>
          <a:p>
            <a:pPr algn="l"/>
            <a:r>
              <a:rPr lang="fr-FR" sz="2000" b="1" dirty="0"/>
              <a:t>I. Introduction</a:t>
            </a:r>
          </a:p>
          <a:p>
            <a:pPr algn="l"/>
            <a:r>
              <a:rPr lang="fr-FR" sz="2000" b="1" dirty="0"/>
              <a:t>II. Cheminement méthodologique </a:t>
            </a:r>
            <a:endParaRPr lang="fr-FR" sz="2000" dirty="0"/>
          </a:p>
          <a:p>
            <a:pPr algn="l"/>
            <a:r>
              <a:rPr lang="fr-FR" sz="2000" b="1" dirty="0"/>
              <a:t>III. Présentation du modèle de données</a:t>
            </a:r>
          </a:p>
          <a:p>
            <a:pPr algn="l"/>
            <a:r>
              <a:rPr lang="fr-FR" sz="2000" b="1" dirty="0"/>
              <a:t>III. Résultats &amp; Analyses</a:t>
            </a:r>
            <a:endParaRPr lang="fr-FR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F39B60-A63E-4A87-A587-B42BF49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Dépends de la langue (faire attention aux pages en créole, anglais, espagnol ou encore hollandais)</a:t>
            </a:r>
          </a:p>
          <a:p>
            <a:r>
              <a:rPr lang="fr-FR" dirty="0"/>
              <a:t>Nous avons cependant un secteur géographique restreint : possibilité d’utiliser une gazette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DB80-B394-48B0-9F08-7B63EEB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C8DA-7077-4377-9F90-5C7DCFB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21E9-278E-4A49-B3F5-3498704B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Difficile d’évaluer ce que l’on peux représenter tant que ne savait pas quoi représenter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JS (D3.js / Sigma.js/ datatbles.js /Vue.js)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C7F1-9442-42E2-9487-C6C60AA5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C373-33CD-4B75-B256-2EB7B20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0D62-1AA7-46E4-B3E1-317D012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838200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CAB1-62D1-4674-B443-A924969826B8}"/>
              </a:ext>
            </a:extLst>
          </p:cNvPr>
          <p:cNvSpPr/>
          <p:nvPr/>
        </p:nvSpPr>
        <p:spPr>
          <a:xfrm>
            <a:off x="6323046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9B946-105A-4B73-AC74-CB717E2095DE}"/>
              </a:ext>
            </a:extLst>
          </p:cNvPr>
          <p:cNvSpPr/>
          <p:nvPr/>
        </p:nvSpPr>
        <p:spPr>
          <a:xfrm>
            <a:off x="838200" y="1838131"/>
            <a:ext cx="9755156" cy="115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5D8D-5CC9-4096-98AC-79C625C0B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2" y="3148514"/>
            <a:ext cx="2179537" cy="231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4A7B6-BEC8-422C-8DBF-F0CADF73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902457"/>
            <a:ext cx="6463952" cy="1086448"/>
          </a:xfrm>
          <a:prstGeom prst="rect">
            <a:avLst/>
          </a:prstGeom>
        </p:spPr>
      </p:pic>
      <p:pic>
        <p:nvPicPr>
          <p:cNvPr id="1026" name="Picture 2" descr="Résultat de recherche d'images pour &quot;caraibe carte&quot;">
            <a:extLst>
              <a:ext uri="{FF2B5EF4-FFF2-40B4-BE49-F238E27FC236}">
                <a16:creationId xmlns:a16="http://schemas.microsoft.com/office/drawing/2014/main" id="{C9CE6234-5DEE-450A-A7CD-867D43F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1" y="3208523"/>
            <a:ext cx="3303328" cy="21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0EEB100-C5C9-4821-ACE2-E2BEDC8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8E468B8-478B-4AEE-80E9-A307D6F1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8A0519-6190-4285-899B-9545EBB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B84A9D-89C5-47F0-B492-484F6044D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1127449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3A3AD-F9DA-48F9-84CC-DF0F442EE796}"/>
              </a:ext>
            </a:extLst>
          </p:cNvPr>
          <p:cNvSpPr/>
          <p:nvPr/>
        </p:nvSpPr>
        <p:spPr>
          <a:xfrm>
            <a:off x="6551645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AFB9-2ABC-486D-A313-FF18BE82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4"/>
          <a:stretch/>
        </p:blipFill>
        <p:spPr>
          <a:xfrm>
            <a:off x="1688841" y="2715824"/>
            <a:ext cx="3515266" cy="296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E582-924A-4CB8-9AAC-D2970FBC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1760987"/>
            <a:ext cx="3755277" cy="4210605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1D14FCC-C2DB-43CE-AAA1-2F92ACB1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A026560-4278-4992-A346-B2CCD292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E8FD7E-7A74-4D3B-8D0F-8804F2A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96391A-38AF-4733-AD20-1B3C4074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Visualisation des parcours littéraires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Ciblé entité auteur</a:t>
            </a:r>
          </a:p>
          <a:p>
            <a:r>
              <a:rPr lang="fr-FR" dirty="0"/>
              <a:t>Mais aussi « parcours de vie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435C02-E0A5-46D5-9910-235AE296D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6" y="3352642"/>
            <a:ext cx="7467911" cy="229139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C659-80DE-4F37-8973-5BA553E8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D8A7-AF8C-4AF9-AB44-2EEDF15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7D61-BA6B-43DE-9182-9AD2AE0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0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7238-A3A8-4C75-B391-18C8569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028-A91E-4D9C-9DA8-12E3288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304799"/>
            <a:ext cx="5681542" cy="4471571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I. </a:t>
            </a:r>
            <a:r>
              <a:rPr lang="fr-FR" b="1" dirty="0"/>
              <a:t>Présentation du projet &amp; méthodologies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460F-7516-48AE-9011-009A9BD5D86E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99682" y="2299385"/>
            <a:ext cx="11254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données: sites et pages associées à un ou plusieurs auteurs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Répertorier les outils existants permettant de représenter visuellement les données à partir de métadonnées relativement limitées recueillies et enregistrées (plateforme NUXEO).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 associe à chaque nom d’auteur une ou plusieurs adresses et un ensemble de métadonnées simples, </a:t>
            </a:r>
          </a:p>
          <a:p>
            <a:pPr lvl="1"/>
            <a:r>
              <a:rPr lang="fr-FR" dirty="0"/>
              <a:t>telles que : localisation, date, auteur, type de média utilisé.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Celles-ci permettront de naviguer dans le répertoire.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Ces fiches auteur + adresses seront stockées dans une base de données élémentaire, et l’outil de visualisation permettra de représenter ces adresses dans un ou plusieurs des contextes caractérisés </a:t>
            </a:r>
          </a:p>
          <a:p>
            <a:pPr lvl="2"/>
            <a:r>
              <a:rPr lang="fr-FR" dirty="0"/>
              <a:t>par les métadonnées. Il faudra être attentif à la compatibilité entre le fichier répertoriant les sites et les métadonnées et l’outil de visualisation mis en place.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Missions du projet pour les étudiants du Master HN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460F-7516-48AE-9011-009A9BD5D86E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585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1751126" y="1594313"/>
            <a:ext cx="79512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principales tâches sont les suivantes :</a:t>
            </a:r>
          </a:p>
          <a:p>
            <a:endParaRPr lang="fr-FR" dirty="0"/>
          </a:p>
          <a:p>
            <a:r>
              <a:rPr lang="fr-FR" dirty="0"/>
              <a:t>1. compréhension du matériau mis à disposition par le projet de recherche (plusieurs centaines de sites sont déjà disponibles)</a:t>
            </a:r>
          </a:p>
          <a:p>
            <a:r>
              <a:rPr lang="fr-FR" dirty="0"/>
              <a:t>2. mise en place d'une base de données et des outils pour verser</a:t>
            </a:r>
          </a:p>
          <a:p>
            <a:r>
              <a:rPr lang="fr-FR" dirty="0"/>
              <a:t>automatiquement les données issus d'un nombre limité de pages Web au</a:t>
            </a:r>
          </a:p>
          <a:p>
            <a:r>
              <a:rPr lang="fr-FR" dirty="0"/>
              <a:t>format clairement défini</a:t>
            </a:r>
          </a:p>
          <a:p>
            <a:r>
              <a:rPr lang="fr-FR" b="1" dirty="0"/>
              <a:t>3. réflexion sur les visualisations les plus adaptées à un utilisateur non expert</a:t>
            </a:r>
          </a:p>
          <a:p>
            <a:r>
              <a:rPr lang="fr-FR" b="1" dirty="0"/>
              <a:t>4. implémentation d'une ou plusieurs de ces visualisations (si possible)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Missions du projet pour les étudiants du Master HN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B5B67-A30A-44E5-844A-BED541B012B5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71427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055" y="1008617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II. Discussions et construction des scénarios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2B3A-3485-4D54-986D-54D13919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EF40-9A06-45E2-A356-8C1BE5C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5FA2-81CB-46E1-BE36-E3F676C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fr-FR" dirty="0"/>
              <a:t>16 sept.: présentation des projets</a:t>
            </a:r>
          </a:p>
          <a:p>
            <a:r>
              <a:rPr lang="fr-FR" dirty="0"/>
              <a:t>23 sept.: rendez-vous avec Julien Velcin</a:t>
            </a:r>
          </a:p>
          <a:p>
            <a:pPr lvl="1"/>
            <a:r>
              <a:rPr lang="fr-FR" dirty="0"/>
              <a:t>Discussion du format et du contenu des données</a:t>
            </a:r>
          </a:p>
          <a:p>
            <a:pPr lvl="1"/>
            <a:r>
              <a:rPr lang="fr-FR" dirty="0"/>
              <a:t>Le projet doit rester un travail professionnalisant.</a:t>
            </a:r>
          </a:p>
          <a:p>
            <a:pPr lvl="2"/>
            <a:r>
              <a:rPr lang="fr-FR" dirty="0"/>
              <a:t>Proposition de solutions, identification des problèmes et réponse aux objectifs à savoir la visualisation et la </a:t>
            </a:r>
            <a:r>
              <a:rPr lang="fr-FR" dirty="0" err="1"/>
              <a:t>semie</a:t>
            </a:r>
            <a:r>
              <a:rPr lang="fr-FR" dirty="0"/>
              <a:t>-automatisation de certaines étapes du processus.</a:t>
            </a:r>
          </a:p>
          <a:p>
            <a:r>
              <a:rPr lang="fr-FR" dirty="0"/>
              <a:t>25 sept.: envoi du premier livrable.</a:t>
            </a:r>
          </a:p>
          <a:p>
            <a:pPr lvl="1"/>
            <a:r>
              <a:rPr lang="fr-FR" dirty="0"/>
              <a:t>Retour de M. Cote le 1 octobre</a:t>
            </a:r>
          </a:p>
          <a:p>
            <a:r>
              <a:rPr lang="fr-FR" dirty="0"/>
              <a:t>7 oct.: Rendez-vous avec tous les commanditaires</a:t>
            </a:r>
          </a:p>
          <a:p>
            <a:pPr lvl="1"/>
            <a:r>
              <a:rPr lang="fr-FR" dirty="0"/>
              <a:t>Retour sur la construction du corpus, identification des temporalités et description des littéralités concernées. </a:t>
            </a:r>
          </a:p>
          <a:p>
            <a:pPr lvl="2"/>
            <a:r>
              <a:rPr lang="fr-FR" dirty="0"/>
              <a:t>Un enjeu se dessine autour de la représentativité des données.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BBA4-6523-48D3-992A-8163C233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9-10 oct.: Demande de consultation de la bibliothèque Zotéro</a:t>
            </a:r>
          </a:p>
          <a:p>
            <a:r>
              <a:rPr lang="fr-FR" dirty="0"/>
              <a:t>15 oct.: Des aspects à préciser pour M. Cote</a:t>
            </a:r>
          </a:p>
          <a:p>
            <a:r>
              <a:rPr lang="fr-FR" dirty="0"/>
              <a:t>22 oct.: Deuxième rendez-vous avec les commanditaires</a:t>
            </a:r>
          </a:p>
          <a:p>
            <a:pPr lvl="1"/>
            <a:r>
              <a:rPr lang="fr-FR" dirty="0"/>
              <a:t>Décision de se concentrer sur l’échantillonnage de la zone Caraïbes et plus précisément du sous-corpus d’Haïti.</a:t>
            </a:r>
          </a:p>
          <a:p>
            <a:pPr lvl="1"/>
            <a:r>
              <a:rPr lang="fr-FR" dirty="0"/>
              <a:t>Le jeu de données RDF était en effet mal référencé et les annotations jugées insuffisantes pour des visualisations pertinentes. </a:t>
            </a:r>
          </a:p>
          <a:p>
            <a:r>
              <a:rPr lang="fr-FR" dirty="0"/>
              <a:t>28 oct. : Obtention du jeu de données Haïti, au format Word sans métadonnées. </a:t>
            </a:r>
          </a:p>
          <a:p>
            <a:pPr lvl="1"/>
            <a:r>
              <a:rPr lang="fr-FR" dirty="0"/>
              <a:t>M. Cote demande quelles pourraient être les métadonnées à associer car il est difficile de le faire sans prendre en compte les structures de page, voire leur contenu.</a:t>
            </a:r>
          </a:p>
          <a:p>
            <a:r>
              <a:rPr lang="fr-FR" dirty="0"/>
              <a:t>30 oct. : échange avec M. Cote concernant l’identification des métadonnées et le lancement de la procédure Facebook</a:t>
            </a:r>
          </a:p>
          <a:p>
            <a:r>
              <a:rPr lang="fr-FR" dirty="0"/>
              <a:t>13 nov.: envoi du deuxième livrable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BBA4-6523-48D3-992A-8163C233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1277</Words>
  <Application>Microsoft Office PowerPoint</Application>
  <PresentationFormat>Widescreen</PresentationFormat>
  <Paragraphs>225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Calisto MT</vt:lpstr>
      <vt:lpstr>Times New Roman</vt:lpstr>
      <vt:lpstr>1_Thème Office</vt:lpstr>
      <vt:lpstr>Cartographie du web littéraire francophone</vt:lpstr>
      <vt:lpstr>Plan</vt:lpstr>
      <vt:lpstr>I. Présentation du projet &amp; méthodologies </vt:lpstr>
      <vt:lpstr>PowerPoint Presentation</vt:lpstr>
      <vt:lpstr>PowerPoint Presentation</vt:lpstr>
      <vt:lpstr>PowerPoint Presentation</vt:lpstr>
      <vt:lpstr>II. Discussions et construction des scénarios </vt:lpstr>
      <vt:lpstr>Echanges</vt:lpstr>
      <vt:lpstr>Echanges</vt:lpstr>
      <vt:lpstr>PowerPoint Presentation</vt:lpstr>
      <vt:lpstr>PowerPoint Presentation</vt:lpstr>
      <vt:lpstr>III. Le réalisé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4) Sur les entités nommées</vt:lpstr>
      <vt:lpstr>5) Pistes de dataviz</vt:lpstr>
      <vt:lpstr>5) Idées de base</vt:lpstr>
      <vt:lpstr>5) Idées de base</vt:lpstr>
      <vt:lpstr>5) Visualisation des parcours littéraires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Celian</cp:lastModifiedBy>
  <cp:revision>32</cp:revision>
  <dcterms:created xsi:type="dcterms:W3CDTF">2019-11-18T10:44:05Z</dcterms:created>
  <dcterms:modified xsi:type="dcterms:W3CDTF">2020-01-20T12:44:48Z</dcterms:modified>
</cp:coreProperties>
</file>