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8" r:id="rId2"/>
    <p:sldId id="287" r:id="rId3"/>
    <p:sldId id="288" r:id="rId4"/>
    <p:sldId id="292" r:id="rId5"/>
    <p:sldId id="293" r:id="rId6"/>
    <p:sldId id="295" r:id="rId7"/>
    <p:sldId id="294" r:id="rId8"/>
    <p:sldId id="296" r:id="rId9"/>
    <p:sldId id="297" r:id="rId10"/>
    <p:sldId id="298" r:id="rId11"/>
    <p:sldId id="300" r:id="rId12"/>
    <p:sldId id="299" r:id="rId13"/>
    <p:sldId id="291" r:id="rId14"/>
    <p:sldId id="27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343" autoAdjust="0"/>
  </p:normalViewPr>
  <p:slideViewPr>
    <p:cSldViewPr snapToGrid="0">
      <p:cViewPr varScale="1">
        <p:scale>
          <a:sx n="77" d="100"/>
          <a:sy n="77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lian\Desktop\lifranum_carto\next_work_openrefine\wikipages_exce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elian\Desktop\lifranum_carto\next_work_openrefine\wikipages_exce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Nombre d'articles par langue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wikipages_excel!$R$4:$T$4</c:f>
              <c:strCache>
                <c:ptCount val="3"/>
                <c:pt idx="0">
                  <c:v>EN</c:v>
                </c:pt>
                <c:pt idx="1">
                  <c:v>FR</c:v>
                </c:pt>
                <c:pt idx="2">
                  <c:v>HT</c:v>
                </c:pt>
              </c:strCache>
            </c:strRef>
          </c:cat>
          <c:val>
            <c:numRef>
              <c:f>wikipages_excel!$R$5:$T$5</c:f>
              <c:numCache>
                <c:formatCode>General</c:formatCode>
                <c:ptCount val="3"/>
                <c:pt idx="0">
                  <c:v>83</c:v>
                </c:pt>
                <c:pt idx="1">
                  <c:v>97</c:v>
                </c:pt>
                <c:pt idx="2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5E-4F4F-A373-3D5EDC870B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3889440"/>
        <c:axId val="777960704"/>
      </c:barChart>
      <c:catAx>
        <c:axId val="7838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77960704"/>
        <c:crosses val="autoZero"/>
        <c:auto val="1"/>
        <c:lblAlgn val="ctr"/>
        <c:lblOffset val="100"/>
        <c:noMultiLvlLbl val="0"/>
      </c:catAx>
      <c:valAx>
        <c:axId val="77796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388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wikipages_excel!$O$4</c:f>
              <c:strCache>
                <c:ptCount val="1"/>
                <c:pt idx="0">
                  <c:v>Taille moyenne des articles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wikipages_excel!$N$5:$N$7</c:f>
              <c:strCache>
                <c:ptCount val="3"/>
                <c:pt idx="0">
                  <c:v>HT</c:v>
                </c:pt>
                <c:pt idx="1">
                  <c:v>EN</c:v>
                </c:pt>
                <c:pt idx="2">
                  <c:v>FR</c:v>
                </c:pt>
              </c:strCache>
            </c:strRef>
          </c:cat>
          <c:val>
            <c:numRef>
              <c:f>wikipages_excel!$O$5:$O$7</c:f>
              <c:numCache>
                <c:formatCode>General</c:formatCode>
                <c:ptCount val="3"/>
                <c:pt idx="0">
                  <c:v>2614.7800000000002</c:v>
                </c:pt>
                <c:pt idx="1">
                  <c:v>4944.43</c:v>
                </c:pt>
                <c:pt idx="2">
                  <c:v>8203.9699999999993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C-4841-8975-A56239920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6922736"/>
        <c:axId val="783937072"/>
      </c:barChart>
      <c:catAx>
        <c:axId val="78692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3937072"/>
        <c:crosses val="autoZero"/>
        <c:auto val="1"/>
        <c:lblAlgn val="ctr"/>
        <c:lblOffset val="100"/>
        <c:noMultiLvlLbl val="0"/>
      </c:catAx>
      <c:valAx>
        <c:axId val="78393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8692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BD9FAF-B4BC-4C83-9C4E-9B636D529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DF026-AF9D-49A0-9CFC-9272EB3F3D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6D1D-A881-436D-8A5A-3AF963E93FE4}" type="datetime1">
              <a:rPr lang="fr-FR" smtClean="0"/>
              <a:t>21/01/2021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015D-3887-4589-BBD5-10B87DE969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6C6D1-A067-4982-9281-5708432E3A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FC3E2-7F6A-4ADB-A715-7E06FADF097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0538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Cartographie de web francophone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0B79A-AD88-4EEA-B55F-401F1BE355D3}" type="datetime1">
              <a:rPr lang="fr-FR" smtClean="0"/>
              <a:t>21/01/2021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F835-2E81-4475-8D4A-8295739E04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07412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fr-FR"/>
              <a:t>Cartographie de web francophone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DA2F7F-3FB0-40AB-92D2-3FE7FBCFF074}" type="datetime1">
              <a:rPr lang="fr-FR" smtClean="0"/>
              <a:t>21/01/2021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8A3F835-2E81-4475-8D4A-8295739E04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99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1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3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2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8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77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4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18/11/2019</a:t>
            </a:r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oisguite.com/2007/12/la-translitterati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B2D1700-97BE-4DF2-BB14-DD80BA9586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9D5BFC-6EE6-49A7-B8EC-3AE003E5C276}"/>
              </a:ext>
            </a:extLst>
          </p:cNvPr>
          <p:cNvSpPr/>
          <p:nvPr/>
        </p:nvSpPr>
        <p:spPr>
          <a:xfrm>
            <a:off x="4070554" y="1818178"/>
            <a:ext cx="7865807" cy="1705285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b="1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70553" y="1889549"/>
            <a:ext cx="7565146" cy="1605294"/>
          </a:xfrm>
        </p:spPr>
        <p:txBody>
          <a:bodyPr>
            <a:noAutofit/>
          </a:bodyPr>
          <a:lstStyle/>
          <a:p>
            <a:pPr algn="r"/>
            <a:r>
              <a:rPr lang="fr-FR" sz="36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BD8D6-EBE7-486D-B2F4-38583B76E02A}"/>
              </a:ext>
            </a:extLst>
          </p:cNvPr>
          <p:cNvSpPr/>
          <p:nvPr/>
        </p:nvSpPr>
        <p:spPr>
          <a:xfrm>
            <a:off x="5361233" y="5039822"/>
            <a:ext cx="819495" cy="148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55" y="5921538"/>
            <a:ext cx="757769" cy="6020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233" y="5039822"/>
            <a:ext cx="945750" cy="55610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135" y="5595923"/>
            <a:ext cx="711593" cy="3614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1E61A5-1491-4FD2-B90F-D2B9038235C6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42879-9E01-480E-BFCE-675F32962CE9}"/>
              </a:ext>
            </a:extLst>
          </p:cNvPr>
          <p:cNvSpPr/>
          <p:nvPr/>
        </p:nvSpPr>
        <p:spPr>
          <a:xfrm>
            <a:off x="6249123" y="5039821"/>
            <a:ext cx="5942857" cy="1512373"/>
          </a:xfrm>
          <a:prstGeom prst="rect">
            <a:avLst/>
          </a:prstGeom>
          <a:solidFill>
            <a:srgbClr val="C000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357278" y="5142109"/>
            <a:ext cx="66729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Inès 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Burri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Université Jean Moulin Lyon 3</a:t>
            </a:r>
            <a:endParaRPr kumimoji="0" lang="fr-FR" sz="2400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lvl="0" defTabSz="457200"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Anaïs </a:t>
            </a:r>
            <a:r>
              <a:rPr kumimoji="0" lang="fr-FR" sz="2400" b="0" i="0" u="none" strike="noStrike" kern="1200" cap="small" spc="0" normalizeH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Chambat</a:t>
            </a:r>
            <a:r>
              <a:rPr kumimoji="0" lang="fr-FR" sz="2400" b="0" i="0" u="none" strike="noStrike" kern="1200" cap="small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 - </a:t>
            </a: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ENS de Lyon</a:t>
            </a:r>
            <a:endParaRPr kumimoji="0" lang="fr-FR" sz="2400" b="0" i="0" u="none" strike="noStrike" kern="120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chemeClr val="bg1"/>
                </a:solidFill>
                <a:latin typeface="Corbel" panose="020B0503020204020204" pitchFamily="34" charset="0"/>
              </a:rPr>
              <a:t>Célian </a:t>
            </a:r>
            <a:r>
              <a:rPr lang="fr-FR" sz="2400" cap="small" dirty="0" err="1">
                <a:solidFill>
                  <a:schemeClr val="bg1"/>
                </a:solidFill>
                <a:latin typeface="Corbel" panose="020B0503020204020204" pitchFamily="34" charset="0"/>
              </a:rPr>
              <a:t>Ringwald</a:t>
            </a:r>
            <a:r>
              <a:rPr lang="fr-FR" sz="2400" cap="small" dirty="0">
                <a:solidFill>
                  <a:schemeClr val="bg1"/>
                </a:solidFill>
                <a:latin typeface="Corbel" panose="020B0503020204020204" pitchFamily="34" charset="0"/>
              </a:rPr>
              <a:t> – Université Lyon 2</a:t>
            </a:r>
            <a:endParaRPr kumimoji="0" lang="fr-FR" b="0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6F5BD4-078C-4553-A61E-390848B08F08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dirty="0">
                <a:latin typeface="+mj-lt"/>
              </a:rPr>
              <a:t>Cartographie du Web littéraire francophone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FB0EE3-3A71-4283-B0DF-33ADF1CCF664}"/>
              </a:ext>
            </a:extLst>
          </p:cNvPr>
          <p:cNvSpPr/>
          <p:nvPr/>
        </p:nvSpPr>
        <p:spPr>
          <a:xfrm>
            <a:off x="3834581" y="5039821"/>
            <a:ext cx="1476356" cy="1483754"/>
          </a:xfrm>
          <a:prstGeom prst="rect">
            <a:avLst/>
          </a:prstGeom>
          <a:solidFill>
            <a:srgbClr val="44546A">
              <a:alpha val="52157"/>
            </a:srgb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Master 2 Humanités </a:t>
            </a:r>
          </a:p>
          <a:p>
            <a:pPr algn="ctr"/>
            <a:r>
              <a:rPr lang="fr-FR" dirty="0">
                <a:latin typeface="Corbel" panose="020B0503020204020204" pitchFamily="34" charset="0"/>
              </a:rPr>
              <a:t>Numériques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4D98B280-8875-472C-8AC9-BABF5C29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28C569F-A9B8-49D1-818B-90206906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3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6889-3C6F-4577-A122-8E46BDB7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FDCE-AAB2-44EA-A7B0-B8C6ABD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92957-B5CB-4CFA-AFA7-F6CA49A6E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4"/>
          <a:stretch/>
        </p:blipFill>
        <p:spPr>
          <a:xfrm>
            <a:off x="5180354" y="3657600"/>
            <a:ext cx="5806943" cy="24651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AC7337-6233-4EE0-BD95-8DFE031663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87"/>
          <a:stretch/>
        </p:blipFill>
        <p:spPr>
          <a:xfrm>
            <a:off x="527941" y="136526"/>
            <a:ext cx="7724142" cy="38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About the </a:t>
            </a:r>
            <a:r>
              <a:rPr lang="fr-FR" dirty="0" err="1"/>
              <a:t>wikipages</a:t>
            </a:r>
            <a:r>
              <a:rPr lang="fr-FR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881A3-8A5F-46F9-8DDB-BD298CCCF522}"/>
              </a:ext>
            </a:extLst>
          </p:cNvPr>
          <p:cNvSpPr txBox="1"/>
          <p:nvPr/>
        </p:nvSpPr>
        <p:spPr>
          <a:xfrm>
            <a:off x="416454" y="1818861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175 auteurs avec un </a:t>
            </a:r>
            <a:r>
              <a:rPr lang="fr-FR" dirty="0" err="1"/>
              <a:t>wiki_id</a:t>
            </a:r>
            <a:r>
              <a:rPr lang="fr-FR" dirty="0"/>
              <a:t>, dont 160 avec au moins une page </a:t>
            </a:r>
            <a:r>
              <a:rPr lang="fr-FR" dirty="0" err="1"/>
              <a:t>wikipédia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FA0B1C1-8CD9-43FD-999F-F538C1791C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031813"/>
              </p:ext>
            </p:extLst>
          </p:nvPr>
        </p:nvGraphicFramePr>
        <p:xfrm>
          <a:off x="760677" y="25560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B786331-048A-40C6-8154-2E6B2C9A53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571151"/>
              </p:ext>
            </p:extLst>
          </p:nvPr>
        </p:nvGraphicFramePr>
        <p:xfrm>
          <a:off x="6096000" y="25560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3546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Test </a:t>
            </a:r>
            <a:r>
              <a:rPr lang="fr-FR" dirty="0" err="1"/>
              <a:t>wikidata</a:t>
            </a:r>
            <a:r>
              <a:rPr lang="fr-FR" dirty="0"/>
              <a:t> - SPARQL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E53C4-E4C5-4216-906E-C734C98730F9}"/>
              </a:ext>
            </a:extLst>
          </p:cNvPr>
          <p:cNvSpPr/>
          <p:nvPr/>
        </p:nvSpPr>
        <p:spPr>
          <a:xfrm>
            <a:off x="5963147" y="572059"/>
            <a:ext cx="291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https://query.wikidata.org/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723F6A7-6F47-420A-AF6D-CB3602B85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17202"/>
            <a:ext cx="10383078" cy="3327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CD9FD6-954B-43DE-80A8-4178A0B03D1C}"/>
              </a:ext>
            </a:extLst>
          </p:cNvPr>
          <p:cNvSpPr txBox="1"/>
          <p:nvPr/>
        </p:nvSpPr>
        <p:spPr>
          <a:xfrm>
            <a:off x="311700" y="4521242"/>
            <a:ext cx="8264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146 </a:t>
            </a:r>
            <a:r>
              <a:rPr lang="fr-FR" sz="2800" dirty="0" err="1"/>
              <a:t>Resultats</a:t>
            </a:r>
            <a:r>
              <a:rPr lang="fr-FR" sz="2800" dirty="0"/>
              <a:t> -&gt; 47 auteurs communs</a:t>
            </a:r>
          </a:p>
          <a:p>
            <a:r>
              <a:rPr lang="fr-FR" sz="2800" dirty="0"/>
              <a:t>Soit 99 nouveaux auteurs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B4414-250E-4520-8E4A-8B640F9FC0A2}"/>
              </a:ext>
            </a:extLst>
          </p:cNvPr>
          <p:cNvSpPr/>
          <p:nvPr/>
        </p:nvSpPr>
        <p:spPr>
          <a:xfrm>
            <a:off x="1041103" y="2117035"/>
            <a:ext cx="9898341" cy="17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D932EC-180A-4395-8245-DAB1CAF3AB46}"/>
              </a:ext>
            </a:extLst>
          </p:cNvPr>
          <p:cNvSpPr/>
          <p:nvPr/>
        </p:nvSpPr>
        <p:spPr>
          <a:xfrm>
            <a:off x="1035508" y="2538110"/>
            <a:ext cx="3635884" cy="17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50DEB-E750-4764-BC53-98B5E3F5586C}"/>
              </a:ext>
            </a:extLst>
          </p:cNvPr>
          <p:cNvSpPr txBox="1"/>
          <p:nvPr/>
        </p:nvSpPr>
        <p:spPr>
          <a:xfrm>
            <a:off x="7682948" y="1871794"/>
            <a:ext cx="32564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Occupation : écrivain, poète, essayiste…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3D5D8A-612C-4C85-B82E-C00EC5EA2A01}"/>
              </a:ext>
            </a:extLst>
          </p:cNvPr>
          <p:cNvSpPr/>
          <p:nvPr/>
        </p:nvSpPr>
        <p:spPr>
          <a:xfrm>
            <a:off x="1046570" y="2289090"/>
            <a:ext cx="9898341" cy="172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6B4FBE-459E-457D-895B-AE5731F339B8}"/>
              </a:ext>
            </a:extLst>
          </p:cNvPr>
          <p:cNvSpPr txBox="1"/>
          <p:nvPr/>
        </p:nvSpPr>
        <p:spPr>
          <a:xfrm>
            <a:off x="7682948" y="2460930"/>
            <a:ext cx="32564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Né à </a:t>
            </a:r>
            <a:r>
              <a:rPr lang="fr-FR" sz="1000" dirty="0" err="1"/>
              <a:t>Haiti</a:t>
            </a:r>
            <a:endParaRPr lang="fr-F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CCD57-5B52-408D-BFD8-E0F52CF4CF35}"/>
              </a:ext>
            </a:extLst>
          </p:cNvPr>
          <p:cNvSpPr txBox="1"/>
          <p:nvPr/>
        </p:nvSpPr>
        <p:spPr>
          <a:xfrm>
            <a:off x="1423025" y="2724344"/>
            <a:ext cx="325649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000" dirty="0"/>
              <a:t>Né après 1920</a:t>
            </a:r>
          </a:p>
        </p:txBody>
      </p:sp>
    </p:spTree>
    <p:extLst>
      <p:ext uri="{BB962C8B-B14F-4D97-AF65-F5344CB8AC3E}">
        <p14:creationId xmlns:p14="http://schemas.microsoft.com/office/powerpoint/2010/main" val="24504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5608" y="1448057"/>
            <a:ext cx="5681542" cy="3711772"/>
          </a:xfrm>
        </p:spPr>
        <p:txBody>
          <a:bodyPr anchor="b">
            <a:normAutofit/>
          </a:bodyPr>
          <a:lstStyle/>
          <a:p>
            <a:pPr algn="l"/>
            <a:r>
              <a:rPr lang="fr-FR" dirty="0"/>
              <a:t>IV. Echanges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EAA25-61AF-4419-8973-FDA14CF1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C31A-56B1-4769-97F9-85BF3CE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7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fr-FR" u="sng" dirty="0"/>
              <a:t>Bibliographie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842" y="1569493"/>
            <a:ext cx="10998958" cy="4694830"/>
          </a:xfrm>
        </p:spPr>
        <p:txBody>
          <a:bodyPr>
            <a:normAutofit fontScale="47500" lnSpcReduction="20000"/>
          </a:bodyPr>
          <a:lstStyle/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Bélisle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« Du papier à l’écran : lire se transforme »,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Lire dans un monde numérique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Villeurbanne, 2011, pp. 112-162.</a:t>
            </a:r>
          </a:p>
          <a:p>
            <a:pPr indent="180340" algn="just">
              <a:spcBef>
                <a:spcPts val="1200"/>
              </a:spcBef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hypéritexte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Poétique de la relecture dans l’œuvre numérique de François Bon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175, Paris, 2014, pp. 21-34.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 G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illes, « L’</a:t>
            </a:r>
            <a:r>
              <a:rPr lang="fr-FR" sz="33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autoblographie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Écritures numériques de soi », in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Poétique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n° 177, Paris, 2015, pp. 131-143.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Lejeune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Philippe,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Signes de vie. Le pacte autobiographique, 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2, Paris, 2005.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Lemercier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Zalc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Claire,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Méthodes quantitatives pour l’historien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2008.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Pierre </a:t>
            </a: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Mercklé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Sociologie des réseaux sociaux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Paris : La Découverte, 2004, 2011, 2016.</a:t>
            </a:r>
          </a:p>
          <a:p>
            <a:pPr indent="180340" algn="just"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Monat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Jean-Baptiste, </a:t>
            </a:r>
            <a:r>
              <a:rPr lang="fr-FR" sz="33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la recherche du Web littéraire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mémoire de master 2 Humanités Numériques soutenu à l’Université Lumière Lyon 2 sous la direction de Jérôme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Darmont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et de Gilles </a:t>
            </a:r>
            <a:r>
              <a:rPr lang="fr-FR" sz="3300" cap="sm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Bonnet</a:t>
            </a:r>
            <a:r>
              <a:rPr lang="fr-FR" sz="3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2019, 93 p.</a:t>
            </a:r>
          </a:p>
          <a:p>
            <a:pPr indent="180340" algn="just">
              <a:lnSpc>
                <a:spcPct val="107000"/>
              </a:lnSpc>
              <a:spcAft>
                <a:spcPts val="600"/>
              </a:spcAft>
            </a:pP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Rastier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 F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rançois, « Sémantique du Web vs.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Semantic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 Web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 Le problème de la pertinence », in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Syntaxe et sémantique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n° 9, Caen, 2008, pp. 15-36. </a:t>
            </a:r>
          </a:p>
          <a:p>
            <a:pPr indent="180340" algn="just">
              <a:spcAft>
                <a:spcPts val="0"/>
              </a:spcAft>
            </a:pP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Thomas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Sue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et al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., « 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Transliteracy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 :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Crossing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Divides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 », </a:t>
            </a:r>
            <a:r>
              <a:rPr lang="fr-FR" sz="3300" i="1" dirty="0">
                <a:latin typeface="Times New Roman" panose="02020603050405020304" pitchFamily="18" charset="0"/>
                <a:ea typeface="Calibri" panose="020F0502020204030204" pitchFamily="34" charset="0"/>
              </a:rPr>
              <a:t>First </a:t>
            </a:r>
            <a:r>
              <a:rPr lang="fr-FR" sz="33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Monday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, vol. 12, n° 12, </a:t>
            </a:r>
            <a:r>
              <a:rPr lang="fr-FR" sz="33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décembre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2007, traduction de </a:t>
            </a:r>
            <a:r>
              <a:rPr lang="fr-FR" sz="3300" cap="small" dirty="0" err="1">
                <a:latin typeface="Times New Roman" panose="02020603050405020304" pitchFamily="18" charset="0"/>
                <a:ea typeface="Calibri" panose="020F0502020204030204" pitchFamily="34" charset="0"/>
              </a:rPr>
              <a:t>Guite</a:t>
            </a:r>
            <a:r>
              <a:rPr lang="fr-FR" sz="3300" cap="small" dirty="0">
                <a:latin typeface="Times New Roman" panose="02020603050405020304" pitchFamily="18" charset="0"/>
                <a:ea typeface="Calibri" panose="020F0502020204030204" pitchFamily="34" charset="0"/>
              </a:rPr>
              <a:t>́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 François (</a:t>
            </a:r>
            <a:r>
              <a:rPr lang="fr-FR" sz="3300" u="sng" dirty="0">
                <a:solidFill>
                  <a:srgbClr val="0563C1"/>
                </a:solidFill>
                <a:latin typeface="Times New Roman" panose="02020603050405020304" pitchFamily="18" charset="0"/>
                <a:ea typeface="Calibri" panose="020F0502020204030204" pitchFamily="34" charset="0"/>
                <a:hlinkClick r:id="rId2"/>
              </a:rPr>
              <a:t>http://www.francoisguite.com/2007/12/la-translitteratie/</a:t>
            </a:r>
            <a:r>
              <a:rPr lang="fr-FR" sz="3300" dirty="0"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endParaRPr lang="fr-FR" sz="2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D1BB-010F-4856-A66F-1811E37C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7E3E4-E6CB-47FA-8BBC-D2D3DF35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B021A0-3168-49AB-BB74-1599F601CF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9" r="-1" b="275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fr-FR" sz="24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BFD5D0B5-E738-44DA-98BB-DFA89295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379" y="1065862"/>
            <a:ext cx="6377049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I. Introduction</a:t>
            </a: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II. </a:t>
            </a:r>
            <a:r>
              <a:rPr lang="en-US" sz="2000" b="1" dirty="0" err="1">
                <a:solidFill>
                  <a:srgbClr val="FFFFFF"/>
                </a:solidFill>
              </a:rPr>
              <a:t>Cheminements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Présentation</a:t>
            </a:r>
            <a:r>
              <a:rPr lang="en-US" sz="2000" b="1" dirty="0">
                <a:solidFill>
                  <a:srgbClr val="FFFFFF"/>
                </a:solidFill>
              </a:rPr>
              <a:t> du </a:t>
            </a:r>
            <a:r>
              <a:rPr lang="en-US" sz="2000" b="1" dirty="0" err="1">
                <a:solidFill>
                  <a:srgbClr val="FFFFFF"/>
                </a:solidFill>
              </a:rPr>
              <a:t>modèle</a:t>
            </a:r>
            <a:r>
              <a:rPr lang="en-US" sz="2000" b="1" dirty="0">
                <a:solidFill>
                  <a:srgbClr val="FFFFFF"/>
                </a:solidFill>
              </a:rPr>
              <a:t> de </a:t>
            </a:r>
            <a:r>
              <a:rPr lang="en-US" sz="2000" b="1" dirty="0" err="1">
                <a:solidFill>
                  <a:srgbClr val="FFFFFF"/>
                </a:solidFill>
              </a:rPr>
              <a:t>données</a:t>
            </a:r>
            <a:endParaRPr lang="en-US" sz="2000" b="1" dirty="0">
              <a:solidFill>
                <a:srgbClr val="FFFFFF"/>
              </a:solidFill>
            </a:endParaRPr>
          </a:p>
          <a:p>
            <a:pPr algn="l"/>
            <a:r>
              <a:rPr lang="en-US" sz="2000" b="1" dirty="0">
                <a:solidFill>
                  <a:srgbClr val="FFFFFF"/>
                </a:solidFill>
              </a:rPr>
              <a:t>III. </a:t>
            </a:r>
            <a:r>
              <a:rPr lang="en-US" sz="2000" b="1" dirty="0" err="1">
                <a:solidFill>
                  <a:srgbClr val="FFFFFF"/>
                </a:solidFill>
              </a:rPr>
              <a:t>Résultats</a:t>
            </a:r>
            <a:r>
              <a:rPr lang="en-US" sz="2000" b="1" dirty="0">
                <a:solidFill>
                  <a:srgbClr val="FFFFFF"/>
                </a:solidFill>
              </a:rPr>
              <a:t> &amp; Analyses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86D9D98-9AED-4EB3-B274-7511E678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50428" y="6356350"/>
            <a:ext cx="51521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Inès Burri, Anaïs Chambat, Célian Ringwald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D9F6895-6D91-49B3-A4FA-1FDA0002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3254" y="6356350"/>
            <a:ext cx="90054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1EAD40-0303-41D4-BD10-F5EC76A5404B}"/>
              </a:ext>
            </a:extLst>
          </p:cNvPr>
          <p:cNvSpPr/>
          <p:nvPr/>
        </p:nvSpPr>
        <p:spPr>
          <a:xfrm>
            <a:off x="0" y="705817"/>
            <a:ext cx="12192000" cy="840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581158-669E-4A93-B19A-1F74FEF86FDF}"/>
              </a:ext>
            </a:extLst>
          </p:cNvPr>
          <p:cNvSpPr/>
          <p:nvPr/>
        </p:nvSpPr>
        <p:spPr>
          <a:xfrm>
            <a:off x="659569" y="726673"/>
            <a:ext cx="11042318" cy="76944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  <a:latin typeface="+mj-lt"/>
              </a:rPr>
              <a:t>Cartographie du Web littéraire francophone</a:t>
            </a:r>
          </a:p>
        </p:txBody>
      </p:sp>
    </p:spTree>
    <p:extLst>
      <p:ext uri="{BB962C8B-B14F-4D97-AF65-F5344CB8AC3E}">
        <p14:creationId xmlns:p14="http://schemas.microsoft.com/office/powerpoint/2010/main" val="155709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4D3DA09-C8C6-4372-A065-F7F8667C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7848" y="3533413"/>
            <a:ext cx="5681542" cy="1838633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dirty="0"/>
              <a:t>Utiliser Open </a:t>
            </a:r>
            <a:r>
              <a:rPr lang="fr-FR" dirty="0" err="1"/>
              <a:t>Refine</a:t>
            </a:r>
            <a:r>
              <a:rPr lang="fr-FR" dirty="0"/>
              <a:t> et exploiter les données du web </a:t>
            </a:r>
            <a:r>
              <a:rPr lang="fr-FR" dirty="0" err="1"/>
              <a:t>semantique</a:t>
            </a:r>
            <a:br>
              <a:rPr lang="fr-FR" dirty="0"/>
            </a:br>
            <a:endParaRPr lang="fr-F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4423BC0-9772-48AE-82C6-C75EACADE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r="207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FC2D-3CC0-417E-B896-C51054FA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0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B73C04A9-C679-46A3-A65F-4B90BB7C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Utilisation d’</a:t>
            </a:r>
            <a:r>
              <a:rPr lang="fr-FR" dirty="0" err="1"/>
              <a:t>OpenRefine</a:t>
            </a:r>
            <a:r>
              <a:rPr lang="fr-FR" dirty="0"/>
              <a:t> </a:t>
            </a: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E6A7CB4C-C9EC-4F26-B9E2-1B399FB8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8" y="2260835"/>
            <a:ext cx="1861691" cy="384291"/>
          </a:xfrm>
          <a:prstGeom prst="rect">
            <a:avLst/>
          </a:prstGeom>
        </p:spPr>
      </p:pic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59A19D4-899F-4EAC-BB08-4F2D1C5E2667}"/>
              </a:ext>
            </a:extLst>
          </p:cNvPr>
          <p:cNvSpPr txBox="1">
            <a:spLocks/>
          </p:cNvSpPr>
          <p:nvPr/>
        </p:nvSpPr>
        <p:spPr>
          <a:xfrm>
            <a:off x="2770451" y="1450202"/>
            <a:ext cx="8056818" cy="307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buFont typeface="Arial" panose="020B0604020202020204" pitchFamily="34" charset="0"/>
              <a:buNone/>
            </a:pPr>
            <a:r>
              <a:rPr lang="fr-FR" dirty="0"/>
              <a:t>Open </a:t>
            </a:r>
            <a:r>
              <a:rPr lang="fr-FR" dirty="0" err="1"/>
              <a:t>refine</a:t>
            </a:r>
            <a:r>
              <a:rPr lang="fr-FR" dirty="0"/>
              <a:t> permet de réaliser des recherches assistés dans des bases de données Ouvertes et Liées mais aussi à partir de répertoires d’autorités 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527D2D0-140B-49D7-B15F-FB8907DB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19" y="2859916"/>
            <a:ext cx="4551909" cy="2954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2B16C1-E62F-4E97-A70E-8C352E16A775}"/>
              </a:ext>
            </a:extLst>
          </p:cNvPr>
          <p:cNvSpPr txBox="1"/>
          <p:nvPr/>
        </p:nvSpPr>
        <p:spPr>
          <a:xfrm>
            <a:off x="3202852" y="2960787"/>
            <a:ext cx="1907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Liste d’auteurs </a:t>
            </a:r>
          </a:p>
          <a:p>
            <a:r>
              <a:rPr lang="fr-FR" dirty="0"/>
              <a:t>Issues de la phase</a:t>
            </a:r>
          </a:p>
          <a:p>
            <a:r>
              <a:rPr lang="fr-FR" dirty="0"/>
              <a:t>De web </a:t>
            </a:r>
            <a:r>
              <a:rPr lang="fr-FR" dirty="0" err="1"/>
              <a:t>mining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B9B3DC-9810-4894-9097-9AD0AB6ABE95}"/>
              </a:ext>
            </a:extLst>
          </p:cNvPr>
          <p:cNvSpPr/>
          <p:nvPr/>
        </p:nvSpPr>
        <p:spPr>
          <a:xfrm>
            <a:off x="3009800" y="3876261"/>
            <a:ext cx="2470647" cy="841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49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90EE63-9714-402F-9917-8AB7A574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69" y="1079498"/>
            <a:ext cx="10629900" cy="5276850"/>
          </a:xfrm>
          <a:prstGeom prst="rect">
            <a:avLst/>
          </a:prstGeom>
        </p:spPr>
      </p:pic>
      <p:sp>
        <p:nvSpPr>
          <p:cNvPr id="25" name="Title 4">
            <a:extLst>
              <a:ext uri="{FF2B5EF4-FFF2-40B4-BE49-F238E27FC236}">
                <a16:creationId xmlns:a16="http://schemas.microsoft.com/office/drawing/2014/main" id="{D4BCCF48-1E12-4BF8-8B80-FB17C549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Insertion de la liste d’auteurs haïtiens</a:t>
            </a:r>
          </a:p>
        </p:txBody>
      </p:sp>
    </p:spTree>
    <p:extLst>
      <p:ext uri="{BB962C8B-B14F-4D97-AF65-F5344CB8AC3E}">
        <p14:creationId xmlns:p14="http://schemas.microsoft.com/office/powerpoint/2010/main" val="50139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C304C-B372-4CBF-B7F4-42182F05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57" y="1260691"/>
            <a:ext cx="8120476" cy="5095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9EA8BE-83F0-491E-ADE1-18BB1E9C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986" y="1593741"/>
            <a:ext cx="4092111" cy="1928466"/>
          </a:xfrm>
          <a:prstGeom prst="rect">
            <a:avLst/>
          </a:prstGeom>
          <a:ln w="38100"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6CA36A6-C036-4CBC-8A5E-C63CD3352B05}"/>
              </a:ext>
            </a:extLst>
          </p:cNvPr>
          <p:cNvSpPr/>
          <p:nvPr/>
        </p:nvSpPr>
        <p:spPr>
          <a:xfrm flipV="1">
            <a:off x="7962347" y="3428996"/>
            <a:ext cx="382106" cy="59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036E25-44E9-4466-AD85-23C02D924DC7}"/>
              </a:ext>
            </a:extLst>
          </p:cNvPr>
          <p:cNvSpPr txBox="1"/>
          <p:nvPr/>
        </p:nvSpPr>
        <p:spPr>
          <a:xfrm>
            <a:off x="7436459" y="2694539"/>
            <a:ext cx="3204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Recherche d’entités de type Q5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10E1B90-BF74-429B-B18A-2F1FACC6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Reconciliation</a:t>
            </a:r>
            <a:r>
              <a:rPr lang="fr-FR" dirty="0"/>
              <a:t> via Wikidata</a:t>
            </a:r>
          </a:p>
        </p:txBody>
      </p:sp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5070ABBD-05A7-4860-AD5A-E4FE5C96C1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5" y="3228985"/>
            <a:ext cx="2249602" cy="15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A063F-F65D-4508-BAD3-888D88199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583" y="2581131"/>
            <a:ext cx="7168804" cy="3410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90ABC-79C9-44F1-A2C2-99161408D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757" y="1483754"/>
            <a:ext cx="6882152" cy="188492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5B6A38-11AA-4657-9028-D152C5F42218}"/>
              </a:ext>
            </a:extLst>
          </p:cNvPr>
          <p:cNvSpPr/>
          <p:nvPr/>
        </p:nvSpPr>
        <p:spPr>
          <a:xfrm>
            <a:off x="467145" y="3434240"/>
            <a:ext cx="2959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http://refine.codefork.com/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4A6BFC-FA0A-4E14-8995-C39A4DA8087E}"/>
              </a:ext>
            </a:extLst>
          </p:cNvPr>
          <p:cNvSpPr/>
          <p:nvPr/>
        </p:nvSpPr>
        <p:spPr>
          <a:xfrm rot="16200000">
            <a:off x="7510359" y="3202667"/>
            <a:ext cx="775252" cy="753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B7C4993B-98F8-48D8-A737-CAFA2CDB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Reconciliation</a:t>
            </a:r>
            <a:r>
              <a:rPr lang="fr-FR" dirty="0"/>
              <a:t> via le VIAF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C37276-0F3F-4A87-B550-BB5ABC331704}"/>
              </a:ext>
            </a:extLst>
          </p:cNvPr>
          <p:cNvSpPr txBox="1"/>
          <p:nvPr/>
        </p:nvSpPr>
        <p:spPr>
          <a:xfrm>
            <a:off x="315013" y="3006928"/>
            <a:ext cx="358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D’autres services sont disponibles :</a:t>
            </a:r>
          </a:p>
        </p:txBody>
      </p:sp>
    </p:spTree>
    <p:extLst>
      <p:ext uri="{BB962C8B-B14F-4D97-AF65-F5344CB8AC3E}">
        <p14:creationId xmlns:p14="http://schemas.microsoft.com/office/powerpoint/2010/main" val="35635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AB3266-01DE-4A43-B4AA-C751AFEB4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78" t="16639" r="-2" b="27532"/>
          <a:stretch/>
        </p:blipFill>
        <p:spPr>
          <a:xfrm>
            <a:off x="11021962" y="-8"/>
            <a:ext cx="471948" cy="6858008"/>
          </a:xfrm>
          <a:prstGeom prst="rect">
            <a:avLst/>
          </a:prstGeom>
        </p:spPr>
      </p:pic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2B3F147A-A03F-48DB-929E-8EB07A988CFB}"/>
              </a:ext>
            </a:extLst>
          </p:cNvPr>
          <p:cNvSpPr txBox="1">
            <a:spLocks/>
          </p:cNvSpPr>
          <p:nvPr/>
        </p:nvSpPr>
        <p:spPr>
          <a:xfrm>
            <a:off x="683410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22/11/2019</a:t>
            </a:r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Inès Burri, Anaïs </a:t>
            </a:r>
            <a:r>
              <a:rPr lang="fr-FR" dirty="0" err="1"/>
              <a:t>Chambat</a:t>
            </a:r>
            <a:r>
              <a:rPr lang="fr-FR" dirty="0"/>
              <a:t>, Célian </a:t>
            </a:r>
            <a:r>
              <a:rPr lang="fr-FR" dirty="0" err="1"/>
              <a:t>Ringwald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E10048-10E4-442C-B703-F320040A3B61}"/>
              </a:ext>
            </a:extLst>
          </p:cNvPr>
          <p:cNvSpPr/>
          <p:nvPr/>
        </p:nvSpPr>
        <p:spPr>
          <a:xfrm rot="16200000">
            <a:off x="9213053" y="2218201"/>
            <a:ext cx="5351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b="1" dirty="0">
                <a:latin typeface="Corbel" panose="020B0503020204020204" pitchFamily="34" charset="0"/>
              </a:rPr>
              <a:t>Ébauche de visualisation des productions littéraires francophones d’Haïti et retour d’expérience</a:t>
            </a:r>
            <a:endParaRPr lang="fr-FR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D776-818E-4DC9-B33E-4ED4F34B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CCC77-A0A4-4360-8FA9-27190424E8A6}"/>
              </a:ext>
            </a:extLst>
          </p:cNvPr>
          <p:cNvSpPr/>
          <p:nvPr/>
        </p:nvSpPr>
        <p:spPr>
          <a:xfrm rot="16200000">
            <a:off x="10827299" y="5585651"/>
            <a:ext cx="2021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/>
              <a:t>Cartographie du Web littéraire francophone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45A7CF-D448-4048-A546-1B6581A94BCF}"/>
              </a:ext>
            </a:extLst>
          </p:cNvPr>
          <p:cNvSpPr/>
          <p:nvPr/>
        </p:nvSpPr>
        <p:spPr>
          <a:xfrm>
            <a:off x="11493909" y="4717633"/>
            <a:ext cx="698091" cy="237776"/>
          </a:xfrm>
          <a:prstGeom prst="rect">
            <a:avLst/>
          </a:prstGeom>
          <a:solidFill>
            <a:srgbClr val="44546A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671F9-0E09-4657-BAE3-03645B5F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9" y="1457410"/>
            <a:ext cx="7905165" cy="4509951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0794A5AC-006B-41BB-96D4-63C3EFD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</p:spPr>
        <p:txBody>
          <a:bodyPr>
            <a:normAutofit fontScale="90000"/>
          </a:bodyPr>
          <a:lstStyle/>
          <a:p>
            <a:r>
              <a:rPr lang="fr-FR" dirty="0"/>
              <a:t>Récupération d’informations clefs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80AFDD-F652-4C5A-9E68-D383757B9959}"/>
              </a:ext>
            </a:extLst>
          </p:cNvPr>
          <p:cNvSpPr txBox="1"/>
          <p:nvPr/>
        </p:nvSpPr>
        <p:spPr>
          <a:xfrm>
            <a:off x="8335212" y="2093087"/>
            <a:ext cx="23583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Ainsi nous récupérons</a:t>
            </a:r>
          </a:p>
          <a:p>
            <a:r>
              <a:rPr lang="fr-FR" dirty="0"/>
              <a:t>via Wikidata :</a:t>
            </a:r>
          </a:p>
          <a:p>
            <a:endParaRPr lang="fr-FR" dirty="0"/>
          </a:p>
          <a:p>
            <a:r>
              <a:rPr lang="fr-FR" dirty="0"/>
              <a:t>Date de naissance</a:t>
            </a:r>
          </a:p>
          <a:p>
            <a:r>
              <a:rPr lang="fr-FR" dirty="0"/>
              <a:t>Date de mort</a:t>
            </a:r>
          </a:p>
          <a:p>
            <a:r>
              <a:rPr lang="fr-FR" dirty="0"/>
              <a:t>Lieu de naissance</a:t>
            </a:r>
          </a:p>
          <a:p>
            <a:r>
              <a:rPr lang="fr-FR" dirty="0"/>
              <a:t>Lieu de mort</a:t>
            </a:r>
          </a:p>
          <a:p>
            <a:r>
              <a:rPr lang="fr-FR" dirty="0"/>
              <a:t>Nationalité</a:t>
            </a:r>
          </a:p>
          <a:p>
            <a:r>
              <a:rPr lang="fr-FR" dirty="0"/>
              <a:t>Emplois</a:t>
            </a:r>
          </a:p>
          <a:p>
            <a:r>
              <a:rPr lang="fr-FR" dirty="0"/>
              <a:t>….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42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16889-3C6F-4577-A122-8E46BDB7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Inès Burri, Anaïs Chambat, Célian Ringwald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CFDCE-AAB2-44EA-A7B0-B8C6ABD1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3A096C-E8A7-4F32-8227-F14F7E032405}"/>
              </a:ext>
            </a:extLst>
          </p:cNvPr>
          <p:cNvSpPr/>
          <p:nvPr/>
        </p:nvSpPr>
        <p:spPr>
          <a:xfrm>
            <a:off x="930192" y="2757345"/>
            <a:ext cx="2808514" cy="27338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SPLA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(173)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EF3902-B7EA-4E1A-8055-526C117728C9}"/>
              </a:ext>
            </a:extLst>
          </p:cNvPr>
          <p:cNvSpPr/>
          <p:nvPr/>
        </p:nvSpPr>
        <p:spPr>
          <a:xfrm>
            <a:off x="1757340" y="696923"/>
            <a:ext cx="3344247" cy="32769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ILE EN ILE</a:t>
            </a:r>
          </a:p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(139)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3F521-C2FC-4FD4-A193-89080EC9A21F}"/>
              </a:ext>
            </a:extLst>
          </p:cNvPr>
          <p:cNvSpPr txBox="1"/>
          <p:nvPr/>
        </p:nvSpPr>
        <p:spPr>
          <a:xfrm>
            <a:off x="2687110" y="3156831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(69)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891BBA-59F3-409D-BDC9-23282B727944}"/>
              </a:ext>
            </a:extLst>
          </p:cNvPr>
          <p:cNvSpPr txBox="1"/>
          <p:nvPr/>
        </p:nvSpPr>
        <p:spPr>
          <a:xfrm>
            <a:off x="5732280" y="742391"/>
            <a:ext cx="620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de supprimer les doublons via normalisation…</a:t>
            </a:r>
          </a:p>
          <a:p>
            <a:r>
              <a:rPr lang="fr-FR" dirty="0"/>
              <a:t>228 auteurs uniques dont</a:t>
            </a:r>
          </a:p>
          <a:p>
            <a:r>
              <a:rPr lang="fr-FR" dirty="0"/>
              <a:t>183 VIAF ID</a:t>
            </a:r>
          </a:p>
          <a:p>
            <a:r>
              <a:rPr lang="fr-FR" dirty="0"/>
              <a:t>158 Wikipédia ID</a:t>
            </a:r>
          </a:p>
          <a:p>
            <a:r>
              <a:rPr lang="fr-FR" dirty="0"/>
              <a:t>133 </a:t>
            </a:r>
            <a:r>
              <a:rPr lang="fr-FR" dirty="0" err="1"/>
              <a:t>worldcat</a:t>
            </a:r>
            <a:r>
              <a:rPr lang="fr-FR" dirty="0"/>
              <a:t> ID</a:t>
            </a:r>
          </a:p>
          <a:p>
            <a:r>
              <a:rPr lang="fr-FR" dirty="0"/>
              <a:t>129 ISNI ID</a:t>
            </a:r>
          </a:p>
          <a:p>
            <a:r>
              <a:rPr lang="fr-FR" dirty="0"/>
              <a:t>2 ORCID ID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A6CCD152-AB98-4A26-9C24-A04FE64F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308" y="358100"/>
            <a:ext cx="1861691" cy="38429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EC2AF6C-4C34-4791-A5B8-067BC04F3DDC}"/>
              </a:ext>
            </a:extLst>
          </p:cNvPr>
          <p:cNvSpPr/>
          <p:nvPr/>
        </p:nvSpPr>
        <p:spPr>
          <a:xfrm>
            <a:off x="5334714" y="2107269"/>
            <a:ext cx="397566" cy="489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DC757F4-C5FA-4ED8-8C8F-65CC8F785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8308"/>
              </p:ext>
            </p:extLst>
          </p:nvPr>
        </p:nvGraphicFramePr>
        <p:xfrm>
          <a:off x="5381308" y="2826339"/>
          <a:ext cx="661361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809">
                  <a:extLst>
                    <a:ext uri="{9D8B030D-6E8A-4147-A177-3AD203B41FA5}">
                      <a16:colId xmlns:a16="http://schemas.microsoft.com/office/drawing/2014/main" val="3217910626"/>
                    </a:ext>
                  </a:extLst>
                </a:gridCol>
                <a:gridCol w="3306809">
                  <a:extLst>
                    <a:ext uri="{9D8B030D-6E8A-4147-A177-3AD203B41FA5}">
                      <a16:colId xmlns:a16="http://schemas.microsoft.com/office/drawing/2014/main" val="2367912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Informations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obtenues via </a:t>
                      </a:r>
                      <a:r>
                        <a:rPr lang="fr-FR" dirty="0" err="1"/>
                        <a:t>WIKIdata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5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 de 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5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Date de 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6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8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 de 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591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Lieu de mort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3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Nationalité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9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Langue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2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00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96894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Calisto MT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6063</TotalTime>
  <Words>817</Words>
  <Application>Microsoft Office PowerPoint</Application>
  <PresentationFormat>Widescreen</PresentationFormat>
  <Paragraphs>140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Calisto MT</vt:lpstr>
      <vt:lpstr>Corbel</vt:lpstr>
      <vt:lpstr>Times New Roman</vt:lpstr>
      <vt:lpstr>1_Thème Office</vt:lpstr>
      <vt:lpstr>Ébauche de visualisation des productions littéraires francophones d’Haïti et retour d’expérience</vt:lpstr>
      <vt:lpstr>Ébauche de visualisation des productions littéraires francophones d’Haïti et retour d’expérience</vt:lpstr>
      <vt:lpstr>Utiliser Open Refine et exploiter les données du web semantique </vt:lpstr>
      <vt:lpstr>Utilisation d’OpenRefine </vt:lpstr>
      <vt:lpstr>Insertion de la liste d’auteurs haïtiens</vt:lpstr>
      <vt:lpstr>Reconciliation via Wikidata</vt:lpstr>
      <vt:lpstr>Reconciliation via le VIAF</vt:lpstr>
      <vt:lpstr>Récupération d’informations clefs</vt:lpstr>
      <vt:lpstr>PowerPoint Presentation</vt:lpstr>
      <vt:lpstr>PowerPoint Presentation</vt:lpstr>
      <vt:lpstr>About the wikipages…</vt:lpstr>
      <vt:lpstr>Test wikidata - SPARQL</vt:lpstr>
      <vt:lpstr>IV. Echanges 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Ébauche de visualisation des productions littéraires francophones d’Haïti et retour d’expérience</dc:title>
  <dc:creator>Celian</dc:creator>
  <cp:lastModifiedBy>Célian Ringwald</cp:lastModifiedBy>
  <cp:revision>46</cp:revision>
  <dcterms:created xsi:type="dcterms:W3CDTF">2020-01-20T16:14:12Z</dcterms:created>
  <dcterms:modified xsi:type="dcterms:W3CDTF">2021-01-21T10:08:36Z</dcterms:modified>
</cp:coreProperties>
</file>