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6" r:id="rId9"/>
    <p:sldId id="262" r:id="rId10"/>
    <p:sldId id="263" r:id="rId11"/>
    <p:sldId id="267" r:id="rId12"/>
    <p:sldId id="268" r:id="rId13"/>
    <p:sldId id="271" r:id="rId14"/>
    <p:sldId id="269" r:id="rId15"/>
    <p:sldId id="270" r:id="rId16"/>
    <p:sldId id="25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8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3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7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1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7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6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9422-48EA-4924-AE3B-6A73E29E1AA9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7F86-504C-4546-A979-62EF15D6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9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scotteslitterair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Identification des ressources, organisation et </a:t>
            </a:r>
            <a:r>
              <a:rPr lang="fr-FR" dirty="0" err="1" smtClean="0"/>
              <a:t>crawling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Renseignement des métadonnées </a:t>
            </a:r>
            <a:r>
              <a:rPr lang="fr-FR" dirty="0" err="1" smtClean="0"/>
              <a:t>Zotero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u="sng" dirty="0" smtClean="0"/>
              <a:t>Inscrire l’objet dans la catégorie (URL).</a:t>
            </a:r>
          </a:p>
          <a:p>
            <a:pPr marL="0" indent="0">
              <a:buNone/>
            </a:pPr>
            <a:r>
              <a:rPr lang="fr-FR" dirty="0" smtClean="0"/>
              <a:t>Ajouter AUTEUR, TITRE du blog, </a:t>
            </a:r>
          </a:p>
          <a:p>
            <a:pPr marL="0" indent="0">
              <a:buNone/>
            </a:pPr>
            <a:r>
              <a:rPr lang="fr-FR" dirty="0" smtClean="0"/>
              <a:t>En quelques mots-clés caractériser le contenu.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Zotero</a:t>
            </a:r>
            <a:r>
              <a:rPr lang="fr-FR" dirty="0" smtClean="0"/>
              <a:t> : uniquement un répertoire (pas une description des données).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Zotero</a:t>
            </a:r>
            <a:r>
              <a:rPr lang="fr-FR" dirty="0" smtClean="0"/>
              <a:t> ne restitue pas la trajectoire de la découverte des ressources et les liens entre elles.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=&gt; D’où la nécessité de construire un schéma de description.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8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pour la structuration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On peut reprendre le CRM-CIDOC, qui est l’outil de référencement et de description des musées. </a:t>
            </a:r>
          </a:p>
          <a:p>
            <a:r>
              <a:rPr lang="fr-FR" dirty="0" smtClean="0"/>
              <a:t>Intérêt : caractérisation d’œuvres insérées dans des événements/environnement (entre autre d’événements). </a:t>
            </a:r>
          </a:p>
          <a:p>
            <a:r>
              <a:rPr lang="fr-FR" dirty="0" smtClean="0"/>
              <a:t>Mais cela dépend du statut que l’on donne aux objets que l’on identifie : seules œuvres littéraires OU productions littéraires inscrites dans le cadre d’un mouvement collectif OU dans a cadre d’une production textuelle du quotidien. </a:t>
            </a:r>
          </a:p>
          <a:p>
            <a:endParaRPr lang="fr-FR" dirty="0"/>
          </a:p>
          <a:p>
            <a:r>
              <a:rPr lang="fr-FR" dirty="0" smtClean="0"/>
              <a:t>ATTENTION : on identifie des adresses (contenant des productions, non des productions elles-mêmes).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3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Propositions pour le répertoire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Distinguer :</a:t>
            </a:r>
          </a:p>
          <a:p>
            <a:pPr marL="0" indent="0">
              <a:buNone/>
            </a:pPr>
            <a:r>
              <a:rPr lang="fr-FR" dirty="0" smtClean="0"/>
              <a:t>- pages/sites auteurs</a:t>
            </a:r>
          </a:p>
          <a:p>
            <a:pPr marL="0" indent="0">
              <a:buNone/>
            </a:pPr>
            <a:r>
              <a:rPr lang="fr-FR" dirty="0" smtClean="0"/>
              <a:t>- sites collectifs (têtes de réseau )</a:t>
            </a:r>
          </a:p>
          <a:p>
            <a:pPr marL="0" indent="0">
              <a:buNone/>
            </a:pPr>
            <a:r>
              <a:rPr lang="fr-FR" dirty="0" smtClean="0"/>
              <a:t>- sites d’actualités. </a:t>
            </a:r>
          </a:p>
          <a:p>
            <a:endParaRPr lang="fr-FR" dirty="0"/>
          </a:p>
          <a:p>
            <a:r>
              <a:rPr lang="fr-FR" dirty="0" smtClean="0"/>
              <a:t>La structuration : reprend l’idée d’événement : à partir des sites « d’événements », reprendre les auteurs associés et leurs pages de publications. (Ex. Autour des « biscottes littéraires » ou « </a:t>
            </a:r>
            <a:r>
              <a:rPr lang="fr-FR" dirty="0" err="1" smtClean="0"/>
              <a:t>balistrad</a:t>
            </a:r>
            <a:r>
              <a:rPr lang="fr-FR" dirty="0" smtClean="0"/>
              <a:t> »).</a:t>
            </a:r>
          </a:p>
          <a:p>
            <a:r>
              <a:rPr lang="fr-FR" dirty="0" smtClean="0"/>
              <a:t>D’autres auteurs peuvent rester indépendants.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0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« Comme ces gens se connaissent ?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Idée : répertoire initial des centres de réseau (par lesquels les informations transitent et/ou les productions sont publiées).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 partir de ces centres : les individualités (productions personnelles).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Intérêt : résolution du problème géographique (par ces sites localisés).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Implique : identifier les auteurs dans ces sites de publication et d’information. (Et mise en relation aux sites personnels).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1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CRMtex</a:t>
            </a:r>
            <a:r>
              <a:rPr lang="fr-FR" dirty="0" smtClean="0"/>
              <a:t> : comment caractériser le rapport entre média et publications.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Voir par exemple le </a:t>
            </a:r>
            <a:r>
              <a:rPr lang="fr-FR" dirty="0" err="1" smtClean="0"/>
              <a:t>CRMtex</a:t>
            </a:r>
            <a:r>
              <a:rPr lang="fr-FR" dirty="0" smtClean="0"/>
              <a:t> (textes dans les objets muséaux) </a:t>
            </a:r>
          </a:p>
          <a:p>
            <a:pPr>
              <a:buFontTx/>
              <a:buChar char="-"/>
            </a:pPr>
            <a:r>
              <a:rPr lang="fr-FR" dirty="0" smtClean="0"/>
              <a:t>Prise en compte de </a:t>
            </a:r>
            <a:r>
              <a:rPr lang="fr-FR" dirty="0" smtClean="0"/>
              <a:t>supports </a:t>
            </a:r>
            <a:r>
              <a:rPr lang="fr-FR" dirty="0" smtClean="0"/>
              <a:t>(cadre dans lequel s’inscrit le document écrit) : relation spéciale entre le support et le texte. 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support définit l’</a:t>
            </a:r>
            <a:r>
              <a:rPr lang="fr-FR" dirty="0" err="1" smtClean="0"/>
              <a:t>éditorialisation</a:t>
            </a:r>
            <a:r>
              <a:rPr lang="fr-FR" dirty="0"/>
              <a:t> </a:t>
            </a:r>
            <a:r>
              <a:rPr lang="fr-FR" dirty="0" smtClean="0"/>
              <a:t>(pas le même processus éditorial entre </a:t>
            </a:r>
            <a:r>
              <a:rPr lang="fr-FR" dirty="0"/>
              <a:t>F</a:t>
            </a:r>
            <a:r>
              <a:rPr lang="fr-FR" dirty="0" smtClean="0"/>
              <a:t>acebook et un blog).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Permet aussi de caractériser la dissémination de la production littéraire dans le cadre de la communication ordinaire.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(Echelle entre les sites de publication littéraire, les blogs dévolus à la publication personnelle, et ceux qui intègrent des publications).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définitive, que représente le répertoire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Des attestations de l’existence d’une production littéraire à un moment donné. 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On a comme OBJET des URL + auteurs.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Comme CLASSE des médias.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Comme relations des types de liens entre médias qui soient des propriétés d’auteurs (multi-publiant, mono-publiant, etc.). </a:t>
            </a:r>
          </a:p>
          <a:p>
            <a:endParaRPr lang="fr-FR" dirty="0"/>
          </a:p>
          <a:p>
            <a:r>
              <a:rPr lang="fr-FR" dirty="0" smtClean="0"/>
              <a:t>En définitive, une structure de données permettant de pérenniser un état de la production </a:t>
            </a:r>
            <a:r>
              <a:rPr lang="fr-FR" smtClean="0"/>
              <a:t>littéraire numérique dans son contexte.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612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pour le </a:t>
            </a:r>
            <a:r>
              <a:rPr lang="fr-FR" dirty="0" err="1" smtClean="0"/>
              <a:t>crawling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ressources auxquelles on a affaire sont disséminées. Par conséquent, un </a:t>
            </a:r>
            <a:r>
              <a:rPr lang="fr-FR" dirty="0" err="1" smtClean="0"/>
              <a:t>crawling</a:t>
            </a:r>
            <a:r>
              <a:rPr lang="fr-FR" dirty="0" smtClean="0"/>
              <a:t> groupé n’aurait comme conséquence que d’augmenter le bruit. </a:t>
            </a:r>
          </a:p>
          <a:p>
            <a:r>
              <a:rPr lang="fr-FR" dirty="0" smtClean="0"/>
              <a:t>L’activité littéraire est disséminée dans les autres activités et liens avec d’autres individus que des écrivains.</a:t>
            </a:r>
          </a:p>
          <a:p>
            <a:r>
              <a:rPr lang="fr-FR" dirty="0" smtClean="0"/>
              <a:t>Par conséquent, un </a:t>
            </a:r>
            <a:r>
              <a:rPr lang="fr-FR" dirty="0" err="1" smtClean="0"/>
              <a:t>crawling</a:t>
            </a:r>
            <a:r>
              <a:rPr lang="fr-FR" dirty="0" smtClean="0"/>
              <a:t> trop large et non contrôlé risquerait de diluer la dimension littéraire. </a:t>
            </a:r>
          </a:p>
          <a:p>
            <a:r>
              <a:rPr lang="fr-FR" dirty="0" smtClean="0"/>
              <a:t>Une partie du </a:t>
            </a:r>
            <a:r>
              <a:rPr lang="fr-FR" dirty="0" err="1" smtClean="0"/>
              <a:t>crawling</a:t>
            </a:r>
            <a:r>
              <a:rPr lang="fr-FR" dirty="0" smtClean="0"/>
              <a:t> est déjà réalisée dans le répertoire.</a:t>
            </a:r>
          </a:p>
          <a:p>
            <a:r>
              <a:rPr lang="fr-FR" dirty="0" smtClean="0"/>
              <a:t>Un outil comme le </a:t>
            </a:r>
            <a:r>
              <a:rPr lang="fr-FR" dirty="0" err="1" smtClean="0"/>
              <a:t>webrecorder</a:t>
            </a:r>
            <a:r>
              <a:rPr lang="fr-FR" dirty="0" smtClean="0"/>
              <a:t> réapparait comme étant pertinent.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6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Constitution des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 répertoire, on ne s’intéresse qu’aux pages d’accueil : les autres pages d’un site seront crawlées ultérieurement. </a:t>
            </a:r>
          </a:p>
          <a:p>
            <a:r>
              <a:rPr lang="fr-FR" dirty="0" smtClean="0"/>
              <a:t>Le répertoire repose sur les pages d’accueil des sites : l’utilisateur pourra exploiter les adresses selon ses besoins. (C’est une entrée pour la navigation).  </a:t>
            </a:r>
          </a:p>
          <a:p>
            <a:endParaRPr lang="fr-FR" dirty="0"/>
          </a:p>
          <a:p>
            <a:r>
              <a:rPr lang="fr-FR" dirty="0" smtClean="0"/>
              <a:t>On s’offre la possibilité de tagger les sites en fonction de leur place dans les réseaux (ultérieur).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5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simplifiée : comment arriver aux pages pertinentes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Les auteurs référencés BNF : points d’entrée</a:t>
            </a:r>
          </a:p>
          <a:p>
            <a:pPr marL="0" indent="0" algn="ctr">
              <a:buNone/>
            </a:pPr>
            <a:r>
              <a:rPr lang="fr-FR" dirty="0" smtClean="0"/>
              <a:t>↓	PERMET D’IDENTIFIER</a:t>
            </a:r>
          </a:p>
          <a:p>
            <a:pPr marL="0" indent="0">
              <a:buNone/>
            </a:pPr>
            <a:r>
              <a:rPr lang="fr-FR" dirty="0" smtClean="0"/>
              <a:t>Les sites où il est question des auteurs référencés ET d’actualité.</a:t>
            </a:r>
          </a:p>
          <a:p>
            <a:pPr marL="0" indent="0" algn="ctr">
              <a:buNone/>
            </a:pPr>
            <a:r>
              <a:rPr lang="fr-FR" dirty="0"/>
              <a:t>↓ </a:t>
            </a:r>
            <a:r>
              <a:rPr lang="fr-FR" dirty="0" smtClean="0"/>
              <a:t>	PERMET D’IDENTIFIER</a:t>
            </a:r>
          </a:p>
          <a:p>
            <a:pPr marL="0" indent="0">
              <a:buNone/>
            </a:pPr>
            <a:r>
              <a:rPr lang="fr-FR" dirty="0" smtClean="0"/>
              <a:t>Les liens vers les sites d’auteurs d’actualité et de publication en ligne des auteurs dont il est question dans ces sites. (Nos objets d’étude). </a:t>
            </a:r>
          </a:p>
          <a:p>
            <a:endParaRPr lang="fr-FR" dirty="0"/>
          </a:p>
          <a:p>
            <a:r>
              <a:rPr lang="fr-FR" u="sng" dirty="0" smtClean="0"/>
              <a:t>L’idée globale : Arriver aux auteurs nouveaux à partir de ceux qui sont déjà référencés. </a:t>
            </a:r>
          </a:p>
          <a:p>
            <a:r>
              <a:rPr lang="fr-FR" u="sng" dirty="0" smtClean="0"/>
              <a:t>ATTENTION : c’est plutôt une méthode en deux temps (on n’obtient pas systématiquement des résultats sur la première interrogation). </a:t>
            </a:r>
          </a:p>
          <a:p>
            <a:r>
              <a:rPr lang="fr-FR" b="1" dirty="0" smtClean="0"/>
              <a:t>Lorsque l’on arrive sur une tête de réseau, alors, on l’explore en entier…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93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d’interrogation « Recherche avancée » GOOGLE.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Dans PARAMETRE : « recherche avancée »</a:t>
            </a:r>
          </a:p>
          <a:p>
            <a:pPr marL="0" indent="0">
              <a:buNone/>
            </a:pPr>
            <a:r>
              <a:rPr lang="fr-FR" dirty="0" smtClean="0"/>
              <a:t>Pourquoi : meilleure indexation dans Google.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Indexation par :</a:t>
            </a:r>
          </a:p>
          <a:p>
            <a:pPr marL="0" indent="0">
              <a:buNone/>
            </a:pPr>
            <a:r>
              <a:rPr lang="fr-FR" dirty="0" smtClean="0"/>
              <a:t>- entités nommées AUTEUR (ou responsable de la page) : </a:t>
            </a:r>
            <a:r>
              <a:rPr lang="fr-FR" b="1" dirty="0" smtClean="0"/>
              <a:t>« ce mot ou cette expression exacte ».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LOCALISATION ET MEDIA (présence) : </a:t>
            </a:r>
            <a:r>
              <a:rPr lang="fr-FR" b="1" dirty="0" smtClean="0"/>
              <a:t>« l’un des mots suivants » </a:t>
            </a:r>
            <a:r>
              <a:rPr lang="fr-FR" dirty="0" smtClean="0"/>
              <a:t>(nom de pays, « blog », « Facebook »)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Concept définissant l’auteur : « poète », « écrivain », « poésie », « texte » : </a:t>
            </a:r>
            <a:r>
              <a:rPr lang="fr-FR" b="1" dirty="0" smtClean="0"/>
              <a:t>« tous les mots suivants »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Cette interrogation permet l’exactitude ET évite le bruit.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requête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727" y="2547272"/>
            <a:ext cx="8876545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Succès d’une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Identification de pages d’auteur AVEC publication d’objets littéraires (même disséminés parmi d’autres objets). (-&gt; Intégration de la page dans le répertoire)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Identification de pages communautaires AVEC ou  SANS publications.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AVEC publications : intégration de la page dans le répertoire ET identification de nouveaux noms d’auteurs (-&gt; relancer une recherche avec chaque nom d’auteur nouveau identifié)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SANS publications : identification des noms d’auteurs et relance d’une recherche avec chaque nom d’auteur.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(On répertorie les sites sans publications en les identifiant comme tels).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9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 ressources pertinentes (sites fédérateurs et communautaires) : recherche de liens internes et reprise des interrogations (toujours selon les mêmes modalités). </a:t>
            </a:r>
          </a:p>
          <a:p>
            <a:r>
              <a:rPr lang="fr-FR" u="sng" dirty="0" smtClean="0"/>
              <a:t>Exploration manuelle : pertinente uniquement si les auteurs sont identifiés comme porteurs de projets d’écriture. </a:t>
            </a:r>
          </a:p>
          <a:p>
            <a:endParaRPr lang="fr-FR" u="sng" dirty="0" smtClean="0"/>
          </a:p>
          <a:p>
            <a:r>
              <a:rPr lang="fr-FR" dirty="0" smtClean="0"/>
              <a:t>Possibilités de découvertes de nouvelles ressources à partir des ressources existantes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pages personnelles,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autres espaces de publication,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liens à un réseau.</a:t>
            </a:r>
          </a:p>
          <a:p>
            <a:endParaRPr lang="fr-FR" dirty="0" smtClean="0"/>
          </a:p>
          <a:p>
            <a:r>
              <a:rPr lang="fr-FR" dirty="0" smtClean="0"/>
              <a:t>Arrêt sur les pages de communication seule.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4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d’appui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point essentiel : arriver sur des pages ressources et pouvoir alors explorer tout le réseau (des sites de publication comme les « biscottes littéraires </a:t>
            </a:r>
            <a:r>
              <a:rPr lang="fr-FR" dirty="0" smtClean="0"/>
              <a:t>»,  </a:t>
            </a:r>
            <a:r>
              <a:rPr lang="fr-FR" dirty="0" smtClean="0"/>
              <a:t>des journaux en ligne comme « </a:t>
            </a:r>
            <a:r>
              <a:rPr lang="fr-FR" dirty="0" err="1" smtClean="0"/>
              <a:t>Balistrad</a:t>
            </a:r>
            <a:r>
              <a:rPr lang="fr-FR" dirty="0" smtClean="0"/>
              <a:t> »).</a:t>
            </a:r>
          </a:p>
          <a:p>
            <a:r>
              <a:rPr lang="fr-FR" dirty="0" smtClean="0"/>
              <a:t>Les têtes de réseau : </a:t>
            </a:r>
            <a:r>
              <a:rPr lang="fr-FR" b="1" dirty="0" smtClean="0"/>
              <a:t>pas nécessairement des sites de publication </a:t>
            </a:r>
            <a:r>
              <a:rPr lang="fr-FR" dirty="0" smtClean="0"/>
              <a:t>MAIS par lesquels il est possible d’identifier des manifestations (et donc des réseaux d’auteurs liés) renvoyant à des auteurs publiant de façon numérique. </a:t>
            </a:r>
          </a:p>
          <a:p>
            <a:r>
              <a:rPr lang="fr-FR" dirty="0" smtClean="0"/>
              <a:t>Il suffit d’explorer les auteurs dont on parle.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8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nœuds de réseau : exemple en annexe.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Certaines pages doivent être traitées en propre (comme des espaces de ressources)</a:t>
            </a:r>
          </a:p>
          <a:p>
            <a:r>
              <a:rPr lang="fr-FR" dirty="0" smtClean="0"/>
              <a:t>Ex</a:t>
            </a:r>
            <a:r>
              <a:rPr lang="fr-FR" dirty="0"/>
              <a:t>. </a:t>
            </a:r>
            <a:r>
              <a:rPr lang="fr-FR" dirty="0">
                <a:hlinkClick r:id="rId2"/>
              </a:rPr>
              <a:t>https://biscotteslitteraires.com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</a:p>
          <a:p>
            <a:r>
              <a:rPr lang="fr-FR" dirty="0" smtClean="0"/>
              <a:t>(Repérage des auteurs + recherche sur le même mode que précédemment).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9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794</Words>
  <Application>Microsoft Office PowerPoint</Application>
  <PresentationFormat>Grand écran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Identification des ressources, organisation et crawling. </vt:lpstr>
      <vt:lpstr>Constitution des collections</vt:lpstr>
      <vt:lpstr>Méthode simplifiée : comment arriver aux pages pertinentes</vt:lpstr>
      <vt:lpstr>Méthode d’interrogation « Recherche avancée » GOOGLE. </vt:lpstr>
      <vt:lpstr>Exemple de requête</vt:lpstr>
      <vt:lpstr>Succès d’une recherche</vt:lpstr>
      <vt:lpstr>Exploitation des résultats</vt:lpstr>
      <vt:lpstr>Points d’appui</vt:lpstr>
      <vt:lpstr>Les nœuds de réseau : exemple en annexe.</vt:lpstr>
      <vt:lpstr>Renseignement des métadonnées Zotero</vt:lpstr>
      <vt:lpstr>Remarques pour la structuration des données</vt:lpstr>
      <vt:lpstr>Propositions pour le répertoire</vt:lpstr>
      <vt:lpstr>Structuration générale</vt:lpstr>
      <vt:lpstr>CRMtex : comment caractériser le rapport entre média et publications. </vt:lpstr>
      <vt:lpstr>En définitive, que représente le répertoire ?</vt:lpstr>
      <vt:lpstr>Remarques pour le crawling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des ressources et crawling.</dc:title>
  <dc:creator>COTE Christian</dc:creator>
  <cp:lastModifiedBy>COTE Christian</cp:lastModifiedBy>
  <cp:revision>56</cp:revision>
  <dcterms:created xsi:type="dcterms:W3CDTF">2019-10-29T09:54:05Z</dcterms:created>
  <dcterms:modified xsi:type="dcterms:W3CDTF">2019-11-15T09:28:40Z</dcterms:modified>
</cp:coreProperties>
</file>