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7" r:id="rId3"/>
    <p:sldId id="288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300" r:id="rId12"/>
    <p:sldId id="299" r:id="rId13"/>
    <p:sldId id="29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43" autoAdjust="0"/>
  </p:normalViewPr>
  <p:slideViewPr>
    <p:cSldViewPr snapToGrid="0">
      <p:cViewPr varScale="1">
        <p:scale>
          <a:sx n="77" d="100"/>
          <a:sy n="77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6D1D-A881-436D-8A5A-3AF963E93FE4}" type="datetime1">
              <a:rPr lang="fr-FR" smtClean="0"/>
              <a:t>19/01/2021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B79A-AD88-4EEA-B55F-401F1BE355D3}" type="datetime1">
              <a:rPr lang="fr-FR" smtClean="0"/>
              <a:t>19/01/2021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Cartographie de web francophone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DA2F7F-3FB0-40AB-92D2-3FE7FBCFF074}" type="datetime1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9D5BFC-6EE6-49A7-B8EC-3AE003E5C276}"/>
              </a:ext>
            </a:extLst>
          </p:cNvPr>
          <p:cNvSpPr/>
          <p:nvPr/>
        </p:nvSpPr>
        <p:spPr>
          <a:xfrm>
            <a:off x="4070554" y="1818178"/>
            <a:ext cx="7865807" cy="1705285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70553" y="1889549"/>
            <a:ext cx="7565146" cy="1605294"/>
          </a:xfrm>
        </p:spPr>
        <p:txBody>
          <a:bodyPr>
            <a:noAutofit/>
          </a:bodyPr>
          <a:lstStyle/>
          <a:p>
            <a:pPr algn="r"/>
            <a:r>
              <a:rPr lang="fr-FR" sz="36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BD8D6-EBE7-486D-B2F4-38583B76E02A}"/>
              </a:ext>
            </a:extLst>
          </p:cNvPr>
          <p:cNvSpPr/>
          <p:nvPr/>
        </p:nvSpPr>
        <p:spPr>
          <a:xfrm>
            <a:off x="5361233" y="5039822"/>
            <a:ext cx="819495" cy="148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55" y="5921538"/>
            <a:ext cx="757769" cy="6020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33" y="5039822"/>
            <a:ext cx="945750" cy="5561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5" y="5595923"/>
            <a:ext cx="711593" cy="3614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1E61A5-1491-4FD2-B90F-D2B9038235C6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42879-9E01-480E-BFCE-675F32962CE9}"/>
              </a:ext>
            </a:extLst>
          </p:cNvPr>
          <p:cNvSpPr/>
          <p:nvPr/>
        </p:nvSpPr>
        <p:spPr>
          <a:xfrm>
            <a:off x="6249123" y="5039821"/>
            <a:ext cx="5942857" cy="1512373"/>
          </a:xfrm>
          <a:prstGeom prst="rect">
            <a:avLst/>
          </a:prstGeom>
          <a:solidFill>
            <a:srgbClr val="C000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57278" y="5142109"/>
            <a:ext cx="6672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Burri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Université Jean Moulin Lyon 3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lvl="0" defTabSz="457200"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Chambat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ENS de Lyon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Célian </a:t>
            </a:r>
            <a:r>
              <a:rPr lang="fr-FR" sz="2400" cap="small" dirty="0" err="1">
                <a:solidFill>
                  <a:schemeClr val="bg1"/>
                </a:solidFill>
                <a:latin typeface="Corbel" panose="020B0503020204020204" pitchFamily="34" charset="0"/>
              </a:rPr>
              <a:t>Ringwald</a:t>
            </a:r>
            <a:r>
              <a:rPr lang="fr-FR" sz="2400" cap="small" dirty="0">
                <a:solidFill>
                  <a:schemeClr val="bg1"/>
                </a:solidFill>
                <a:latin typeface="Corbel" panose="020B0503020204020204" pitchFamily="34" charset="0"/>
              </a:rPr>
              <a:t> – Université Lyon 2</a:t>
            </a:r>
            <a:endParaRPr kumimoji="0" lang="fr-FR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6F5BD4-078C-4553-A61E-390848B08F08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latin typeface="+mj-lt"/>
              </a:rPr>
              <a:t>Cartographie du Web littéraire francophone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FB0EE3-3A71-4283-B0DF-33ADF1CCF664}"/>
              </a:ext>
            </a:extLst>
          </p:cNvPr>
          <p:cNvSpPr/>
          <p:nvPr/>
        </p:nvSpPr>
        <p:spPr>
          <a:xfrm>
            <a:off x="3834581" y="5039821"/>
            <a:ext cx="1476356" cy="1483754"/>
          </a:xfrm>
          <a:prstGeom prst="rect">
            <a:avLst/>
          </a:prstGeom>
          <a:solidFill>
            <a:srgbClr val="44546A">
              <a:alpha val="52157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Master 2 Humanités </a:t>
            </a:r>
          </a:p>
          <a:p>
            <a:pPr algn="ctr"/>
            <a:r>
              <a:rPr lang="fr-FR" dirty="0">
                <a:latin typeface="Corbel" panose="020B0503020204020204" pitchFamily="34" charset="0"/>
              </a:rPr>
              <a:t>Numériques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D98B280-8875-472C-8AC9-BABF5C29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28C569F-A9B8-49D1-818B-90206906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6889-3C6F-4577-A122-8E46BDB7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FDCE-AAB2-44EA-A7B0-B8C6ABD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92957-B5CB-4CFA-AFA7-F6CA49A6E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4"/>
          <a:stretch/>
        </p:blipFill>
        <p:spPr>
          <a:xfrm>
            <a:off x="5180354" y="3657600"/>
            <a:ext cx="5806943" cy="2465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C7337-6233-4EE0-BD95-8DFE0316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7"/>
          <a:stretch/>
        </p:blipFill>
        <p:spPr>
          <a:xfrm>
            <a:off x="527941" y="136526"/>
            <a:ext cx="7724142" cy="3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About the </a:t>
            </a:r>
            <a:r>
              <a:rPr lang="fr-FR" dirty="0" err="1"/>
              <a:t>wikipages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546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Test </a:t>
            </a:r>
            <a:r>
              <a:rPr lang="fr-FR" dirty="0" err="1"/>
              <a:t>wikidata</a:t>
            </a:r>
            <a:r>
              <a:rPr lang="fr-FR" dirty="0"/>
              <a:t> - SPARQL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16B461-4B96-472C-A5F1-2B0C6775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612"/>
              </p:ext>
            </p:extLst>
          </p:nvPr>
        </p:nvGraphicFramePr>
        <p:xfrm>
          <a:off x="698090" y="4581567"/>
          <a:ext cx="2107096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548">
                  <a:extLst>
                    <a:ext uri="{9D8B030D-6E8A-4147-A177-3AD203B41FA5}">
                      <a16:colId xmlns:a16="http://schemas.microsoft.com/office/drawing/2014/main" val="1215285342"/>
                    </a:ext>
                  </a:extLst>
                </a:gridCol>
                <a:gridCol w="1053548">
                  <a:extLst>
                    <a:ext uri="{9D8B030D-6E8A-4147-A177-3AD203B41FA5}">
                      <a16:colId xmlns:a16="http://schemas.microsoft.com/office/drawing/2014/main" val="340734516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writer</a:t>
                      </a:r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Q36180</a:t>
                      </a:r>
                      <a:endParaRPr lang="fr-F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501987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poet</a:t>
                      </a:r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Q49757</a:t>
                      </a:r>
                      <a:endParaRPr lang="fr-F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607506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novelist</a:t>
                      </a:r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Q6625963</a:t>
                      </a:r>
                      <a:endParaRPr lang="fr-F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31925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essayist</a:t>
                      </a:r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Q11774202</a:t>
                      </a:r>
                      <a:endParaRPr lang="fr-F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4078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short story writer</a:t>
                      </a:r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Q15949613</a:t>
                      </a:r>
                      <a:endParaRPr lang="fr-F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18729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author</a:t>
                      </a:r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Q482980</a:t>
                      </a:r>
                      <a:endParaRPr lang="fr-F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1352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non-fiction writer</a:t>
                      </a:r>
                      <a:endParaRPr lang="fr-F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Q15980158</a:t>
                      </a:r>
                      <a:endParaRPr lang="fr-F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035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051B5C-6983-4FEF-B0CE-4B4C9FBB0AB3}"/>
              </a:ext>
            </a:extLst>
          </p:cNvPr>
          <p:cNvSpPr txBox="1"/>
          <p:nvPr/>
        </p:nvSpPr>
        <p:spPr>
          <a:xfrm>
            <a:off x="3189482" y="5043868"/>
            <a:ext cx="1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Date </a:t>
            </a:r>
            <a:r>
              <a:rPr lang="fr-FR" dirty="0" err="1"/>
              <a:t>birth</a:t>
            </a:r>
            <a:r>
              <a:rPr lang="fr-FR" dirty="0"/>
              <a:t>&gt;1921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E53C4-E4C5-4216-906E-C734C98730F9}"/>
              </a:ext>
            </a:extLst>
          </p:cNvPr>
          <p:cNvSpPr/>
          <p:nvPr/>
        </p:nvSpPr>
        <p:spPr>
          <a:xfrm>
            <a:off x="5963147" y="572059"/>
            <a:ext cx="291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https://query.wikidata.org/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90C207-405C-4E89-868C-EC715BE6BD23}"/>
              </a:ext>
            </a:extLst>
          </p:cNvPr>
          <p:cNvSpPr/>
          <p:nvPr/>
        </p:nvSpPr>
        <p:spPr>
          <a:xfrm>
            <a:off x="503397" y="5793506"/>
            <a:ext cx="20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+Q36180 : </a:t>
            </a:r>
            <a:r>
              <a:rPr lang="fr-FR" dirty="0" err="1"/>
              <a:t>ecrivain</a:t>
            </a:r>
            <a:endParaRPr lang="fr-F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23F6A7-6F47-420A-AF6D-CB3602B8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17202"/>
            <a:ext cx="10383078" cy="3327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CD9FD6-954B-43DE-80A8-4178A0B03D1C}"/>
              </a:ext>
            </a:extLst>
          </p:cNvPr>
          <p:cNvSpPr txBox="1"/>
          <p:nvPr/>
        </p:nvSpPr>
        <p:spPr>
          <a:xfrm>
            <a:off x="6619461" y="5093862"/>
            <a:ext cx="292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146 </a:t>
            </a:r>
            <a:r>
              <a:rPr lang="fr-FR" sz="2800" dirty="0" err="1"/>
              <a:t>Resultats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504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IV. Echanges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AA25-61AF-4419-8973-FDA14CF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C31A-56B1-4769-97F9-85BF3CE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021A0-3168-49AB-BB74-1599F601C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24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379" y="1065862"/>
            <a:ext cx="6377049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I. Introduction</a:t>
            </a: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II. </a:t>
            </a:r>
            <a:r>
              <a:rPr lang="en-US" sz="2000" b="1" dirty="0" err="1">
                <a:solidFill>
                  <a:srgbClr val="FFFFFF"/>
                </a:solidFill>
              </a:rPr>
              <a:t>Cheminements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Présentation</a:t>
            </a:r>
            <a:r>
              <a:rPr lang="en-US" sz="2000" b="1" dirty="0">
                <a:solidFill>
                  <a:srgbClr val="FFFFFF"/>
                </a:solidFill>
              </a:rPr>
              <a:t> du </a:t>
            </a:r>
            <a:r>
              <a:rPr lang="en-US" sz="2000" b="1" dirty="0" err="1">
                <a:solidFill>
                  <a:srgbClr val="FFFFFF"/>
                </a:solidFill>
              </a:rPr>
              <a:t>modèle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données</a:t>
            </a:r>
            <a:endParaRPr lang="en-US" sz="2000" b="1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Résultats</a:t>
            </a:r>
            <a:r>
              <a:rPr lang="en-US" sz="2000" b="1" dirty="0">
                <a:solidFill>
                  <a:srgbClr val="FFFFFF"/>
                </a:solidFill>
              </a:rPr>
              <a:t> &amp; Analyses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Inès Burri, Anaïs Chambat, Célian Ringwald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1EAD40-0303-41D4-BD10-F5EC76A5404B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1158-669E-4A93-B19A-1F74FEF86FDF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+mj-lt"/>
              </a:rPr>
              <a:t>Cartographie du Web littéraire francophone</a:t>
            </a:r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3533413"/>
            <a:ext cx="5681542" cy="1838633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dirty="0"/>
              <a:t>Utiliser Open </a:t>
            </a:r>
            <a:r>
              <a:rPr lang="fr-FR" dirty="0" err="1"/>
              <a:t>Refine</a:t>
            </a:r>
            <a:r>
              <a:rPr lang="fr-FR" dirty="0"/>
              <a:t> et exploiter les données du web </a:t>
            </a:r>
            <a:r>
              <a:rPr lang="fr-FR" dirty="0" err="1"/>
              <a:t>semantique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C2D-3CC0-417E-B896-C51054F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B73C04A9-C679-46A3-A65F-4B90BB7C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 d’</a:t>
            </a:r>
            <a:r>
              <a:rPr lang="fr-FR" dirty="0" err="1"/>
              <a:t>OpenRefine</a:t>
            </a:r>
            <a:r>
              <a:rPr lang="fr-FR" dirty="0"/>
              <a:t> 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E6A7CB4C-C9EC-4F26-B9E2-1B399FB8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8" y="2260835"/>
            <a:ext cx="1861691" cy="384291"/>
          </a:xfrm>
          <a:prstGeom prst="rect">
            <a:avLst/>
          </a:prstGeom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59A19D4-899F-4EAC-BB08-4F2D1C5E2667}"/>
              </a:ext>
            </a:extLst>
          </p:cNvPr>
          <p:cNvSpPr txBox="1">
            <a:spLocks/>
          </p:cNvSpPr>
          <p:nvPr/>
        </p:nvSpPr>
        <p:spPr>
          <a:xfrm>
            <a:off x="2770451" y="1450202"/>
            <a:ext cx="8056818" cy="307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buFont typeface="Arial" panose="020B0604020202020204" pitchFamily="34" charset="0"/>
              <a:buNone/>
            </a:pPr>
            <a:r>
              <a:rPr lang="fr-FR" dirty="0"/>
              <a:t>Open </a:t>
            </a:r>
            <a:r>
              <a:rPr lang="fr-FR" dirty="0" err="1"/>
              <a:t>refine</a:t>
            </a:r>
            <a:r>
              <a:rPr lang="fr-FR" dirty="0"/>
              <a:t> permet de réaliser des recherches assistés dans des bases de données Ouvertes et Liées mais aussi à partir de répertoires d’autorités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527D2D0-140B-49D7-B15F-FB8907DB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19" y="2859916"/>
            <a:ext cx="4551909" cy="2954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16C1-E62F-4E97-A70E-8C352E16A775}"/>
              </a:ext>
            </a:extLst>
          </p:cNvPr>
          <p:cNvSpPr txBox="1"/>
          <p:nvPr/>
        </p:nvSpPr>
        <p:spPr>
          <a:xfrm>
            <a:off x="3202852" y="2960787"/>
            <a:ext cx="190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d’auteurs </a:t>
            </a:r>
          </a:p>
          <a:p>
            <a:r>
              <a:rPr lang="fr-FR" dirty="0"/>
              <a:t>Issues de la phase</a:t>
            </a:r>
          </a:p>
          <a:p>
            <a:r>
              <a:rPr lang="fr-FR" dirty="0"/>
              <a:t>De web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B9B3DC-9810-4894-9097-9AD0AB6ABE95}"/>
              </a:ext>
            </a:extLst>
          </p:cNvPr>
          <p:cNvSpPr/>
          <p:nvPr/>
        </p:nvSpPr>
        <p:spPr>
          <a:xfrm>
            <a:off x="3009800" y="3876261"/>
            <a:ext cx="2470647" cy="841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0EE63-9714-402F-9917-8AB7A574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9" y="1079498"/>
            <a:ext cx="10629900" cy="5276850"/>
          </a:xfrm>
          <a:prstGeom prst="rect">
            <a:avLst/>
          </a:prstGeom>
        </p:spPr>
      </p:pic>
      <p:sp>
        <p:nvSpPr>
          <p:cNvPr id="25" name="Title 4">
            <a:extLst>
              <a:ext uri="{FF2B5EF4-FFF2-40B4-BE49-F238E27FC236}">
                <a16:creationId xmlns:a16="http://schemas.microsoft.com/office/drawing/2014/main" id="{D4BCCF48-1E12-4BF8-8B80-FB17C549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Insertion de la liste d’auteurs haïtiens</a:t>
            </a:r>
          </a:p>
        </p:txBody>
      </p:sp>
    </p:spTree>
    <p:extLst>
      <p:ext uri="{BB962C8B-B14F-4D97-AF65-F5344CB8AC3E}">
        <p14:creationId xmlns:p14="http://schemas.microsoft.com/office/powerpoint/2010/main" val="50139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C304C-B372-4CBF-B7F4-42182F05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57" y="1260691"/>
            <a:ext cx="8120476" cy="5095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EA8BE-83F0-491E-ADE1-18BB1E9C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86" y="1593741"/>
            <a:ext cx="4092111" cy="1928466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6CA36A6-C036-4CBC-8A5E-C63CD3352B05}"/>
              </a:ext>
            </a:extLst>
          </p:cNvPr>
          <p:cNvSpPr/>
          <p:nvPr/>
        </p:nvSpPr>
        <p:spPr>
          <a:xfrm flipV="1">
            <a:off x="7962347" y="3428996"/>
            <a:ext cx="382106" cy="59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36E25-44E9-4466-AD85-23C02D924DC7}"/>
              </a:ext>
            </a:extLst>
          </p:cNvPr>
          <p:cNvSpPr txBox="1"/>
          <p:nvPr/>
        </p:nvSpPr>
        <p:spPr>
          <a:xfrm>
            <a:off x="7436459" y="2694539"/>
            <a:ext cx="32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Recherche d’entités de type Q5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10E1B90-BF74-429B-B18A-2F1FACC6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Reconciliation</a:t>
            </a:r>
            <a:r>
              <a:rPr lang="fr-FR" dirty="0"/>
              <a:t> via Wikidata</a:t>
            </a:r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5070ABBD-05A7-4860-AD5A-E4FE5C96C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" y="3228985"/>
            <a:ext cx="224960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A063F-F65D-4508-BAD3-888D88199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83" y="2581131"/>
            <a:ext cx="7168804" cy="3410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90ABC-79C9-44F1-A2C2-99161408D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7" y="1483754"/>
            <a:ext cx="6882152" cy="18849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5B6A38-11AA-4657-9028-D152C5F42218}"/>
              </a:ext>
            </a:extLst>
          </p:cNvPr>
          <p:cNvSpPr/>
          <p:nvPr/>
        </p:nvSpPr>
        <p:spPr>
          <a:xfrm>
            <a:off x="467145" y="3434240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http://refine.codefork.com/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4A6BFC-FA0A-4E14-8995-C39A4DA8087E}"/>
              </a:ext>
            </a:extLst>
          </p:cNvPr>
          <p:cNvSpPr/>
          <p:nvPr/>
        </p:nvSpPr>
        <p:spPr>
          <a:xfrm rot="16200000">
            <a:off x="7510359" y="3202667"/>
            <a:ext cx="775252" cy="753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B7C4993B-98F8-48D8-A737-CAFA2CDB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Reconciliation</a:t>
            </a:r>
            <a:r>
              <a:rPr lang="fr-FR" dirty="0"/>
              <a:t> via le VIAF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37276-0F3F-4A87-B550-BB5ABC331704}"/>
              </a:ext>
            </a:extLst>
          </p:cNvPr>
          <p:cNvSpPr txBox="1"/>
          <p:nvPr/>
        </p:nvSpPr>
        <p:spPr>
          <a:xfrm>
            <a:off x="315013" y="3006928"/>
            <a:ext cx="358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D’autres services sont disponibles :</a:t>
            </a:r>
          </a:p>
        </p:txBody>
      </p:sp>
    </p:spTree>
    <p:extLst>
      <p:ext uri="{BB962C8B-B14F-4D97-AF65-F5344CB8AC3E}">
        <p14:creationId xmlns:p14="http://schemas.microsoft.com/office/powerpoint/2010/main" val="35635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671F9-0E09-4657-BAE3-03645B5F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9" y="1457410"/>
            <a:ext cx="7905165" cy="4509951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Récupération d’informations clefs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0AFDD-F652-4C5A-9E68-D383757B9959}"/>
              </a:ext>
            </a:extLst>
          </p:cNvPr>
          <p:cNvSpPr txBox="1"/>
          <p:nvPr/>
        </p:nvSpPr>
        <p:spPr>
          <a:xfrm>
            <a:off x="8335212" y="2093087"/>
            <a:ext cx="2358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Ainsi nous récupérons</a:t>
            </a:r>
          </a:p>
          <a:p>
            <a:r>
              <a:rPr lang="fr-FR" dirty="0"/>
              <a:t>via Wikidata :</a:t>
            </a:r>
          </a:p>
          <a:p>
            <a:endParaRPr lang="fr-FR" dirty="0"/>
          </a:p>
          <a:p>
            <a:r>
              <a:rPr lang="fr-FR" dirty="0"/>
              <a:t>Date de naissance</a:t>
            </a:r>
          </a:p>
          <a:p>
            <a:r>
              <a:rPr lang="fr-FR" dirty="0"/>
              <a:t>Date de mort</a:t>
            </a:r>
          </a:p>
          <a:p>
            <a:r>
              <a:rPr lang="fr-FR" dirty="0"/>
              <a:t>Lieu de naissance</a:t>
            </a:r>
          </a:p>
          <a:p>
            <a:r>
              <a:rPr lang="fr-FR" dirty="0"/>
              <a:t>Lieu de mort</a:t>
            </a:r>
          </a:p>
          <a:p>
            <a:r>
              <a:rPr lang="fr-FR" dirty="0"/>
              <a:t>Nationalité</a:t>
            </a:r>
          </a:p>
          <a:p>
            <a:r>
              <a:rPr lang="fr-FR" dirty="0"/>
              <a:t>Emplois</a:t>
            </a:r>
          </a:p>
          <a:p>
            <a:r>
              <a:rPr lang="fr-FR" dirty="0"/>
              <a:t>….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2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6889-3C6F-4577-A122-8E46BDB7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FDCE-AAB2-44EA-A7B0-B8C6ABD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3A096C-E8A7-4F32-8227-F14F7E032405}"/>
              </a:ext>
            </a:extLst>
          </p:cNvPr>
          <p:cNvSpPr/>
          <p:nvPr/>
        </p:nvSpPr>
        <p:spPr>
          <a:xfrm>
            <a:off x="930192" y="2757345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(173)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EF3902-B7EA-4E1A-8055-526C117728C9}"/>
              </a:ext>
            </a:extLst>
          </p:cNvPr>
          <p:cNvSpPr/>
          <p:nvPr/>
        </p:nvSpPr>
        <p:spPr>
          <a:xfrm>
            <a:off x="1757340" y="696923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3F521-C2FC-4FD4-A193-89080EC9A21F}"/>
              </a:ext>
            </a:extLst>
          </p:cNvPr>
          <p:cNvSpPr txBox="1"/>
          <p:nvPr/>
        </p:nvSpPr>
        <p:spPr>
          <a:xfrm>
            <a:off x="2687110" y="315683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(69)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91BBA-59F3-409D-BDC9-23282B727944}"/>
              </a:ext>
            </a:extLst>
          </p:cNvPr>
          <p:cNvSpPr txBox="1"/>
          <p:nvPr/>
        </p:nvSpPr>
        <p:spPr>
          <a:xfrm>
            <a:off x="5732280" y="742391"/>
            <a:ext cx="620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supprimer les doublons via normalisation…</a:t>
            </a:r>
          </a:p>
          <a:p>
            <a:r>
              <a:rPr lang="fr-FR" dirty="0"/>
              <a:t>228 auteurs uniques dont</a:t>
            </a:r>
          </a:p>
          <a:p>
            <a:r>
              <a:rPr lang="fr-FR" dirty="0"/>
              <a:t>183 VIAF ID</a:t>
            </a:r>
          </a:p>
          <a:p>
            <a:r>
              <a:rPr lang="fr-FR" dirty="0"/>
              <a:t>158 Wikipédia ID</a:t>
            </a:r>
          </a:p>
          <a:p>
            <a:r>
              <a:rPr lang="fr-FR" dirty="0"/>
              <a:t>133 </a:t>
            </a:r>
            <a:r>
              <a:rPr lang="fr-FR" dirty="0" err="1"/>
              <a:t>worldcat</a:t>
            </a:r>
            <a:r>
              <a:rPr lang="fr-FR" dirty="0"/>
              <a:t> ID</a:t>
            </a:r>
          </a:p>
          <a:p>
            <a:r>
              <a:rPr lang="fr-FR" dirty="0"/>
              <a:t>129 ISNI ID</a:t>
            </a:r>
          </a:p>
          <a:p>
            <a:r>
              <a:rPr lang="fr-FR" dirty="0"/>
              <a:t>2 ORCID ID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6CCD152-AB98-4A26-9C24-A04FE64F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08" y="358100"/>
            <a:ext cx="1861691" cy="3842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C2AF6C-4C34-4791-A5B8-067BC04F3DDC}"/>
              </a:ext>
            </a:extLst>
          </p:cNvPr>
          <p:cNvSpPr/>
          <p:nvPr/>
        </p:nvSpPr>
        <p:spPr>
          <a:xfrm>
            <a:off x="5334714" y="2107269"/>
            <a:ext cx="397566" cy="48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DC757F4-C5FA-4ED8-8C8F-65CC8F785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8308"/>
              </p:ext>
            </p:extLst>
          </p:nvPr>
        </p:nvGraphicFramePr>
        <p:xfrm>
          <a:off x="5381308" y="2826339"/>
          <a:ext cx="66136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809">
                  <a:extLst>
                    <a:ext uri="{9D8B030D-6E8A-4147-A177-3AD203B41FA5}">
                      <a16:colId xmlns:a16="http://schemas.microsoft.com/office/drawing/2014/main" val="3217910626"/>
                    </a:ext>
                  </a:extLst>
                </a:gridCol>
                <a:gridCol w="3306809">
                  <a:extLst>
                    <a:ext uri="{9D8B030D-6E8A-4147-A177-3AD203B41FA5}">
                      <a16:colId xmlns:a16="http://schemas.microsoft.com/office/drawing/2014/main" val="2367912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Informations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obtenues via </a:t>
                      </a:r>
                      <a:r>
                        <a:rPr lang="fr-FR" dirty="0" err="1"/>
                        <a:t>WIKIdata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5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 de 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 de 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6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 de 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 de 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3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Nationalité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9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0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968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796</Words>
  <Application>Microsoft Office PowerPoint</Application>
  <PresentationFormat>Widescreen</PresentationFormat>
  <Paragraphs>149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Corbel</vt:lpstr>
      <vt:lpstr>Times New Roman</vt:lpstr>
      <vt:lpstr>1_Thème Office</vt:lpstr>
      <vt:lpstr>Ébauche de visualisation des productions littéraires francophones d’Haïti et retour d’expérience</vt:lpstr>
      <vt:lpstr>Ébauche de visualisation des productions littéraires francophones d’Haïti et retour d’expérience</vt:lpstr>
      <vt:lpstr>Utiliser Open Refine et exploiter les données du web semantique </vt:lpstr>
      <vt:lpstr>Utilisation d’OpenRefine </vt:lpstr>
      <vt:lpstr>Insertion de la liste d’auteurs haïtiens</vt:lpstr>
      <vt:lpstr>Reconciliation via Wikidata</vt:lpstr>
      <vt:lpstr>Reconciliation via le VIAF</vt:lpstr>
      <vt:lpstr>Récupération d’informations clefs</vt:lpstr>
      <vt:lpstr>PowerPoint Presentation</vt:lpstr>
      <vt:lpstr>PowerPoint Presentation</vt:lpstr>
      <vt:lpstr>About the wikipages…</vt:lpstr>
      <vt:lpstr>Test wikidata - SPARQL</vt:lpstr>
      <vt:lpstr>IV. Echanges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Ébauche de visualisation des productions littéraires francophones d’Haïti et retour d’expérience</dc:title>
  <dc:creator>Celian</dc:creator>
  <cp:lastModifiedBy>Célian Ringwald</cp:lastModifiedBy>
  <cp:revision>44</cp:revision>
  <dcterms:created xsi:type="dcterms:W3CDTF">2020-01-20T16:14:12Z</dcterms:created>
  <dcterms:modified xsi:type="dcterms:W3CDTF">2021-01-19T17:17:17Z</dcterms:modified>
</cp:coreProperties>
</file>