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7" r:id="rId3"/>
    <p:sldId id="288" r:id="rId4"/>
    <p:sldId id="292" r:id="rId5"/>
    <p:sldId id="299" r:id="rId6"/>
    <p:sldId id="297" r:id="rId7"/>
    <p:sldId id="289" r:id="rId8"/>
    <p:sldId id="298" r:id="rId9"/>
    <p:sldId id="302" r:id="rId10"/>
    <p:sldId id="305" r:id="rId11"/>
    <p:sldId id="300" r:id="rId12"/>
    <p:sldId id="301" r:id="rId13"/>
    <p:sldId id="293" r:id="rId14"/>
    <p:sldId id="304" r:id="rId15"/>
    <p:sldId id="303" r:id="rId16"/>
    <p:sldId id="281" r:id="rId17"/>
    <p:sldId id="290" r:id="rId18"/>
    <p:sldId id="276" r:id="rId19"/>
    <p:sldId id="277" r:id="rId20"/>
    <p:sldId id="275" r:id="rId21"/>
    <p:sldId id="280" r:id="rId22"/>
    <p:sldId id="278" r:id="rId23"/>
    <p:sldId id="279" r:id="rId24"/>
    <p:sldId id="282" r:id="rId25"/>
    <p:sldId id="283" r:id="rId26"/>
    <p:sldId id="291" r:id="rId27"/>
    <p:sldId id="27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43" autoAdjust="0"/>
  </p:normalViewPr>
  <p:slideViewPr>
    <p:cSldViewPr snapToGrid="0">
      <p:cViewPr varScale="1">
        <p:scale>
          <a:sx n="78" d="100"/>
          <a:sy n="78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2E13A-3CF4-42FA-A6CA-E1A9CC828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D45D1B-9421-4305-9BA8-7324FE0C3067}">
      <dgm:prSet phldrT="[Text]"/>
      <dgm:spPr/>
      <dgm:t>
        <a:bodyPr/>
        <a:lstStyle/>
        <a:p>
          <a:r>
            <a:rPr lang="fr-FR" dirty="0"/>
            <a:t>Corpus </a:t>
          </a:r>
          <a:r>
            <a:rPr lang="fr-FR" dirty="0" err="1"/>
            <a:t>Crawling</a:t>
          </a:r>
          <a:endParaRPr lang="fr-FR" dirty="0"/>
        </a:p>
      </dgm:t>
    </dgm:pt>
    <dgm:pt modelId="{30BAB174-D8F9-4034-AA22-0A19190AFECA}" type="parTrans" cxnId="{A457291D-8030-42F5-AE92-49F812BDFBE7}">
      <dgm:prSet/>
      <dgm:spPr/>
      <dgm:t>
        <a:bodyPr/>
        <a:lstStyle/>
        <a:p>
          <a:endParaRPr lang="fr-FR"/>
        </a:p>
      </dgm:t>
    </dgm:pt>
    <dgm:pt modelId="{3DF320A9-3FBD-4066-85F1-7F1466C4AC03}" type="sibTrans" cxnId="{A457291D-8030-42F5-AE92-49F812BDFBE7}">
      <dgm:prSet/>
      <dgm:spPr/>
      <dgm:t>
        <a:bodyPr/>
        <a:lstStyle/>
        <a:p>
          <a:endParaRPr lang="fr-FR"/>
        </a:p>
      </dgm:t>
    </dgm:pt>
    <dgm:pt modelId="{06366633-FC67-42C9-95AB-8661F34A6AC1}">
      <dgm:prSet phldrT="[Text]"/>
      <dgm:spPr/>
      <dgm:t>
        <a:bodyPr/>
        <a:lstStyle/>
        <a:p>
          <a:r>
            <a:rPr lang="fr-FR" dirty="0"/>
            <a:t>RDF</a:t>
          </a:r>
        </a:p>
      </dgm:t>
    </dgm:pt>
    <dgm:pt modelId="{4BECB280-57A8-425F-80DF-CAB379D29328}" type="parTrans" cxnId="{9070EB15-887E-48FC-BBE3-19A85CA9AD01}">
      <dgm:prSet/>
      <dgm:spPr/>
      <dgm:t>
        <a:bodyPr/>
        <a:lstStyle/>
        <a:p>
          <a:endParaRPr lang="fr-FR"/>
        </a:p>
      </dgm:t>
    </dgm:pt>
    <dgm:pt modelId="{05C4F15F-D2E5-4347-B758-77889A62FAB6}" type="sibTrans" cxnId="{9070EB15-887E-48FC-BBE3-19A85CA9AD01}">
      <dgm:prSet/>
      <dgm:spPr/>
      <dgm:t>
        <a:bodyPr/>
        <a:lstStyle/>
        <a:p>
          <a:endParaRPr lang="fr-FR"/>
        </a:p>
      </dgm:t>
    </dgm:pt>
    <dgm:pt modelId="{32E4380C-CD4E-4C8A-BC40-B3AAC65327DC}">
      <dgm:prSet phldrT="[Text]"/>
      <dgm:spPr/>
      <dgm:t>
        <a:bodyPr/>
        <a:lstStyle/>
        <a:p>
          <a:r>
            <a:rPr lang="fr-FR" dirty="0"/>
            <a:t>Fichier </a:t>
          </a:r>
          <a:r>
            <a:rPr lang="fr-FR" dirty="0" err="1"/>
            <a:t>excel</a:t>
          </a:r>
          <a:endParaRPr lang="fr-FR" dirty="0"/>
        </a:p>
      </dgm:t>
    </dgm:pt>
    <dgm:pt modelId="{B446036D-31E9-4275-AE6A-3EEBBC8B5E24}" type="parTrans" cxnId="{3F89E3E6-19FD-4554-9DA4-041437B74352}">
      <dgm:prSet/>
      <dgm:spPr/>
      <dgm:t>
        <a:bodyPr/>
        <a:lstStyle/>
        <a:p>
          <a:endParaRPr lang="fr-FR"/>
        </a:p>
      </dgm:t>
    </dgm:pt>
    <dgm:pt modelId="{AA4C0DBF-5A54-4F05-BA7D-882A7E4939AF}" type="sibTrans" cxnId="{3F89E3E6-19FD-4554-9DA4-041437B74352}">
      <dgm:prSet/>
      <dgm:spPr/>
      <dgm:t>
        <a:bodyPr/>
        <a:lstStyle/>
        <a:p>
          <a:endParaRPr lang="fr-FR"/>
        </a:p>
      </dgm:t>
    </dgm:pt>
    <dgm:pt modelId="{4D5411AD-E882-41A0-99C4-2CA18D66D068}">
      <dgm:prSet phldrT="[Text]"/>
      <dgm:spPr/>
      <dgm:t>
        <a:bodyPr/>
        <a:lstStyle/>
        <a:p>
          <a:r>
            <a:rPr lang="fr-FR" dirty="0"/>
            <a:t>Auteurs</a:t>
          </a:r>
        </a:p>
      </dgm:t>
    </dgm:pt>
    <dgm:pt modelId="{F6CA3B6A-BBB5-48BE-A7AC-EAEF56BF33CC}" type="parTrans" cxnId="{490D5067-9360-4A82-A2BD-4F438F09133B}">
      <dgm:prSet/>
      <dgm:spPr/>
      <dgm:t>
        <a:bodyPr/>
        <a:lstStyle/>
        <a:p>
          <a:endParaRPr lang="fr-FR"/>
        </a:p>
      </dgm:t>
    </dgm:pt>
    <dgm:pt modelId="{2EBD7C4E-D773-4D84-BDA4-A7FA8DB45108}" type="sibTrans" cxnId="{490D5067-9360-4A82-A2BD-4F438F09133B}">
      <dgm:prSet/>
      <dgm:spPr/>
      <dgm:t>
        <a:bodyPr/>
        <a:lstStyle/>
        <a:p>
          <a:endParaRPr lang="fr-FR"/>
        </a:p>
      </dgm:t>
    </dgm:pt>
    <dgm:pt modelId="{81FECF8A-63D2-4F5A-9646-7C5D855082F6}">
      <dgm:prSet phldrT="[Text]"/>
      <dgm:spPr/>
      <dgm:t>
        <a:bodyPr/>
        <a:lstStyle/>
        <a:p>
          <a:r>
            <a:rPr lang="fr-FR" dirty="0"/>
            <a:t>Iles en ile</a:t>
          </a:r>
        </a:p>
      </dgm:t>
    </dgm:pt>
    <dgm:pt modelId="{4C1F11A2-B0AA-4214-B8D5-27D2B752D43F}" type="parTrans" cxnId="{99C88D35-044D-4D9B-BC63-1C6D6D7099B6}">
      <dgm:prSet/>
      <dgm:spPr/>
      <dgm:t>
        <a:bodyPr/>
        <a:lstStyle/>
        <a:p>
          <a:endParaRPr lang="fr-FR"/>
        </a:p>
      </dgm:t>
    </dgm:pt>
    <dgm:pt modelId="{C89419AD-FDE2-47B2-8E82-129B0D0DD628}" type="sibTrans" cxnId="{99C88D35-044D-4D9B-BC63-1C6D6D7099B6}">
      <dgm:prSet/>
      <dgm:spPr/>
      <dgm:t>
        <a:bodyPr/>
        <a:lstStyle/>
        <a:p>
          <a:endParaRPr lang="fr-FR"/>
        </a:p>
      </dgm:t>
    </dgm:pt>
    <dgm:pt modelId="{9AE26E03-FB1B-4393-81DC-8624EEFC0C71}">
      <dgm:prSet phldrT="[Text]"/>
      <dgm:spPr/>
      <dgm:t>
        <a:bodyPr/>
        <a:lstStyle/>
        <a:p>
          <a:r>
            <a:rPr lang="fr-FR" dirty="0"/>
            <a:t>SPLA</a:t>
          </a:r>
        </a:p>
      </dgm:t>
    </dgm:pt>
    <dgm:pt modelId="{AE0458C0-30AA-4D83-BAD1-F39387B5EA6F}" type="parTrans" cxnId="{1456639B-6D53-43F8-975B-B6E06A6D4055}">
      <dgm:prSet/>
      <dgm:spPr/>
      <dgm:t>
        <a:bodyPr/>
        <a:lstStyle/>
        <a:p>
          <a:endParaRPr lang="fr-FR"/>
        </a:p>
      </dgm:t>
    </dgm:pt>
    <dgm:pt modelId="{80D3DA57-4A66-4C68-9304-D870C18E5805}" type="sibTrans" cxnId="{1456639B-6D53-43F8-975B-B6E06A6D4055}">
      <dgm:prSet/>
      <dgm:spPr/>
      <dgm:t>
        <a:bodyPr/>
        <a:lstStyle/>
        <a:p>
          <a:endParaRPr lang="fr-FR"/>
        </a:p>
      </dgm:t>
    </dgm:pt>
    <dgm:pt modelId="{40F80306-F459-4A89-BD9B-0905D52F51A8}">
      <dgm:prSet phldrT="[Text]"/>
      <dgm:spPr/>
      <dgm:t>
        <a:bodyPr/>
        <a:lstStyle/>
        <a:p>
          <a:r>
            <a:rPr lang="fr-FR" dirty="0" err="1"/>
            <a:t>Meta-données</a:t>
          </a:r>
          <a:r>
            <a:rPr lang="fr-FR" dirty="0"/>
            <a:t> auteurs</a:t>
          </a:r>
        </a:p>
      </dgm:t>
    </dgm:pt>
    <dgm:pt modelId="{D74A1BF9-1FDA-4F28-B0A1-32896DCC5900}" type="parTrans" cxnId="{9ADBD9CA-AA08-4CDD-BF4E-57FB9E30265B}">
      <dgm:prSet/>
      <dgm:spPr/>
      <dgm:t>
        <a:bodyPr/>
        <a:lstStyle/>
        <a:p>
          <a:endParaRPr lang="fr-FR"/>
        </a:p>
      </dgm:t>
    </dgm:pt>
    <dgm:pt modelId="{0A39C7A2-F49C-47FD-BC23-57B0E18BE72C}" type="sibTrans" cxnId="{9ADBD9CA-AA08-4CDD-BF4E-57FB9E30265B}">
      <dgm:prSet/>
      <dgm:spPr/>
      <dgm:t>
        <a:bodyPr/>
        <a:lstStyle/>
        <a:p>
          <a:endParaRPr lang="fr-FR"/>
        </a:p>
      </dgm:t>
    </dgm:pt>
    <dgm:pt modelId="{FA7A65EE-B9E3-4729-B932-3689D6C3E895}">
      <dgm:prSet phldrT="[Text]"/>
      <dgm:spPr/>
      <dgm:t>
        <a:bodyPr/>
        <a:lstStyle/>
        <a:p>
          <a:r>
            <a:rPr lang="fr-FR" dirty="0"/>
            <a:t>BNF</a:t>
          </a:r>
        </a:p>
      </dgm:t>
    </dgm:pt>
    <dgm:pt modelId="{F9C0D3D8-56F6-4953-B209-D8EC9445A11E}" type="parTrans" cxnId="{5AE5E1D2-BD60-4507-AD0C-3E3BB488FA15}">
      <dgm:prSet/>
      <dgm:spPr/>
      <dgm:t>
        <a:bodyPr/>
        <a:lstStyle/>
        <a:p>
          <a:endParaRPr lang="fr-FR"/>
        </a:p>
      </dgm:t>
    </dgm:pt>
    <dgm:pt modelId="{111CE33A-D287-435B-8BD0-0125FCCBD2E4}" type="sibTrans" cxnId="{5AE5E1D2-BD60-4507-AD0C-3E3BB488FA15}">
      <dgm:prSet/>
      <dgm:spPr/>
      <dgm:t>
        <a:bodyPr/>
        <a:lstStyle/>
        <a:p>
          <a:endParaRPr lang="fr-FR"/>
        </a:p>
      </dgm:t>
    </dgm:pt>
    <dgm:pt modelId="{856483F4-66E8-4EC3-84BC-7232EA69AAF7}">
      <dgm:prSet phldrT="[Text]"/>
      <dgm:spPr/>
      <dgm:t>
        <a:bodyPr/>
        <a:lstStyle/>
        <a:p>
          <a:r>
            <a:rPr lang="fr-FR" dirty="0"/>
            <a:t>VIAF</a:t>
          </a:r>
        </a:p>
      </dgm:t>
    </dgm:pt>
    <dgm:pt modelId="{712BDBD6-8CD0-4518-9977-4581EDBB3098}" type="parTrans" cxnId="{7015CE22-9B8F-4DC8-9EB1-F8A8621E54EC}">
      <dgm:prSet/>
      <dgm:spPr/>
      <dgm:t>
        <a:bodyPr/>
        <a:lstStyle/>
        <a:p>
          <a:endParaRPr lang="fr-FR"/>
        </a:p>
      </dgm:t>
    </dgm:pt>
    <dgm:pt modelId="{0EACEF2E-285D-4092-9AFC-59A67ABB60A2}" type="sibTrans" cxnId="{7015CE22-9B8F-4DC8-9EB1-F8A8621E54EC}">
      <dgm:prSet/>
      <dgm:spPr/>
      <dgm:t>
        <a:bodyPr/>
        <a:lstStyle/>
        <a:p>
          <a:endParaRPr lang="fr-FR"/>
        </a:p>
      </dgm:t>
    </dgm:pt>
    <dgm:pt modelId="{7BAAF364-B888-4E84-B477-52BE95F8E326}" type="pres">
      <dgm:prSet presAssocID="{2472E13A-3CF4-42FA-A6CA-E1A9CC828B05}" presName="Name0" presStyleCnt="0">
        <dgm:presLayoutVars>
          <dgm:dir/>
          <dgm:animLvl val="lvl"/>
          <dgm:resizeHandles val="exact"/>
        </dgm:presLayoutVars>
      </dgm:prSet>
      <dgm:spPr/>
    </dgm:pt>
    <dgm:pt modelId="{BFA1A3A2-2004-4FBC-BC23-2800E8BC2CE3}" type="pres">
      <dgm:prSet presAssocID="{28D45D1B-9421-4305-9BA8-7324FE0C3067}" presName="linNode" presStyleCnt="0"/>
      <dgm:spPr/>
    </dgm:pt>
    <dgm:pt modelId="{8122A80A-1BE1-4624-8AF6-0D2424079C10}" type="pres">
      <dgm:prSet presAssocID="{28D45D1B-9421-4305-9BA8-7324FE0C30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5F90BCA-6831-4D69-AF4A-4AD4E8893D61}" type="pres">
      <dgm:prSet presAssocID="{28D45D1B-9421-4305-9BA8-7324FE0C3067}" presName="descendantText" presStyleLbl="alignAccFollowNode1" presStyleIdx="0" presStyleCnt="3">
        <dgm:presLayoutVars>
          <dgm:bulletEnabled val="1"/>
        </dgm:presLayoutVars>
      </dgm:prSet>
      <dgm:spPr/>
    </dgm:pt>
    <dgm:pt modelId="{69E59E35-7AA0-4FA8-A1CA-13197D89FF4C}" type="pres">
      <dgm:prSet presAssocID="{3DF320A9-3FBD-4066-85F1-7F1466C4AC03}" presName="sp" presStyleCnt="0"/>
      <dgm:spPr/>
    </dgm:pt>
    <dgm:pt modelId="{7546B46C-B111-469F-89B9-966DC4969880}" type="pres">
      <dgm:prSet presAssocID="{4D5411AD-E882-41A0-99C4-2CA18D66D068}" presName="linNode" presStyleCnt="0"/>
      <dgm:spPr/>
    </dgm:pt>
    <dgm:pt modelId="{E92602E3-918C-4EAC-97A1-12D268D2D4AE}" type="pres">
      <dgm:prSet presAssocID="{4D5411AD-E882-41A0-99C4-2CA18D66D0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888270-4193-4EAC-8EFD-BB5307BC2D06}" type="pres">
      <dgm:prSet presAssocID="{4D5411AD-E882-41A0-99C4-2CA18D66D068}" presName="descendantText" presStyleLbl="alignAccFollowNode1" presStyleIdx="1" presStyleCnt="3">
        <dgm:presLayoutVars>
          <dgm:bulletEnabled val="1"/>
        </dgm:presLayoutVars>
      </dgm:prSet>
      <dgm:spPr/>
    </dgm:pt>
    <dgm:pt modelId="{202B12F3-F0C2-4885-8CF4-3F174EB13CEA}" type="pres">
      <dgm:prSet presAssocID="{2EBD7C4E-D773-4D84-BDA4-A7FA8DB45108}" presName="sp" presStyleCnt="0"/>
      <dgm:spPr/>
    </dgm:pt>
    <dgm:pt modelId="{FF50DA57-95DC-47E7-89BE-41BCB8BE0B23}" type="pres">
      <dgm:prSet presAssocID="{40F80306-F459-4A89-BD9B-0905D52F51A8}" presName="linNode" presStyleCnt="0"/>
      <dgm:spPr/>
    </dgm:pt>
    <dgm:pt modelId="{8258EE49-776F-4A31-BF66-1D288F30DACB}" type="pres">
      <dgm:prSet presAssocID="{40F80306-F459-4A89-BD9B-0905D52F51A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0E7DE7E-F07E-472F-B53B-B765B9738453}" type="pres">
      <dgm:prSet presAssocID="{40F80306-F459-4A89-BD9B-0905D52F51A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BAC360B-61FC-47EF-A4C4-8F41045581ED}" type="presOf" srcId="{06366633-FC67-42C9-95AB-8661F34A6AC1}" destId="{75F90BCA-6831-4D69-AF4A-4AD4E8893D61}" srcOrd="0" destOrd="0" presId="urn:microsoft.com/office/officeart/2005/8/layout/vList5"/>
    <dgm:cxn modelId="{62BD4211-00FE-4E8E-9CBC-0C3EE1FD6A1C}" type="presOf" srcId="{2472E13A-3CF4-42FA-A6CA-E1A9CC828B05}" destId="{7BAAF364-B888-4E84-B477-52BE95F8E326}" srcOrd="0" destOrd="0" presId="urn:microsoft.com/office/officeart/2005/8/layout/vList5"/>
    <dgm:cxn modelId="{9070EB15-887E-48FC-BBE3-19A85CA9AD01}" srcId="{28D45D1B-9421-4305-9BA8-7324FE0C3067}" destId="{06366633-FC67-42C9-95AB-8661F34A6AC1}" srcOrd="0" destOrd="0" parTransId="{4BECB280-57A8-425F-80DF-CAB379D29328}" sibTransId="{05C4F15F-D2E5-4347-B758-77889A62FAB6}"/>
    <dgm:cxn modelId="{A457291D-8030-42F5-AE92-49F812BDFBE7}" srcId="{2472E13A-3CF4-42FA-A6CA-E1A9CC828B05}" destId="{28D45D1B-9421-4305-9BA8-7324FE0C3067}" srcOrd="0" destOrd="0" parTransId="{30BAB174-D8F9-4034-AA22-0A19190AFECA}" sibTransId="{3DF320A9-3FBD-4066-85F1-7F1466C4AC03}"/>
    <dgm:cxn modelId="{7015CE22-9B8F-4DC8-9EB1-F8A8621E54EC}" srcId="{40F80306-F459-4A89-BD9B-0905D52F51A8}" destId="{856483F4-66E8-4EC3-84BC-7232EA69AAF7}" srcOrd="1" destOrd="0" parTransId="{712BDBD6-8CD0-4518-9977-4581EDBB3098}" sibTransId="{0EACEF2E-285D-4092-9AFC-59A67ABB60A2}"/>
    <dgm:cxn modelId="{5C7CA52C-7CF2-4F7B-8B15-9B0493389086}" type="presOf" srcId="{28D45D1B-9421-4305-9BA8-7324FE0C3067}" destId="{8122A80A-1BE1-4624-8AF6-0D2424079C10}" srcOrd="0" destOrd="0" presId="urn:microsoft.com/office/officeart/2005/8/layout/vList5"/>
    <dgm:cxn modelId="{99C88D35-044D-4D9B-BC63-1C6D6D7099B6}" srcId="{4D5411AD-E882-41A0-99C4-2CA18D66D068}" destId="{81FECF8A-63D2-4F5A-9646-7C5D855082F6}" srcOrd="0" destOrd="0" parTransId="{4C1F11A2-B0AA-4214-B8D5-27D2B752D43F}" sibTransId="{C89419AD-FDE2-47B2-8E82-129B0D0DD628}"/>
    <dgm:cxn modelId="{490D5067-9360-4A82-A2BD-4F438F09133B}" srcId="{2472E13A-3CF4-42FA-A6CA-E1A9CC828B05}" destId="{4D5411AD-E882-41A0-99C4-2CA18D66D068}" srcOrd="1" destOrd="0" parTransId="{F6CA3B6A-BBB5-48BE-A7AC-EAEF56BF33CC}" sibTransId="{2EBD7C4E-D773-4D84-BDA4-A7FA8DB45108}"/>
    <dgm:cxn modelId="{E549586B-37CC-409F-9552-BDCD44AC7A64}" type="presOf" srcId="{9AE26E03-FB1B-4393-81DC-8624EEFC0C71}" destId="{32888270-4193-4EAC-8EFD-BB5307BC2D06}" srcOrd="0" destOrd="1" presId="urn:microsoft.com/office/officeart/2005/8/layout/vList5"/>
    <dgm:cxn modelId="{1456639B-6D53-43F8-975B-B6E06A6D4055}" srcId="{4D5411AD-E882-41A0-99C4-2CA18D66D068}" destId="{9AE26E03-FB1B-4393-81DC-8624EEFC0C71}" srcOrd="1" destOrd="0" parTransId="{AE0458C0-30AA-4D83-BAD1-F39387B5EA6F}" sibTransId="{80D3DA57-4A66-4C68-9304-D870C18E5805}"/>
    <dgm:cxn modelId="{27BEE7AD-486C-40C7-8C19-B045D06D479B}" type="presOf" srcId="{81FECF8A-63D2-4F5A-9646-7C5D855082F6}" destId="{32888270-4193-4EAC-8EFD-BB5307BC2D06}" srcOrd="0" destOrd="0" presId="urn:microsoft.com/office/officeart/2005/8/layout/vList5"/>
    <dgm:cxn modelId="{9ADBD9CA-AA08-4CDD-BF4E-57FB9E30265B}" srcId="{2472E13A-3CF4-42FA-A6CA-E1A9CC828B05}" destId="{40F80306-F459-4A89-BD9B-0905D52F51A8}" srcOrd="2" destOrd="0" parTransId="{D74A1BF9-1FDA-4F28-B0A1-32896DCC5900}" sibTransId="{0A39C7A2-F49C-47FD-BC23-57B0E18BE72C}"/>
    <dgm:cxn modelId="{7E99D4CB-19E6-4EA1-8E52-74A61073AA4F}" type="presOf" srcId="{4D5411AD-E882-41A0-99C4-2CA18D66D068}" destId="{E92602E3-918C-4EAC-97A1-12D268D2D4AE}" srcOrd="0" destOrd="0" presId="urn:microsoft.com/office/officeart/2005/8/layout/vList5"/>
    <dgm:cxn modelId="{5AE5E1D2-BD60-4507-AD0C-3E3BB488FA15}" srcId="{40F80306-F459-4A89-BD9B-0905D52F51A8}" destId="{FA7A65EE-B9E3-4729-B932-3689D6C3E895}" srcOrd="0" destOrd="0" parTransId="{F9C0D3D8-56F6-4953-B209-D8EC9445A11E}" sibTransId="{111CE33A-D287-435B-8BD0-0125FCCBD2E4}"/>
    <dgm:cxn modelId="{B21B51E2-E6AD-48EB-82FE-044572B72979}" type="presOf" srcId="{856483F4-66E8-4EC3-84BC-7232EA69AAF7}" destId="{30E7DE7E-F07E-472F-B53B-B765B9738453}" srcOrd="0" destOrd="1" presId="urn:microsoft.com/office/officeart/2005/8/layout/vList5"/>
    <dgm:cxn modelId="{3F89E3E6-19FD-4554-9DA4-041437B74352}" srcId="{28D45D1B-9421-4305-9BA8-7324FE0C3067}" destId="{32E4380C-CD4E-4C8A-BC40-B3AAC65327DC}" srcOrd="1" destOrd="0" parTransId="{B446036D-31E9-4275-AE6A-3EEBBC8B5E24}" sibTransId="{AA4C0DBF-5A54-4F05-BA7D-882A7E4939AF}"/>
    <dgm:cxn modelId="{E4F1EFE8-5D35-44B9-92ED-7980EFCBBAB7}" type="presOf" srcId="{32E4380C-CD4E-4C8A-BC40-B3AAC65327DC}" destId="{75F90BCA-6831-4D69-AF4A-4AD4E8893D61}" srcOrd="0" destOrd="1" presId="urn:microsoft.com/office/officeart/2005/8/layout/vList5"/>
    <dgm:cxn modelId="{B7895EF1-4B3C-4962-B2EE-93250D063198}" type="presOf" srcId="{40F80306-F459-4A89-BD9B-0905D52F51A8}" destId="{8258EE49-776F-4A31-BF66-1D288F30DACB}" srcOrd="0" destOrd="0" presId="urn:microsoft.com/office/officeart/2005/8/layout/vList5"/>
    <dgm:cxn modelId="{13E875F4-F90E-4043-9E4A-BD63DAE4B2FB}" type="presOf" srcId="{FA7A65EE-B9E3-4729-B932-3689D6C3E895}" destId="{30E7DE7E-F07E-472F-B53B-B765B9738453}" srcOrd="0" destOrd="0" presId="urn:microsoft.com/office/officeart/2005/8/layout/vList5"/>
    <dgm:cxn modelId="{2B1D2660-069E-400E-B1B8-A283B8BA161C}" type="presParOf" srcId="{7BAAF364-B888-4E84-B477-52BE95F8E326}" destId="{BFA1A3A2-2004-4FBC-BC23-2800E8BC2CE3}" srcOrd="0" destOrd="0" presId="urn:microsoft.com/office/officeart/2005/8/layout/vList5"/>
    <dgm:cxn modelId="{203F85BF-FA90-45FB-AE8D-62295276BC9E}" type="presParOf" srcId="{BFA1A3A2-2004-4FBC-BC23-2800E8BC2CE3}" destId="{8122A80A-1BE1-4624-8AF6-0D2424079C10}" srcOrd="0" destOrd="0" presId="urn:microsoft.com/office/officeart/2005/8/layout/vList5"/>
    <dgm:cxn modelId="{ED2EF797-5EDE-477D-9B9A-45B1BFE7A523}" type="presParOf" srcId="{BFA1A3A2-2004-4FBC-BC23-2800E8BC2CE3}" destId="{75F90BCA-6831-4D69-AF4A-4AD4E8893D61}" srcOrd="1" destOrd="0" presId="urn:microsoft.com/office/officeart/2005/8/layout/vList5"/>
    <dgm:cxn modelId="{31D29B5E-E65B-4ACC-B031-1D5C03D5A591}" type="presParOf" srcId="{7BAAF364-B888-4E84-B477-52BE95F8E326}" destId="{69E59E35-7AA0-4FA8-A1CA-13197D89FF4C}" srcOrd="1" destOrd="0" presId="urn:microsoft.com/office/officeart/2005/8/layout/vList5"/>
    <dgm:cxn modelId="{C3CAD9D4-BEF1-4644-9566-C9FBA0764831}" type="presParOf" srcId="{7BAAF364-B888-4E84-B477-52BE95F8E326}" destId="{7546B46C-B111-469F-89B9-966DC4969880}" srcOrd="2" destOrd="0" presId="urn:microsoft.com/office/officeart/2005/8/layout/vList5"/>
    <dgm:cxn modelId="{0FAB76E0-AFDE-4278-BC2D-5C5C9FF1EA65}" type="presParOf" srcId="{7546B46C-B111-469F-89B9-966DC4969880}" destId="{E92602E3-918C-4EAC-97A1-12D268D2D4AE}" srcOrd="0" destOrd="0" presId="urn:microsoft.com/office/officeart/2005/8/layout/vList5"/>
    <dgm:cxn modelId="{648A30D6-D296-4F8B-9A02-F31DA780D540}" type="presParOf" srcId="{7546B46C-B111-469F-89B9-966DC4969880}" destId="{32888270-4193-4EAC-8EFD-BB5307BC2D06}" srcOrd="1" destOrd="0" presId="urn:microsoft.com/office/officeart/2005/8/layout/vList5"/>
    <dgm:cxn modelId="{01DA628F-6CF4-4043-B9DA-883A87389E96}" type="presParOf" srcId="{7BAAF364-B888-4E84-B477-52BE95F8E326}" destId="{202B12F3-F0C2-4885-8CF4-3F174EB13CEA}" srcOrd="3" destOrd="0" presId="urn:microsoft.com/office/officeart/2005/8/layout/vList5"/>
    <dgm:cxn modelId="{057BF54D-066A-4F20-AAED-1792AB728348}" type="presParOf" srcId="{7BAAF364-B888-4E84-B477-52BE95F8E326}" destId="{FF50DA57-95DC-47E7-89BE-41BCB8BE0B23}" srcOrd="4" destOrd="0" presId="urn:microsoft.com/office/officeart/2005/8/layout/vList5"/>
    <dgm:cxn modelId="{B74EEFE8-EA2A-45AA-B20F-2BDDA15C148C}" type="presParOf" srcId="{FF50DA57-95DC-47E7-89BE-41BCB8BE0B23}" destId="{8258EE49-776F-4A31-BF66-1D288F30DACB}" srcOrd="0" destOrd="0" presId="urn:microsoft.com/office/officeart/2005/8/layout/vList5"/>
    <dgm:cxn modelId="{10542F34-2EEA-498D-BCB3-0DE577F4605C}" type="presParOf" srcId="{FF50DA57-95DC-47E7-89BE-41BCB8BE0B23}" destId="{30E7DE7E-F07E-472F-B53B-B765B97384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0BCA-6831-4D69-AF4A-4AD4E8893D61}">
      <dsp:nvSpPr>
        <dsp:cNvPr id="0" name=""/>
        <dsp:cNvSpPr/>
      </dsp:nvSpPr>
      <dsp:spPr>
        <a:xfrm rot="5400000">
          <a:off x="5163794" y="-1980989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RDF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Fichier </a:t>
          </a:r>
          <a:r>
            <a:rPr lang="fr-FR" sz="3100" kern="1200" dirty="0" err="1"/>
            <a:t>excel</a:t>
          </a:r>
          <a:endParaRPr lang="fr-FR" sz="3100" kern="1200" dirty="0"/>
        </a:p>
      </dsp:txBody>
      <dsp:txXfrm rot="-5400000">
        <a:off x="3037301" y="201479"/>
        <a:ext cx="5343671" cy="1034708"/>
      </dsp:txXfrm>
    </dsp:sp>
    <dsp:sp modelId="{8122A80A-1BE1-4624-8AF6-0D2424079C10}">
      <dsp:nvSpPr>
        <dsp:cNvPr id="0" name=""/>
        <dsp:cNvSpPr/>
      </dsp:nvSpPr>
      <dsp:spPr>
        <a:xfrm>
          <a:off x="0" y="2171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Corpus </a:t>
          </a:r>
          <a:r>
            <a:rPr lang="fr-FR" sz="3400" kern="1200" dirty="0" err="1"/>
            <a:t>Crawling</a:t>
          </a:r>
          <a:endParaRPr lang="fr-FR" sz="3400" kern="1200" dirty="0"/>
        </a:p>
      </dsp:txBody>
      <dsp:txXfrm>
        <a:off x="69969" y="72140"/>
        <a:ext cx="2897362" cy="1293385"/>
      </dsp:txXfrm>
    </dsp:sp>
    <dsp:sp modelId="{32888270-4193-4EAC-8EFD-BB5307BC2D06}">
      <dsp:nvSpPr>
        <dsp:cNvPr id="0" name=""/>
        <dsp:cNvSpPr/>
      </dsp:nvSpPr>
      <dsp:spPr>
        <a:xfrm rot="5400000">
          <a:off x="5163794" y="-476000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Iles en ile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SPLA</a:t>
          </a:r>
        </a:p>
      </dsp:txBody>
      <dsp:txXfrm rot="-5400000">
        <a:off x="3037301" y="1706468"/>
        <a:ext cx="5343671" cy="1034708"/>
      </dsp:txXfrm>
    </dsp:sp>
    <dsp:sp modelId="{E92602E3-918C-4EAC-97A1-12D268D2D4AE}">
      <dsp:nvSpPr>
        <dsp:cNvPr id="0" name=""/>
        <dsp:cNvSpPr/>
      </dsp:nvSpPr>
      <dsp:spPr>
        <a:xfrm>
          <a:off x="0" y="150716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Auteurs</a:t>
          </a:r>
        </a:p>
      </dsp:txBody>
      <dsp:txXfrm>
        <a:off x="69969" y="1577129"/>
        <a:ext cx="2897362" cy="1293385"/>
      </dsp:txXfrm>
    </dsp:sp>
    <dsp:sp modelId="{30E7DE7E-F07E-472F-B53B-B765B9738453}">
      <dsp:nvSpPr>
        <dsp:cNvPr id="0" name=""/>
        <dsp:cNvSpPr/>
      </dsp:nvSpPr>
      <dsp:spPr>
        <a:xfrm rot="5400000">
          <a:off x="5163794" y="1028988"/>
          <a:ext cx="1146658" cy="53996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BNF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VIAF</a:t>
          </a:r>
        </a:p>
      </dsp:txBody>
      <dsp:txXfrm rot="-5400000">
        <a:off x="3037301" y="3211457"/>
        <a:ext cx="5343671" cy="1034708"/>
      </dsp:txXfrm>
    </dsp:sp>
    <dsp:sp modelId="{8258EE49-776F-4A31-BF66-1D288F30DACB}">
      <dsp:nvSpPr>
        <dsp:cNvPr id="0" name=""/>
        <dsp:cNvSpPr/>
      </dsp:nvSpPr>
      <dsp:spPr>
        <a:xfrm>
          <a:off x="0" y="3012150"/>
          <a:ext cx="3037300" cy="14333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 err="1"/>
            <a:t>Meta-données</a:t>
          </a:r>
          <a:r>
            <a:rPr lang="fr-FR" sz="3400" kern="1200" dirty="0"/>
            <a:t> auteurs</a:t>
          </a:r>
        </a:p>
      </dsp:txBody>
      <dsp:txXfrm>
        <a:off x="69969" y="3082119"/>
        <a:ext cx="2897362" cy="1293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6D1D-A881-436D-8A5A-3AF963E93FE4}" type="datetime1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B79A-AD88-4EEA-B55F-401F1BE355D3}" type="datetime1">
              <a:rPr lang="fr-FR" smtClean="0"/>
              <a:t>20/01/2020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Cartographie de web francophone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DA2F7F-3FB0-40AB-92D2-3FE7FBCFF074}" type="datetime1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jpe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9D5BFC-6EE6-49A7-B8EC-3AE003E5C276}"/>
              </a:ext>
            </a:extLst>
          </p:cNvPr>
          <p:cNvSpPr/>
          <p:nvPr/>
        </p:nvSpPr>
        <p:spPr>
          <a:xfrm>
            <a:off x="4070554" y="1818178"/>
            <a:ext cx="7865807" cy="1705285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70553" y="1889549"/>
            <a:ext cx="7565146" cy="1605294"/>
          </a:xfrm>
        </p:spPr>
        <p:txBody>
          <a:bodyPr>
            <a:noAutofit/>
          </a:bodyPr>
          <a:lstStyle/>
          <a:p>
            <a:pPr algn="r"/>
            <a:r>
              <a:rPr lang="fr-FR" sz="36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BD8D6-EBE7-486D-B2F4-38583B76E02A}"/>
              </a:ext>
            </a:extLst>
          </p:cNvPr>
          <p:cNvSpPr/>
          <p:nvPr/>
        </p:nvSpPr>
        <p:spPr>
          <a:xfrm>
            <a:off x="5361233" y="5039822"/>
            <a:ext cx="819495" cy="148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55" y="5921538"/>
            <a:ext cx="757769" cy="6020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33" y="5039822"/>
            <a:ext cx="945750" cy="5561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5" y="5595923"/>
            <a:ext cx="711593" cy="3614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1E61A5-1491-4FD2-B90F-D2B9038235C6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42879-9E01-480E-BFCE-675F32962CE9}"/>
              </a:ext>
            </a:extLst>
          </p:cNvPr>
          <p:cNvSpPr/>
          <p:nvPr/>
        </p:nvSpPr>
        <p:spPr>
          <a:xfrm>
            <a:off x="6249123" y="5039821"/>
            <a:ext cx="5942857" cy="1512373"/>
          </a:xfrm>
          <a:prstGeom prst="rect">
            <a:avLst/>
          </a:prstGeom>
          <a:solidFill>
            <a:srgbClr val="C000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57278" y="5142109"/>
            <a:ext cx="6672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Burri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Université Jean Moulin Lyon 3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lvl="0" defTabSz="457200"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Chambat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ENS de Lyon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Célian </a:t>
            </a:r>
            <a:r>
              <a:rPr lang="fr-FR" sz="2400" cap="small" dirty="0" err="1">
                <a:solidFill>
                  <a:schemeClr val="bg1"/>
                </a:solidFill>
                <a:latin typeface="Corbel" panose="020B0503020204020204" pitchFamily="34" charset="0"/>
              </a:rPr>
              <a:t>Ringwald</a:t>
            </a:r>
            <a:r>
              <a:rPr lang="fr-FR" sz="2400" cap="small" dirty="0">
                <a:solidFill>
                  <a:schemeClr val="bg1"/>
                </a:solidFill>
                <a:latin typeface="Corbel" panose="020B0503020204020204" pitchFamily="34" charset="0"/>
              </a:rPr>
              <a:t> – Université Lyon 2</a:t>
            </a:r>
            <a:endParaRPr kumimoji="0" lang="fr-FR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6F5BD4-078C-4553-A61E-390848B08F08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latin typeface="+mj-lt"/>
              </a:rPr>
              <a:t>Cartographie du Web littéraire francophone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FB0EE3-3A71-4283-B0DF-33ADF1CCF664}"/>
              </a:ext>
            </a:extLst>
          </p:cNvPr>
          <p:cNvSpPr/>
          <p:nvPr/>
        </p:nvSpPr>
        <p:spPr>
          <a:xfrm>
            <a:off x="3834581" y="5039821"/>
            <a:ext cx="1476356" cy="1483754"/>
          </a:xfrm>
          <a:prstGeom prst="rect">
            <a:avLst/>
          </a:prstGeom>
          <a:solidFill>
            <a:srgbClr val="44546A">
              <a:alpha val="52157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Master 2 Humanités </a:t>
            </a:r>
          </a:p>
          <a:p>
            <a:pPr algn="ctr"/>
            <a:r>
              <a:rPr lang="fr-FR" dirty="0">
                <a:latin typeface="Corbel" panose="020B0503020204020204" pitchFamily="34" charset="0"/>
              </a:rPr>
              <a:t>Numériques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D98B280-8875-472C-8AC9-BABF5C29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28C569F-A9B8-49D1-818B-90206906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432" y="509661"/>
            <a:ext cx="10515600" cy="794935"/>
          </a:xfrm>
        </p:spPr>
        <p:txBody>
          <a:bodyPr>
            <a:normAutofit fontScale="90000"/>
          </a:bodyPr>
          <a:lstStyle/>
          <a:p>
            <a:r>
              <a:rPr lang="fr-FR" dirty="0"/>
              <a:t>Mais pour visualiser…</a:t>
            </a:r>
            <a:br>
              <a:rPr lang="fr-FR" dirty="0"/>
            </a:br>
            <a:r>
              <a:rPr lang="fr-FR" dirty="0"/>
              <a:t>il faut des données… </a:t>
            </a:r>
            <a:br>
              <a:rPr lang="fr-FR" dirty="0"/>
            </a:br>
            <a:r>
              <a:rPr lang="fr-FR" dirty="0"/>
              <a:t>à minimum normalisées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A51F6E-32A7-43F6-9791-0E2D2D5E5A94}"/>
              </a:ext>
            </a:extLst>
          </p:cNvPr>
          <p:cNvSpPr/>
          <p:nvPr/>
        </p:nvSpPr>
        <p:spPr>
          <a:xfrm>
            <a:off x="3283974" y="1966452"/>
            <a:ext cx="3795252" cy="398206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409210-9042-496C-8142-5BBC6FF1964A}"/>
              </a:ext>
            </a:extLst>
          </p:cNvPr>
          <p:cNvSpPr/>
          <p:nvPr/>
        </p:nvSpPr>
        <p:spPr>
          <a:xfrm>
            <a:off x="6420465" y="3777870"/>
            <a:ext cx="587477" cy="55060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82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/>
              <a:t>Sources d’enrichissement « auteurs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2532-181F-4A5D-AF68-8F763DF98FAE}"/>
              </a:ext>
            </a:extLst>
          </p:cNvPr>
          <p:cNvSpPr txBox="1"/>
          <p:nvPr/>
        </p:nvSpPr>
        <p:spPr>
          <a:xfrm>
            <a:off x="397932" y="1161711"/>
            <a:ext cx="345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Scrapping</a:t>
            </a:r>
            <a:r>
              <a:rPr lang="fr-FR" dirty="0"/>
              <a:t> de site de « référence »:</a:t>
            </a:r>
          </a:p>
          <a:p>
            <a:pPr algn="ctr"/>
            <a:r>
              <a:rPr lang="fr-FR" dirty="0"/>
              <a:t>Ile-en-ile.org, SPLA.org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6ACDA-7716-417A-853A-4BD7D9B9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9" y="2370492"/>
            <a:ext cx="2408903" cy="1204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6550C-0951-45C3-8747-786AEB877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284" y="2647604"/>
            <a:ext cx="2408903" cy="13692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2F8DD0-357F-4FC4-AA12-DA8296A4B1CC}"/>
              </a:ext>
            </a:extLst>
          </p:cNvPr>
          <p:cNvSpPr txBox="1"/>
          <p:nvPr/>
        </p:nvSpPr>
        <p:spPr>
          <a:xfrm>
            <a:off x="4216327" y="128071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Données du web social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2E8FED-C6E3-4D10-9D69-BF6E88C4A5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50" y="2447295"/>
            <a:ext cx="1413218" cy="79493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1F403139-EFBE-4461-AB32-B972337F05CD}"/>
              </a:ext>
            </a:extLst>
          </p:cNvPr>
          <p:cNvSpPr/>
          <p:nvPr/>
        </p:nvSpPr>
        <p:spPr>
          <a:xfrm>
            <a:off x="581583" y="1954554"/>
            <a:ext cx="3155079" cy="236999"/>
          </a:xfrm>
          <a:prstGeom prst="rect">
            <a:avLst/>
          </a:prstGeom>
          <a:solidFill>
            <a:srgbClr val="44546A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3E4D911-CC8D-411C-93F6-D9B926FD69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71" y="2996393"/>
            <a:ext cx="574419" cy="5744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15651A-565F-4EDA-BAF8-95F313E076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74" y="2833914"/>
            <a:ext cx="727587" cy="7275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0565D47-C7B5-4A40-8A07-76111D41C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2074" y="3150999"/>
            <a:ext cx="1907592" cy="3651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BF2EEF-15B6-4528-BF43-570623387BA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5" r="30289" b="79795"/>
          <a:stretch/>
        </p:blipFill>
        <p:spPr>
          <a:xfrm>
            <a:off x="8509814" y="2253679"/>
            <a:ext cx="1739844" cy="794935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48BC9B19-FCD2-4C99-8C47-50C7C0C90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9506" y="2941848"/>
            <a:ext cx="1767319" cy="1088615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F69C47F-FDFB-4384-8FCC-EE973122FC57}"/>
              </a:ext>
            </a:extLst>
          </p:cNvPr>
          <p:cNvSpPr/>
          <p:nvPr/>
        </p:nvSpPr>
        <p:spPr>
          <a:xfrm>
            <a:off x="4048432" y="1925794"/>
            <a:ext cx="3155079" cy="236999"/>
          </a:xfrm>
          <a:prstGeom prst="rect">
            <a:avLst/>
          </a:prstGeom>
          <a:solidFill>
            <a:srgbClr val="44546A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6540DF-315C-41E8-8838-AA28521645BC}"/>
              </a:ext>
            </a:extLst>
          </p:cNvPr>
          <p:cNvSpPr/>
          <p:nvPr/>
        </p:nvSpPr>
        <p:spPr>
          <a:xfrm>
            <a:off x="7466260" y="1934747"/>
            <a:ext cx="3155079" cy="236999"/>
          </a:xfrm>
          <a:prstGeom prst="rect">
            <a:avLst/>
          </a:prstGeom>
          <a:solidFill>
            <a:srgbClr val="44546A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D10B86-50C5-48DB-9E91-300AFF63C27A}"/>
              </a:ext>
            </a:extLst>
          </p:cNvPr>
          <p:cNvSpPr/>
          <p:nvPr/>
        </p:nvSpPr>
        <p:spPr>
          <a:xfrm>
            <a:off x="526015" y="4082235"/>
            <a:ext cx="10095323" cy="167435"/>
          </a:xfrm>
          <a:prstGeom prst="rect">
            <a:avLst/>
          </a:prstGeom>
          <a:solidFill>
            <a:srgbClr val="C00000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1F4A-F401-4FB3-A5FC-BE24584A9177}"/>
              </a:ext>
            </a:extLst>
          </p:cNvPr>
          <p:cNvSpPr txBox="1"/>
          <p:nvPr/>
        </p:nvSpPr>
        <p:spPr>
          <a:xfrm>
            <a:off x="5985656" y="334643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96B881-6D9D-4EF2-A997-6D84F341095F}"/>
              </a:ext>
            </a:extLst>
          </p:cNvPr>
          <p:cNvSpPr txBox="1"/>
          <p:nvPr/>
        </p:nvSpPr>
        <p:spPr>
          <a:xfrm>
            <a:off x="7408021" y="1254455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Données du web sémantiques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6D516A39-72ED-4EA8-9410-E83FA39EDE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8399" y="4898688"/>
            <a:ext cx="932269" cy="93226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2075718C-0E95-4985-BA3B-13E6F5FC1C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04069" y="4930195"/>
            <a:ext cx="796907" cy="796907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0D011D8-9F33-43C8-9C0C-FDA5A75854D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42432" y="4930196"/>
            <a:ext cx="794936" cy="794936"/>
          </a:xfrm>
          <a:prstGeom prst="rect">
            <a:avLst/>
          </a:prstGeom>
        </p:spPr>
      </p:pic>
      <p:sp>
        <p:nvSpPr>
          <p:cNvPr id="83" name="Titre 1">
            <a:extLst>
              <a:ext uri="{FF2B5EF4-FFF2-40B4-BE49-F238E27FC236}">
                <a16:creationId xmlns:a16="http://schemas.microsoft.com/office/drawing/2014/main" id="{FBCB660B-633E-4A4C-9CA7-47B0E0B6F803}"/>
              </a:ext>
            </a:extLst>
          </p:cNvPr>
          <p:cNvSpPr txBox="1">
            <a:spLocks/>
          </p:cNvSpPr>
          <p:nvPr/>
        </p:nvSpPr>
        <p:spPr>
          <a:xfrm>
            <a:off x="727856" y="4115352"/>
            <a:ext cx="10515600" cy="7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Un changement de point de vue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FF0FB8A-9A52-4E53-A8C7-5A80A56DA3CD}"/>
              </a:ext>
            </a:extLst>
          </p:cNvPr>
          <p:cNvSpPr/>
          <p:nvPr/>
        </p:nvSpPr>
        <p:spPr>
          <a:xfrm>
            <a:off x="2234286" y="4709830"/>
            <a:ext cx="1282758" cy="12356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A17024D6-2896-4803-973F-A85AC3B970D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03049" y="4980867"/>
            <a:ext cx="796907" cy="796907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78FE66C-BE3A-4D22-82F1-A905130A9182}"/>
              </a:ext>
            </a:extLst>
          </p:cNvPr>
          <p:cNvSpPr/>
          <p:nvPr/>
        </p:nvSpPr>
        <p:spPr>
          <a:xfrm>
            <a:off x="5078717" y="4829248"/>
            <a:ext cx="5036963" cy="1063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EFEC5539-2623-430A-9E6B-52D6DBBFFD26}"/>
              </a:ext>
            </a:extLst>
          </p:cNvPr>
          <p:cNvSpPr/>
          <p:nvPr/>
        </p:nvSpPr>
        <p:spPr>
          <a:xfrm>
            <a:off x="3951837" y="4980867"/>
            <a:ext cx="587502" cy="532282"/>
          </a:xfrm>
          <a:prstGeom prst="rightArrow">
            <a:avLst/>
          </a:prstGeom>
          <a:solidFill>
            <a:srgbClr val="4454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83CFF-AFE2-49E0-9A22-7245FC4079EB}"/>
              </a:ext>
            </a:extLst>
          </p:cNvPr>
          <p:cNvSpPr txBox="1"/>
          <p:nvPr/>
        </p:nvSpPr>
        <p:spPr>
          <a:xfrm>
            <a:off x="2028901" y="5836736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Web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5B87D7-DAE1-4083-9771-8B09138F76EA}"/>
              </a:ext>
            </a:extLst>
          </p:cNvPr>
          <p:cNvSpPr txBox="1"/>
          <p:nvPr/>
        </p:nvSpPr>
        <p:spPr>
          <a:xfrm>
            <a:off x="4472217" y="5970789"/>
            <a:ext cx="624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Réseaux d’auteurs ayant production web + livre + </a:t>
            </a:r>
            <a:r>
              <a:rPr lang="fr-FR" dirty="0" err="1"/>
              <a:t>evenements</a:t>
            </a:r>
            <a:endParaRPr lang="fr-FR" dirty="0"/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263ED50D-084E-46CB-A7A3-DCA1FF278ED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26854" y="5006930"/>
            <a:ext cx="673832" cy="6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8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655" y="403051"/>
            <a:ext cx="10960510" cy="794935"/>
          </a:xfrm>
        </p:spPr>
        <p:txBody>
          <a:bodyPr>
            <a:normAutofit fontScale="90000"/>
          </a:bodyPr>
          <a:lstStyle/>
          <a:p>
            <a:r>
              <a:rPr lang="fr-FR" dirty="0"/>
              <a:t>Sources potentielles d’enrichissement « auteurs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2532-181F-4A5D-AF68-8F763DF98FAE}"/>
              </a:ext>
            </a:extLst>
          </p:cNvPr>
          <p:cNvSpPr txBox="1"/>
          <p:nvPr/>
        </p:nvSpPr>
        <p:spPr>
          <a:xfrm>
            <a:off x="803539" y="1669484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Scrapping</a:t>
            </a:r>
            <a:r>
              <a:rPr lang="fr-FR" dirty="0"/>
              <a:t> de site de « référence 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2F8DD0-357F-4FC4-AA12-DA8296A4B1CC}"/>
              </a:ext>
            </a:extLst>
          </p:cNvPr>
          <p:cNvSpPr txBox="1"/>
          <p:nvPr/>
        </p:nvSpPr>
        <p:spPr>
          <a:xfrm>
            <a:off x="4609244" y="166948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Données du web social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403139-EFBE-4461-AB32-B972337F05CD}"/>
              </a:ext>
            </a:extLst>
          </p:cNvPr>
          <p:cNvSpPr/>
          <p:nvPr/>
        </p:nvSpPr>
        <p:spPr>
          <a:xfrm>
            <a:off x="918932" y="2317460"/>
            <a:ext cx="3155079" cy="236999"/>
          </a:xfrm>
          <a:prstGeom prst="rect">
            <a:avLst/>
          </a:prstGeom>
          <a:solidFill>
            <a:srgbClr val="44546A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69C47F-FDFB-4384-8FCC-EE973122FC57}"/>
              </a:ext>
            </a:extLst>
          </p:cNvPr>
          <p:cNvSpPr/>
          <p:nvPr/>
        </p:nvSpPr>
        <p:spPr>
          <a:xfrm>
            <a:off x="4441349" y="2314561"/>
            <a:ext cx="3155079" cy="236999"/>
          </a:xfrm>
          <a:prstGeom prst="rect">
            <a:avLst/>
          </a:prstGeom>
          <a:solidFill>
            <a:srgbClr val="44546A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6540DF-315C-41E8-8838-AA28521645BC}"/>
              </a:ext>
            </a:extLst>
          </p:cNvPr>
          <p:cNvSpPr/>
          <p:nvPr/>
        </p:nvSpPr>
        <p:spPr>
          <a:xfrm>
            <a:off x="7859177" y="2323514"/>
            <a:ext cx="3155079" cy="236999"/>
          </a:xfrm>
          <a:prstGeom prst="rect">
            <a:avLst/>
          </a:prstGeom>
          <a:solidFill>
            <a:srgbClr val="44546A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96B881-6D9D-4EF2-A997-6D84F341095F}"/>
              </a:ext>
            </a:extLst>
          </p:cNvPr>
          <p:cNvSpPr txBox="1"/>
          <p:nvPr/>
        </p:nvSpPr>
        <p:spPr>
          <a:xfrm>
            <a:off x="7800938" y="1643222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Données du web </a:t>
            </a:r>
            <a:r>
              <a:rPr lang="fr-FR" dirty="0" err="1"/>
              <a:t>semantiques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14642A-FFEA-4DBA-AA35-433FA6CDCB27}"/>
              </a:ext>
            </a:extLst>
          </p:cNvPr>
          <p:cNvSpPr txBox="1"/>
          <p:nvPr/>
        </p:nvSpPr>
        <p:spPr>
          <a:xfrm>
            <a:off x="1346281" y="2660330"/>
            <a:ext cx="217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   très peu formatée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souvent textuelle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A4F606-D4A9-4F1D-A77F-BF44F8CF11A1}"/>
              </a:ext>
            </a:extLst>
          </p:cNvPr>
          <p:cNvSpPr txBox="1"/>
          <p:nvPr/>
        </p:nvSpPr>
        <p:spPr>
          <a:xfrm>
            <a:off x="5403782" y="2660330"/>
            <a:ext cx="101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95EA55-4A86-43C9-8656-C838DA26CB89}"/>
              </a:ext>
            </a:extLst>
          </p:cNvPr>
          <p:cNvSpPr/>
          <p:nvPr/>
        </p:nvSpPr>
        <p:spPr>
          <a:xfrm>
            <a:off x="938332" y="3249000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DD5E32-6973-434F-BDEC-BA7DBD1479F6}"/>
              </a:ext>
            </a:extLst>
          </p:cNvPr>
          <p:cNvSpPr/>
          <p:nvPr/>
        </p:nvSpPr>
        <p:spPr>
          <a:xfrm>
            <a:off x="4431517" y="3245697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D85166-C328-4E91-8BC5-8BBA12B68ADA}"/>
              </a:ext>
            </a:extLst>
          </p:cNvPr>
          <p:cNvSpPr txBox="1"/>
          <p:nvPr/>
        </p:nvSpPr>
        <p:spPr>
          <a:xfrm>
            <a:off x="8546317" y="2668597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Formaté + vérifiée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1B02E3-F6FD-4C13-82CF-A0DF3DA41D9E}"/>
              </a:ext>
            </a:extLst>
          </p:cNvPr>
          <p:cNvSpPr/>
          <p:nvPr/>
        </p:nvSpPr>
        <p:spPr>
          <a:xfrm>
            <a:off x="7852463" y="3250503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92B18-22F4-4514-82BF-4BF7C5FDB6D8}"/>
              </a:ext>
            </a:extLst>
          </p:cNvPr>
          <p:cNvSpPr/>
          <p:nvPr/>
        </p:nvSpPr>
        <p:spPr>
          <a:xfrm>
            <a:off x="4921132" y="3528867"/>
            <a:ext cx="2275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Profil auteur 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Production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Evenement</a:t>
            </a:r>
            <a:r>
              <a:rPr lang="fr-FR" dirty="0"/>
              <a:t> + liens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4F0150-B73B-4924-8902-20AE5C9A1A26}"/>
              </a:ext>
            </a:extLst>
          </p:cNvPr>
          <p:cNvSpPr/>
          <p:nvPr/>
        </p:nvSpPr>
        <p:spPr>
          <a:xfrm>
            <a:off x="8430517" y="3513298"/>
            <a:ext cx="2275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Profil auteur </a:t>
            </a:r>
          </a:p>
          <a:p>
            <a:pPr marL="285750" indent="-285750">
              <a:buFontTx/>
              <a:buChar char="-"/>
            </a:pPr>
            <a:r>
              <a:rPr lang="fr-FR" dirty="0"/>
              <a:t>Bibliographie</a:t>
            </a:r>
          </a:p>
          <a:p>
            <a:pPr marL="285750" indent="-285750">
              <a:buFontTx/>
              <a:buChar char="-"/>
            </a:pPr>
            <a:r>
              <a:rPr lang="fr-FR" dirty="0"/>
              <a:t>Liens sémantiques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1F7B0-88D7-4BBB-BD9F-95BED04EEA41}"/>
              </a:ext>
            </a:extLst>
          </p:cNvPr>
          <p:cNvSpPr/>
          <p:nvPr/>
        </p:nvSpPr>
        <p:spPr>
          <a:xfrm>
            <a:off x="1360423" y="3201070"/>
            <a:ext cx="2651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Profil auteur </a:t>
            </a:r>
          </a:p>
          <a:p>
            <a:pPr marL="285750" indent="-285750">
              <a:buFontTx/>
              <a:buChar char="-"/>
            </a:pPr>
            <a:r>
              <a:rPr lang="fr-FR" dirty="0"/>
              <a:t>Bibliographie</a:t>
            </a:r>
          </a:p>
          <a:p>
            <a:pPr marL="285750" indent="-285750">
              <a:buFontTx/>
              <a:buChar char="-"/>
            </a:pPr>
            <a:r>
              <a:rPr lang="fr-FR" dirty="0"/>
              <a:t>Références 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628DD-43AD-4A8C-890A-ACC18A4E8225}"/>
              </a:ext>
            </a:extLst>
          </p:cNvPr>
          <p:cNvSpPr/>
          <p:nvPr/>
        </p:nvSpPr>
        <p:spPr>
          <a:xfrm>
            <a:off x="1328298" y="5322945"/>
            <a:ext cx="2522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Garant « amateur »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15F1E1-599B-4B44-B0F7-43EA274E289F}"/>
              </a:ext>
            </a:extLst>
          </p:cNvPr>
          <p:cNvSpPr/>
          <p:nvPr/>
        </p:nvSpPr>
        <p:spPr>
          <a:xfrm>
            <a:off x="4682569" y="5334538"/>
            <a:ext cx="273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L’auteur et son réseaux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EB666-8E24-4DF1-9D89-84053F72643F}"/>
              </a:ext>
            </a:extLst>
          </p:cNvPr>
          <p:cNvSpPr/>
          <p:nvPr/>
        </p:nvSpPr>
        <p:spPr>
          <a:xfrm>
            <a:off x="8012746" y="5313924"/>
            <a:ext cx="273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Garant « experts »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EBF92F-F8F9-42B9-ABC3-6E89BF0BB356}"/>
              </a:ext>
            </a:extLst>
          </p:cNvPr>
          <p:cNvSpPr/>
          <p:nvPr/>
        </p:nvSpPr>
        <p:spPr>
          <a:xfrm>
            <a:off x="886807" y="5109613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1AE76C-D18B-49DA-8E20-E549F793187C}"/>
              </a:ext>
            </a:extLst>
          </p:cNvPr>
          <p:cNvSpPr/>
          <p:nvPr/>
        </p:nvSpPr>
        <p:spPr>
          <a:xfrm>
            <a:off x="4379992" y="5106310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8C5D0E-1E0C-4C36-98AC-A776A6594C35}"/>
              </a:ext>
            </a:extLst>
          </p:cNvPr>
          <p:cNvSpPr/>
          <p:nvPr/>
        </p:nvSpPr>
        <p:spPr>
          <a:xfrm>
            <a:off x="7800938" y="5111116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34CF44-3A53-45C9-BDD2-F10719BED0A4}"/>
              </a:ext>
            </a:extLst>
          </p:cNvPr>
          <p:cNvSpPr/>
          <p:nvPr/>
        </p:nvSpPr>
        <p:spPr>
          <a:xfrm>
            <a:off x="912921" y="5743635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37A9CB-5953-4BE0-8AFF-DDA3D47F3FF9}"/>
              </a:ext>
            </a:extLst>
          </p:cNvPr>
          <p:cNvSpPr/>
          <p:nvPr/>
        </p:nvSpPr>
        <p:spPr>
          <a:xfrm>
            <a:off x="4406106" y="5740332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D0B4CF-2AE9-4237-923D-3D1A4F1F9B54}"/>
              </a:ext>
            </a:extLst>
          </p:cNvPr>
          <p:cNvSpPr/>
          <p:nvPr/>
        </p:nvSpPr>
        <p:spPr>
          <a:xfrm>
            <a:off x="7827052" y="5745138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780912-79BC-4970-A746-BF99065CA95C}"/>
              </a:ext>
            </a:extLst>
          </p:cNvPr>
          <p:cNvSpPr/>
          <p:nvPr/>
        </p:nvSpPr>
        <p:spPr>
          <a:xfrm>
            <a:off x="891452" y="4456278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762698-6FBE-431C-A551-EC0526D27258}"/>
              </a:ext>
            </a:extLst>
          </p:cNvPr>
          <p:cNvSpPr/>
          <p:nvPr/>
        </p:nvSpPr>
        <p:spPr>
          <a:xfrm>
            <a:off x="4384637" y="4452975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B790B5-CBE1-42B6-8F62-E2119091BF5E}"/>
              </a:ext>
            </a:extLst>
          </p:cNvPr>
          <p:cNvSpPr/>
          <p:nvPr/>
        </p:nvSpPr>
        <p:spPr>
          <a:xfrm>
            <a:off x="7805583" y="4457781"/>
            <a:ext cx="3155079" cy="128049"/>
          </a:xfrm>
          <a:prstGeom prst="rect">
            <a:avLst/>
          </a:prstGeom>
          <a:solidFill>
            <a:schemeClr val="tx2">
              <a:lumMod val="40000"/>
              <a:lumOff val="6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D8FD9B-74FE-4D62-9360-CA67EDB7CEED}"/>
              </a:ext>
            </a:extLst>
          </p:cNvPr>
          <p:cNvSpPr/>
          <p:nvPr/>
        </p:nvSpPr>
        <p:spPr>
          <a:xfrm>
            <a:off x="1323028" y="4620737"/>
            <a:ext cx="2744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Moteur de recherche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C63C3C-2E0F-4B33-B35E-C1790761E175}"/>
              </a:ext>
            </a:extLst>
          </p:cNvPr>
          <p:cNvSpPr/>
          <p:nvPr/>
        </p:nvSpPr>
        <p:spPr>
          <a:xfrm>
            <a:off x="4682569" y="4626606"/>
            <a:ext cx="2744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API + M.R.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DCD274-817D-4303-A7B9-577ABFF55ACD}"/>
              </a:ext>
            </a:extLst>
          </p:cNvPr>
          <p:cNvSpPr/>
          <p:nvPr/>
        </p:nvSpPr>
        <p:spPr>
          <a:xfrm>
            <a:off x="8359193" y="4632369"/>
            <a:ext cx="2744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API + M.R.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E9F952-D917-49E8-9EDD-16D1308BE8CA}"/>
              </a:ext>
            </a:extLst>
          </p:cNvPr>
          <p:cNvSpPr txBox="1"/>
          <p:nvPr/>
        </p:nvSpPr>
        <p:spPr>
          <a:xfrm>
            <a:off x="3533884" y="2720867"/>
            <a:ext cx="5444183" cy="1754326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≠ formats</a:t>
            </a:r>
          </a:p>
          <a:p>
            <a:r>
              <a:rPr lang="fr-FR" dirty="0">
                <a:solidFill>
                  <a:schemeClr val="bg1"/>
                </a:solidFill>
              </a:rPr>
              <a:t>≠ manières d’</a:t>
            </a:r>
            <a:r>
              <a:rPr lang="fr-FR" dirty="0" err="1">
                <a:solidFill>
                  <a:schemeClr val="bg1"/>
                </a:solidFill>
              </a:rPr>
              <a:t>acceder</a:t>
            </a:r>
            <a:r>
              <a:rPr lang="fr-FR" dirty="0">
                <a:solidFill>
                  <a:schemeClr val="bg1"/>
                </a:solidFill>
              </a:rPr>
              <a:t> à l’information (API, </a:t>
            </a:r>
            <a:r>
              <a:rPr lang="fr-FR" dirty="0" err="1">
                <a:solidFill>
                  <a:schemeClr val="bg1"/>
                </a:solidFill>
              </a:rPr>
              <a:t>scrapping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r>
              <a:rPr lang="fr-FR" dirty="0">
                <a:solidFill>
                  <a:schemeClr val="bg1"/>
                </a:solidFill>
              </a:rPr>
              <a:t>≠ manière de </a:t>
            </a:r>
            <a:r>
              <a:rPr lang="fr-FR" dirty="0" err="1">
                <a:solidFill>
                  <a:schemeClr val="bg1"/>
                </a:solidFill>
              </a:rPr>
              <a:t>requeter</a:t>
            </a:r>
            <a:r>
              <a:rPr lang="fr-FR" dirty="0">
                <a:solidFill>
                  <a:schemeClr val="bg1"/>
                </a:solidFill>
              </a:rPr>
              <a:t> (SPARQL, requête générique)</a:t>
            </a:r>
          </a:p>
          <a:p>
            <a:r>
              <a:rPr lang="fr-FR" dirty="0">
                <a:solidFill>
                  <a:schemeClr val="bg1"/>
                </a:solidFill>
              </a:rPr>
              <a:t>≠ point de vues éditoriaux</a:t>
            </a:r>
          </a:p>
          <a:p>
            <a:r>
              <a:rPr lang="fr-FR" dirty="0">
                <a:solidFill>
                  <a:schemeClr val="bg1"/>
                </a:solidFill>
              </a:rPr>
              <a:t>≠ qualités de normalisation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rmAutofit/>
          </a:bodyPr>
          <a:lstStyle/>
          <a:p>
            <a:r>
              <a:rPr lang="fr-FR" dirty="0"/>
              <a:t>Cependant…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B8B44A-5C93-494B-AEF0-5651FB1F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58" y="1825625"/>
            <a:ext cx="10515600" cy="1959794"/>
          </a:xfrm>
        </p:spPr>
        <p:txBody>
          <a:bodyPr>
            <a:normAutofit/>
          </a:bodyPr>
          <a:lstStyle/>
          <a:p>
            <a:r>
              <a:rPr lang="fr-FR" sz="2000" dirty="0"/>
              <a:t>Une littérature en train de se faire, peu normalisée…</a:t>
            </a:r>
          </a:p>
          <a:p>
            <a:r>
              <a:rPr lang="fr-FR" sz="2000" dirty="0"/>
              <a:t>Un « crawl » est un flot de données qui risque sans indexation de ne permet pas d’analyses</a:t>
            </a:r>
          </a:p>
          <a:p>
            <a:r>
              <a:rPr lang="fr-FR" sz="2000" dirty="0"/>
              <a:t>Une multitude de canaux, une multitude de discours…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9AE10-C5ED-4C28-8496-4B8E82D8D73E}"/>
              </a:ext>
            </a:extLst>
          </p:cNvPr>
          <p:cNvSpPr txBox="1"/>
          <p:nvPr/>
        </p:nvSpPr>
        <p:spPr>
          <a:xfrm>
            <a:off x="4542804" y="3244329"/>
            <a:ext cx="6439327" cy="369332"/>
          </a:xfrm>
          <a:prstGeom prst="rect">
            <a:avLst/>
          </a:prstGeom>
          <a:solidFill>
            <a:srgbClr val="44546A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Machiner une variétés de textes… pour induire des informations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DC3BA2-922B-497D-9D74-2F5CC795455C}"/>
              </a:ext>
            </a:extLst>
          </p:cNvPr>
          <p:cNvSpPr txBox="1"/>
          <p:nvPr/>
        </p:nvSpPr>
        <p:spPr>
          <a:xfrm>
            <a:off x="445171" y="3903406"/>
            <a:ext cx="608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 peux apporter le Traitement Automatique du Langage ?</a:t>
            </a:r>
          </a:p>
          <a:p>
            <a:r>
              <a:rPr lang="fr-FR" dirty="0"/>
              <a:t>-Repérage d’entités nommées : lieux, </a:t>
            </a:r>
          </a:p>
          <a:p>
            <a:r>
              <a:rPr lang="fr-FR" dirty="0"/>
              <a:t>-Exploration contextuelle : (date de naissance, date de mort)</a:t>
            </a:r>
          </a:p>
        </p:txBody>
      </p:sp>
    </p:spTree>
    <p:extLst>
      <p:ext uri="{BB962C8B-B14F-4D97-AF65-F5344CB8AC3E}">
        <p14:creationId xmlns:p14="http://schemas.microsoft.com/office/powerpoint/2010/main" val="7781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0C05-D581-470E-811E-8AE1D6D1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365125"/>
            <a:ext cx="11137490" cy="1325563"/>
          </a:xfrm>
        </p:spPr>
        <p:txBody>
          <a:bodyPr/>
          <a:lstStyle/>
          <a:p>
            <a:r>
              <a:rPr lang="fr-FR" dirty="0"/>
              <a:t>Noms de lieux, noms de personnes…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CAF2-E8BF-4DC7-A964-65733E85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864" y="1419120"/>
            <a:ext cx="10016613" cy="652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Utiliser des systèmes « entrainés » pour en détecter d’autres: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F84E1-786A-4F95-82B2-0307A09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3F9C9-D62A-4F2B-8916-427BD0F7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2111B-6FD7-4F07-BDCF-AF85C628B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AAB409-284B-4839-A2F9-B3F4F9EDF0FA}"/>
              </a:ext>
            </a:extLst>
          </p:cNvPr>
          <p:cNvSpPr/>
          <p:nvPr/>
        </p:nvSpPr>
        <p:spPr>
          <a:xfrm>
            <a:off x="513576" y="2071226"/>
            <a:ext cx="4906297" cy="42851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2DFDA-8B57-4D17-946E-EE6D8736356E}"/>
              </a:ext>
            </a:extLst>
          </p:cNvPr>
          <p:cNvSpPr/>
          <p:nvPr/>
        </p:nvSpPr>
        <p:spPr>
          <a:xfrm>
            <a:off x="-181645" y="2773599"/>
            <a:ext cx="57808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highlight>
                  <a:srgbClr val="C00000"/>
                </a:highlight>
              </a:rPr>
              <a:t>Bonel</a:t>
            </a:r>
            <a:r>
              <a:rPr lang="fr-FR" dirty="0">
                <a:solidFill>
                  <a:schemeClr val="bg1"/>
                </a:solidFill>
                <a:highlight>
                  <a:srgbClr val="C00000"/>
                </a:highlight>
              </a:rPr>
              <a:t> Auguste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né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à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Port-au-Prince</a:t>
            </a:r>
            <a:r>
              <a:rPr lang="fr-FR" dirty="0"/>
              <a:t>,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Haïti</a:t>
            </a:r>
            <a:r>
              <a:rPr lang="fr-FR" dirty="0"/>
              <a:t>,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6 mars1973, </a:t>
            </a:r>
            <a:r>
              <a:rPr lang="fr-FR" dirty="0"/>
              <a:t>est poète, bibliothécaire et animateur culturel. Il a étudié la linguistique à </a:t>
            </a:r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l’Université d’État d’ Haïti </a:t>
            </a:r>
            <a:r>
              <a:rPr lang="fr-FR" dirty="0"/>
              <a:t>et a reçu une formation en histoire de l’art à l’Institut français d’ Haïti. Fondateur de l’atelier de poésie «</a:t>
            </a:r>
            <a:r>
              <a:rPr lang="fr-FR" dirty="0">
                <a:solidFill>
                  <a:schemeClr val="bg1"/>
                </a:solidFill>
                <a:highlight>
                  <a:srgbClr val="000080"/>
                </a:highlight>
              </a:rPr>
              <a:t> Dimanche en poésie </a:t>
            </a:r>
            <a:r>
              <a:rPr lang="fr-FR" dirty="0"/>
              <a:t>» à la bibliothèque Étoile filante, et animateur des « </a:t>
            </a:r>
            <a:r>
              <a:rPr lang="fr-FR" dirty="0">
                <a:solidFill>
                  <a:schemeClr val="bg1"/>
                </a:solidFill>
                <a:highlight>
                  <a:srgbClr val="000080"/>
                </a:highlight>
              </a:rPr>
              <a:t>Vendredis littéraires</a:t>
            </a:r>
            <a:r>
              <a:rPr lang="fr-FR" dirty="0"/>
              <a:t> » de </a:t>
            </a:r>
            <a:r>
              <a:rPr lang="fr-FR" dirty="0">
                <a:solidFill>
                  <a:schemeClr val="bg1"/>
                </a:solidFill>
                <a:highlight>
                  <a:srgbClr val="C00000"/>
                </a:highlight>
              </a:rPr>
              <a:t>l’université Caraïbe</a:t>
            </a:r>
            <a:r>
              <a:rPr lang="fr-FR" dirty="0"/>
              <a:t>, il écrit en français et en créole.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D0AAE-9DDD-4ACA-A06A-1475EF80F318}"/>
              </a:ext>
            </a:extLst>
          </p:cNvPr>
          <p:cNvSpPr/>
          <p:nvPr/>
        </p:nvSpPr>
        <p:spPr>
          <a:xfrm>
            <a:off x="5497476" y="3362634"/>
            <a:ext cx="4906297" cy="169114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Né en Haïti en 1994, </a:t>
            </a:r>
            <a:r>
              <a:rPr lang="fr-FR" dirty="0">
                <a:solidFill>
                  <a:srgbClr val="FFFFFF"/>
                </a:solidFill>
                <a:highlight>
                  <a:srgbClr val="00FFFF"/>
                </a:highlight>
              </a:rPr>
              <a:t>Jean D'Amérique  </a:t>
            </a:r>
            <a:r>
              <a:rPr lang="fr-FR" dirty="0">
                <a:solidFill>
                  <a:schemeClr val="tx1"/>
                </a:solidFill>
              </a:rPr>
              <a:t>est écrivain, auteur de Petite fleur du ghetto, recueil qui lui vaut une mention spéciale du </a:t>
            </a:r>
            <a:r>
              <a:rPr lang="fr-FR" dirty="0">
                <a:solidFill>
                  <a:srgbClr val="FFFFFF"/>
                </a:solidFill>
                <a:highlight>
                  <a:srgbClr val="00FFFF"/>
                </a:highlight>
              </a:rPr>
              <a:t>Prix René </a:t>
            </a:r>
          </a:p>
          <a:p>
            <a:r>
              <a:rPr lang="fr-FR" dirty="0">
                <a:solidFill>
                  <a:srgbClr val="FFFFFF"/>
                </a:solidFill>
                <a:highlight>
                  <a:srgbClr val="00FFFF"/>
                </a:highlight>
              </a:rPr>
              <a:t>Philoctète </a:t>
            </a:r>
            <a:r>
              <a:rPr lang="fr-FR" dirty="0">
                <a:solidFill>
                  <a:schemeClr val="tx1"/>
                </a:solidFill>
              </a:rPr>
              <a:t>2015 et une sélection au Prix Révélation de Poésie 2016 de la Société des Gens de Lettres.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5B544-9A76-4D80-813D-A7AD1E52A85F}"/>
              </a:ext>
            </a:extLst>
          </p:cNvPr>
          <p:cNvSpPr txBox="1"/>
          <p:nvPr/>
        </p:nvSpPr>
        <p:spPr>
          <a:xfrm>
            <a:off x="5473700" y="2742601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Mais….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C64E8-25CB-4C65-B4B1-FFF7E29EBD20}"/>
              </a:ext>
            </a:extLst>
          </p:cNvPr>
          <p:cNvSpPr txBox="1"/>
          <p:nvPr/>
        </p:nvSpPr>
        <p:spPr>
          <a:xfrm>
            <a:off x="5497476" y="5089066"/>
            <a:ext cx="54566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C00000"/>
                </a:solidFill>
              </a:rPr>
              <a:t>Beaucoup d’</a:t>
            </a:r>
            <a:r>
              <a:rPr lang="fr-FR" sz="2800" dirty="0" err="1">
                <a:solidFill>
                  <a:srgbClr val="C00000"/>
                </a:solidFill>
              </a:rPr>
              <a:t>ambuiguité</a:t>
            </a:r>
            <a:r>
              <a:rPr lang="fr-FR" sz="2800" dirty="0">
                <a:solidFill>
                  <a:srgbClr val="C00000"/>
                </a:solidFill>
              </a:rPr>
              <a:t>,</a:t>
            </a:r>
          </a:p>
          <a:p>
            <a:r>
              <a:rPr lang="fr-FR" sz="2800" dirty="0">
                <a:solidFill>
                  <a:srgbClr val="C00000"/>
                </a:solidFill>
              </a:rPr>
              <a:t>Demande d’être validée et</a:t>
            </a:r>
          </a:p>
          <a:p>
            <a:r>
              <a:rPr lang="fr-FR" sz="2800" dirty="0">
                <a:solidFill>
                  <a:srgbClr val="C00000"/>
                </a:solidFill>
              </a:rPr>
              <a:t>demande d’être mis en contexte….</a:t>
            </a:r>
          </a:p>
        </p:txBody>
      </p:sp>
    </p:spTree>
    <p:extLst>
      <p:ext uri="{BB962C8B-B14F-4D97-AF65-F5344CB8AC3E}">
        <p14:creationId xmlns:p14="http://schemas.microsoft.com/office/powerpoint/2010/main" val="149606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0C05-D581-470E-811E-8AE1D6D1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365125"/>
            <a:ext cx="11137490" cy="1325563"/>
          </a:xfrm>
        </p:spPr>
        <p:txBody>
          <a:bodyPr/>
          <a:lstStyle/>
          <a:p>
            <a:r>
              <a:rPr lang="fr-FR" dirty="0"/>
              <a:t>Une mise en </a:t>
            </a:r>
            <a:r>
              <a:rPr lang="fr-FR" dirty="0" err="1"/>
              <a:t>co-texte</a:t>
            </a:r>
            <a:r>
              <a:rPr lang="fr-FR" dirty="0"/>
              <a:t>… Exploration contextuelle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CAF2-E8BF-4DC7-A964-65733E85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16613" cy="4044233"/>
          </a:xfrm>
        </p:spPr>
        <p:txBody>
          <a:bodyPr>
            <a:normAutofit fontScale="92500"/>
          </a:bodyPr>
          <a:lstStyle/>
          <a:p>
            <a:r>
              <a:rPr lang="fr-FR" dirty="0"/>
              <a:t>Utiliser les structures récurrentes induite par le web pour en extraire des informations :</a:t>
            </a:r>
          </a:p>
          <a:p>
            <a:pPr lvl="1"/>
            <a:r>
              <a:rPr lang="fr-FR" dirty="0">
                <a:solidFill>
                  <a:schemeClr val="bg1"/>
                </a:solidFill>
                <a:highlight>
                  <a:srgbClr val="C00000"/>
                </a:highlight>
              </a:rPr>
              <a:t>Cléante </a:t>
            </a:r>
            <a:r>
              <a:rPr lang="fr-FR" dirty="0" err="1">
                <a:solidFill>
                  <a:schemeClr val="bg1"/>
                </a:solidFill>
                <a:highlight>
                  <a:srgbClr val="C00000"/>
                </a:highlight>
              </a:rPr>
              <a:t>Desgraves</a:t>
            </a:r>
            <a:r>
              <a:rPr lang="fr-FR" dirty="0">
                <a:solidFill>
                  <a:schemeClr val="bg1"/>
                </a:solidFill>
                <a:highlight>
                  <a:srgbClr val="C00000"/>
                </a:highlight>
              </a:rPr>
              <a:t> </a:t>
            </a:r>
            <a:r>
              <a:rPr lang="fr-FR" dirty="0">
                <a:solidFill>
                  <a:schemeClr val="bg1"/>
                </a:solidFill>
                <a:highlight>
                  <a:srgbClr val="008080"/>
                </a:highlight>
              </a:rPr>
              <a:t>naît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le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ighlight>
                  <a:srgbClr val="800080"/>
                </a:highlight>
              </a:rPr>
              <a:t>13 janvier 1891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à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Port-au-Prince</a:t>
            </a:r>
            <a:r>
              <a:rPr lang="fr-FR" dirty="0"/>
              <a:t> (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Haïti</a:t>
            </a:r>
            <a:r>
              <a:rPr lang="fr-FR" dirty="0"/>
              <a:t>) d’une mère américaine, née Alice Cunningham, et d’un père haïtien, Hector </a:t>
            </a:r>
            <a:r>
              <a:rPr lang="fr-FR" dirty="0" err="1"/>
              <a:t>Desgraves</a:t>
            </a:r>
            <a:r>
              <a:rPr lang="fr-FR" dirty="0"/>
              <a:t>, qui était pharmacien et également pianiste. </a:t>
            </a:r>
          </a:p>
          <a:p>
            <a:pPr lvl="1"/>
            <a:r>
              <a:rPr lang="fr-FR" dirty="0" err="1">
                <a:solidFill>
                  <a:schemeClr val="bg1"/>
                </a:solidFill>
                <a:highlight>
                  <a:srgbClr val="C00000"/>
                </a:highlight>
              </a:rPr>
              <a:t>Bonel</a:t>
            </a:r>
            <a:r>
              <a:rPr lang="fr-FR" dirty="0">
                <a:solidFill>
                  <a:schemeClr val="bg1"/>
                </a:solidFill>
                <a:highlight>
                  <a:srgbClr val="C00000"/>
                </a:highlight>
              </a:rPr>
              <a:t> Auguste</a:t>
            </a:r>
            <a:r>
              <a:rPr lang="fr-FR" dirty="0"/>
              <a:t>, </a:t>
            </a:r>
            <a:r>
              <a:rPr lang="fr-FR" dirty="0">
                <a:solidFill>
                  <a:schemeClr val="bg1"/>
                </a:solidFill>
                <a:highlight>
                  <a:srgbClr val="008080"/>
                </a:highlight>
              </a:rPr>
              <a:t>né</a:t>
            </a:r>
            <a:r>
              <a:rPr lang="fr-FR" dirty="0"/>
              <a:t>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à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Port-au-Prince</a:t>
            </a:r>
            <a:r>
              <a:rPr lang="fr-FR" dirty="0"/>
              <a:t>, </a:t>
            </a:r>
            <a:r>
              <a:rPr lang="fr-FR" dirty="0">
                <a:solidFill>
                  <a:schemeClr val="bg1"/>
                </a:solidFill>
                <a:highlight>
                  <a:srgbClr val="FF0000"/>
                </a:highlight>
              </a:rPr>
              <a:t>Haïti</a:t>
            </a:r>
            <a:r>
              <a:rPr lang="fr-FR" dirty="0"/>
              <a:t>, </a:t>
            </a:r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le </a:t>
            </a:r>
            <a:r>
              <a:rPr lang="fr-FR" dirty="0">
                <a:solidFill>
                  <a:schemeClr val="bg1"/>
                </a:solidFill>
                <a:highlight>
                  <a:srgbClr val="800080"/>
                </a:highlight>
              </a:rPr>
              <a:t>6 mars1973</a:t>
            </a:r>
            <a:r>
              <a:rPr lang="fr-FR" dirty="0"/>
              <a:t>, est poète, bibliothécaire et animateur culturel. Il a étudié la linguistique à l’Université d’État d’ </a:t>
            </a:r>
            <a:r>
              <a:rPr lang="fr-FR" dirty="0" err="1"/>
              <a:t>Haïtiet</a:t>
            </a:r>
            <a:r>
              <a:rPr lang="fr-FR" dirty="0"/>
              <a:t> a reçu une formation en histoire de l’art à l’Institut français d’ Haïti. Fondateur de l’atelier de poésie « Dimanche en poésie » à la bibliothèque Étoile filante, et animateur des « Vendredis littéraires » de l’université Caraïbe, il écrit en français et en créole.</a:t>
            </a:r>
          </a:p>
          <a:p>
            <a:pPr marL="457200" lvl="1" indent="0">
              <a:buNone/>
            </a:pPr>
            <a:r>
              <a:rPr lang="fr-FR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F84E1-786A-4F95-82B2-0307A09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3F9C9-D62A-4F2B-8916-427BD0F7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2111B-6FD7-4F07-BDCF-AF85C628B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4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06E-24BE-4A7B-B93E-1A2A5E00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365125"/>
            <a:ext cx="11166987" cy="1325563"/>
          </a:xfrm>
        </p:spPr>
        <p:txBody>
          <a:bodyPr/>
          <a:lstStyle/>
          <a:p>
            <a:r>
              <a:rPr lang="fr-FR" dirty="0"/>
              <a:t>Aller-retours : web sémantique et web interprétatif… Du RDF au TEI au RDF…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DD9B5E4-6EC6-4592-A332-D415EEEE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F18F52-E2DD-4F72-9FCC-4C513935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72CCB2-92F3-49F0-95DF-DEB1EA3B0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DBDCC6-D17C-4F30-BA55-FB8661EC0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4" y="3569110"/>
            <a:ext cx="3174234" cy="2198584"/>
          </a:xfrm>
          <a:prstGeom prst="rect">
            <a:avLst/>
          </a:prstGeom>
        </p:spPr>
      </p:pic>
      <p:sp>
        <p:nvSpPr>
          <p:cNvPr id="5" name="Arrow: U-Turn 4">
            <a:extLst>
              <a:ext uri="{FF2B5EF4-FFF2-40B4-BE49-F238E27FC236}">
                <a16:creationId xmlns:a16="http://schemas.microsoft.com/office/drawing/2014/main" id="{30DB2D6D-57AA-477F-AB42-E64FC989349F}"/>
              </a:ext>
            </a:extLst>
          </p:cNvPr>
          <p:cNvSpPr/>
          <p:nvPr/>
        </p:nvSpPr>
        <p:spPr>
          <a:xfrm flipH="1">
            <a:off x="1076145" y="3104224"/>
            <a:ext cx="2654711" cy="369331"/>
          </a:xfrm>
          <a:prstGeom prst="utur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616F2-22F8-4553-887A-1588A750C572}"/>
              </a:ext>
            </a:extLst>
          </p:cNvPr>
          <p:cNvSpPr txBox="1"/>
          <p:nvPr/>
        </p:nvSpPr>
        <p:spPr>
          <a:xfrm>
            <a:off x="4276849" y="3569110"/>
            <a:ext cx="5894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TEI est flexible</a:t>
            </a:r>
          </a:p>
          <a:p>
            <a:r>
              <a:rPr lang="fr-FR" dirty="0"/>
              <a:t>Il permet l’annotation de document à même le contenu</a:t>
            </a:r>
          </a:p>
          <a:p>
            <a:r>
              <a:rPr lang="fr-FR" dirty="0"/>
              <a:t>Il est permet d’</a:t>
            </a:r>
            <a:r>
              <a:rPr lang="fr-FR" dirty="0" err="1"/>
              <a:t>acceder</a:t>
            </a:r>
            <a:r>
              <a:rPr lang="fr-FR" dirty="0"/>
              <a:t> à un écosystème orienté documents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F29BE-51C0-4D76-92FE-AF3418C0820C}"/>
              </a:ext>
            </a:extLst>
          </p:cNvPr>
          <p:cNvSpPr txBox="1"/>
          <p:nvPr/>
        </p:nvSpPr>
        <p:spPr>
          <a:xfrm>
            <a:off x="806477" y="2639337"/>
            <a:ext cx="318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 Bernes Lee </a:t>
            </a:r>
            <a:r>
              <a:rPr lang="fr-FR" dirty="0" err="1"/>
              <a:t>tuned</a:t>
            </a:r>
            <a:r>
              <a:rPr lang="fr-FR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306740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159" y="2129919"/>
            <a:ext cx="4576482" cy="2096523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III. Le réalisé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3FFCB-EF1B-46B4-91CA-A3CA6CF0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7E09-339A-4CE8-8674-DDD55F80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5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F29F1-3426-4CB6-AA61-06A6B3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possibilités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4F02E-CBEF-430F-9331-70463936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API : </a:t>
            </a:r>
            <a:r>
              <a:rPr lang="fr-FR" dirty="0" err="1"/>
              <a:t>access</a:t>
            </a:r>
            <a:r>
              <a:rPr lang="fr-FR" dirty="0"/>
              <a:t> information</a:t>
            </a:r>
          </a:p>
          <a:p>
            <a:r>
              <a:rPr lang="fr-FR" dirty="0"/>
              <a:t>Possibilités :</a:t>
            </a:r>
          </a:p>
          <a:p>
            <a:pPr lvl="1"/>
            <a:r>
              <a:rPr lang="fr-FR" dirty="0"/>
              <a:t>15 requêtes / quart d’heures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404A6C-23CF-427F-91DD-B61F459F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0045" y="1825625"/>
            <a:ext cx="5802086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fr-FR" dirty="0"/>
              <a:t>30</a:t>
            </a:r>
            <a:r>
              <a:rPr lang="fr-FR" baseline="30000" dirty="0"/>
              <a:t>e</a:t>
            </a:r>
            <a:r>
              <a:rPr lang="fr-FR" dirty="0"/>
              <a:t> de </a:t>
            </a:r>
            <a:r>
              <a:rPr lang="fr-FR" dirty="0" err="1"/>
              <a:t>packets</a:t>
            </a:r>
            <a:r>
              <a:rPr lang="fr-FR" dirty="0"/>
              <a:t> de données disponibles 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rgbClr val="C00000"/>
                </a:solidFill>
              </a:rPr>
              <a:t>user_posts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user_location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user_link</a:t>
            </a:r>
            <a:r>
              <a:rPr lang="fr-FR" dirty="0"/>
              <a:t>, </a:t>
            </a:r>
            <a:r>
              <a:rPr lang="fr-FR" dirty="0" err="1">
                <a:solidFill>
                  <a:srgbClr val="C00000"/>
                </a:solidFill>
              </a:rPr>
              <a:t>user_likes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user_hometown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user_gender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user_friends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user_events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user_birthday</a:t>
            </a:r>
            <a:r>
              <a:rPr lang="fr-FR" dirty="0">
                <a:solidFill>
                  <a:srgbClr val="C00000"/>
                </a:solidFill>
              </a:rPr>
              <a:t>, </a:t>
            </a:r>
            <a:r>
              <a:rPr lang="fr-FR" dirty="0" err="1">
                <a:solidFill>
                  <a:srgbClr val="C00000"/>
                </a:solidFill>
              </a:rPr>
              <a:t>user_age_range</a:t>
            </a:r>
            <a:r>
              <a:rPr lang="fr-FR" dirty="0"/>
              <a:t>, </a:t>
            </a:r>
            <a:r>
              <a:rPr lang="fr-FR" dirty="0" err="1"/>
              <a:t>attribution_read</a:t>
            </a:r>
            <a:r>
              <a:rPr lang="fr-FR" dirty="0"/>
              <a:t>, </a:t>
            </a:r>
            <a:r>
              <a:rPr lang="fr-FR" dirty="0" err="1"/>
              <a:t>ads_management</a:t>
            </a:r>
            <a:r>
              <a:rPr lang="fr-FR" dirty="0"/>
              <a:t>, </a:t>
            </a:r>
            <a:r>
              <a:rPr lang="fr-FR" dirty="0" err="1"/>
              <a:t>ads_read</a:t>
            </a:r>
            <a:r>
              <a:rPr lang="fr-FR" dirty="0"/>
              <a:t>, </a:t>
            </a:r>
            <a:r>
              <a:rPr lang="fr-FR" dirty="0" err="1"/>
              <a:t>user_videos</a:t>
            </a:r>
            <a:r>
              <a:rPr lang="fr-FR" dirty="0"/>
              <a:t>, </a:t>
            </a:r>
            <a:r>
              <a:rPr lang="fr-FR" dirty="0" err="1"/>
              <a:t>user_photos</a:t>
            </a:r>
            <a:r>
              <a:rPr lang="fr-FR" dirty="0"/>
              <a:t>, </a:t>
            </a:r>
            <a:r>
              <a:rPr lang="fr-FR" dirty="0" err="1"/>
              <a:t>read_page_mailboxes</a:t>
            </a:r>
            <a:r>
              <a:rPr lang="fr-FR" dirty="0"/>
              <a:t>, </a:t>
            </a:r>
            <a:r>
              <a:rPr lang="fr-FR" dirty="0" err="1"/>
              <a:t>read_insights</a:t>
            </a:r>
            <a:r>
              <a:rPr lang="fr-FR" dirty="0"/>
              <a:t>, </a:t>
            </a:r>
            <a:r>
              <a:rPr lang="fr-FR" dirty="0" err="1"/>
              <a:t>publish_to_groups</a:t>
            </a:r>
            <a:r>
              <a:rPr lang="fr-FR" dirty="0"/>
              <a:t>, </a:t>
            </a:r>
            <a:r>
              <a:rPr lang="fr-FR" dirty="0" err="1"/>
              <a:t>publish_pages</a:t>
            </a:r>
            <a:r>
              <a:rPr lang="fr-FR" dirty="0"/>
              <a:t>, </a:t>
            </a:r>
            <a:r>
              <a:rPr lang="fr-FR" dirty="0" err="1"/>
              <a:t>pages_manage_instant_articles</a:t>
            </a:r>
            <a:r>
              <a:rPr lang="fr-FR" dirty="0"/>
              <a:t>, </a:t>
            </a:r>
            <a:r>
              <a:rPr lang="fr-FR" dirty="0" err="1"/>
              <a:t>pages_manage_cta</a:t>
            </a:r>
            <a:r>
              <a:rPr lang="fr-FR" dirty="0"/>
              <a:t>, </a:t>
            </a:r>
            <a:r>
              <a:rPr lang="fr-FR" dirty="0" err="1"/>
              <a:t>manage_pages</a:t>
            </a:r>
            <a:r>
              <a:rPr lang="fr-FR" dirty="0"/>
              <a:t>, </a:t>
            </a:r>
            <a:r>
              <a:rPr lang="fr-FR" dirty="0" err="1"/>
              <a:t>leads_retrieval</a:t>
            </a:r>
            <a:r>
              <a:rPr lang="fr-FR" dirty="0"/>
              <a:t>, </a:t>
            </a:r>
            <a:r>
              <a:rPr lang="fr-FR" dirty="0" err="1"/>
              <a:t>groups_access_member_info</a:t>
            </a:r>
            <a:r>
              <a:rPr lang="fr-FR" dirty="0"/>
              <a:t>, </a:t>
            </a:r>
            <a:r>
              <a:rPr lang="fr-FR" dirty="0" err="1"/>
              <a:t>business_management</a:t>
            </a:r>
            <a:r>
              <a:rPr lang="fr-FR" dirty="0"/>
              <a:t>, </a:t>
            </a:r>
            <a:r>
              <a:rPr lang="fr-FR" dirty="0" err="1"/>
              <a:t>publish_video</a:t>
            </a:r>
            <a:r>
              <a:rPr lang="fr-FR" dirty="0"/>
              <a:t>, </a:t>
            </a:r>
            <a:r>
              <a:rPr lang="fr-FR" dirty="0" err="1"/>
              <a:t>instagram_manage_insights</a:t>
            </a:r>
            <a:r>
              <a:rPr lang="fr-FR" dirty="0"/>
              <a:t>, </a:t>
            </a:r>
            <a:r>
              <a:rPr lang="fr-FR" dirty="0" err="1"/>
              <a:t>instagram_manage_comments</a:t>
            </a:r>
            <a:r>
              <a:rPr lang="fr-FR" dirty="0"/>
              <a:t>, </a:t>
            </a:r>
            <a:r>
              <a:rPr lang="fr-FR" dirty="0" err="1"/>
              <a:t>instagram_basic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4F7F0DE-9E49-4DC3-A056-C80D0628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726B766-F2EC-49BE-9A8A-8CECF03B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b="1" smtClean="0">
                <a:solidFill>
                  <a:schemeClr val="tx1"/>
                </a:solidFill>
              </a:rPr>
              <a:t>18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B1E39E-376F-4DDB-B539-540EF2FB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545-341B-4370-B2AD-30D75ED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Facebook : procédure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CE1-3428-46F3-928C-DE7EBDE88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Création application </a:t>
            </a:r>
            <a:r>
              <a:rPr lang="fr-FR" dirty="0" err="1"/>
              <a:t>facebook</a:t>
            </a:r>
            <a:endParaRPr lang="fr-FR" dirty="0"/>
          </a:p>
          <a:p>
            <a:r>
              <a:rPr lang="fr-FR" dirty="0"/>
              <a:t>Création page entreprise</a:t>
            </a:r>
          </a:p>
          <a:p>
            <a:r>
              <a:rPr lang="fr-FR" dirty="0"/>
              <a:t>Vérification personnelle </a:t>
            </a:r>
          </a:p>
          <a:p>
            <a:r>
              <a:rPr lang="fr-FR" dirty="0"/>
              <a:t>Justification des besoins d’ouverture API</a:t>
            </a:r>
          </a:p>
          <a:p>
            <a:r>
              <a:rPr lang="fr-FR" baseline="30000" dirty="0"/>
              <a:t>La demande a été formulée le 30 octobre 2019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D5BE2-7AB6-40A0-A86E-4F30723E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23A0-4402-493C-ABCD-BFF03F1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7ACCA-A14A-450B-95BE-ED6E534C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021A0-3168-49AB-BB74-1599F601C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24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379" y="1065862"/>
            <a:ext cx="6377049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I. Introduction</a:t>
            </a: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II. </a:t>
            </a:r>
            <a:r>
              <a:rPr lang="en-US" sz="2000" b="1" dirty="0" err="1">
                <a:solidFill>
                  <a:srgbClr val="FFFFFF"/>
                </a:solidFill>
              </a:rPr>
              <a:t>Cheminements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Présentation</a:t>
            </a:r>
            <a:r>
              <a:rPr lang="en-US" sz="2000" b="1" dirty="0">
                <a:solidFill>
                  <a:srgbClr val="FFFFFF"/>
                </a:solidFill>
              </a:rPr>
              <a:t> du </a:t>
            </a:r>
            <a:r>
              <a:rPr lang="en-US" sz="2000" b="1" dirty="0" err="1">
                <a:solidFill>
                  <a:srgbClr val="FFFFFF"/>
                </a:solidFill>
              </a:rPr>
              <a:t>modèle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données</a:t>
            </a:r>
            <a:endParaRPr lang="en-US" sz="2000" b="1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Résultats</a:t>
            </a:r>
            <a:r>
              <a:rPr lang="en-US" sz="2000" b="1" dirty="0">
                <a:solidFill>
                  <a:srgbClr val="FFFFFF"/>
                </a:solidFill>
              </a:rPr>
              <a:t> &amp; Analyses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Inès Burri, Anaïs Chambat, Célian Ringwald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1EAD40-0303-41D4-BD10-F5EC76A5404B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1158-669E-4A93-B19A-1F74FEF86FDF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+mj-lt"/>
              </a:rPr>
              <a:t>Cartographie du Web littéraire francophone</a:t>
            </a:r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8B91E-C352-4625-B8F2-246BEBA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RDF : première analyse</a:t>
            </a:r>
          </a:p>
          <a:p>
            <a:r>
              <a:rPr lang="fr-FR" dirty="0" err="1"/>
              <a:t>Scrapping</a:t>
            </a:r>
            <a:r>
              <a:rPr lang="fr-FR" dirty="0"/>
              <a:t> de répertoires en lignes</a:t>
            </a:r>
          </a:p>
          <a:p>
            <a:r>
              <a:rPr lang="fr-FR" dirty="0"/>
              <a:t>Création du liste d’auteur uniques</a:t>
            </a:r>
          </a:p>
          <a:p>
            <a:r>
              <a:rPr lang="fr-FR" dirty="0" err="1"/>
              <a:t>Requetes</a:t>
            </a:r>
            <a:r>
              <a:rPr lang="fr-FR" dirty="0"/>
              <a:t> </a:t>
            </a:r>
            <a:r>
              <a:rPr lang="fr-FR" dirty="0" err="1"/>
              <a:t>Sparql</a:t>
            </a:r>
            <a:r>
              <a:rPr lang="fr-FR" dirty="0"/>
              <a:t> BNF</a:t>
            </a:r>
          </a:p>
          <a:p>
            <a:r>
              <a:rPr lang="fr-FR" dirty="0" err="1"/>
              <a:t>Requetes</a:t>
            </a:r>
            <a:r>
              <a:rPr lang="fr-FR" dirty="0"/>
              <a:t> VIAF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452B22-1714-4B5E-BAD8-41CDEDD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2) Un écosystème de scripts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EB71-86EC-4E4D-91F2-7FD43D5E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0AC1-E958-4E0C-85B4-F437235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9FCA6-AAD4-43E9-B5B7-5D844678B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AAC-2EF5-4BC9-A7E0-4D85FB2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Un tour des données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46227-B5BF-4E31-BD5E-1D92C84F7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105183"/>
              </p:ext>
            </p:extLst>
          </p:nvPr>
        </p:nvGraphicFramePr>
        <p:xfrm>
          <a:off x="2031999" y="1690688"/>
          <a:ext cx="8436947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8AF71-2F91-433F-BABF-A17F17D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94545-49F9-4C8B-95D5-58A1AE5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B3A67-8025-4C0B-AC14-6752147E2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7FE-70B3-454A-8778-8D94F14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Iles-en-Iles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F73-3B05-4B41-A5B2-60DF49C8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Remplis par les auteurs eux-mêmes </a:t>
            </a:r>
          </a:p>
          <a:p>
            <a:pPr marL="0" indent="0">
              <a:buNone/>
            </a:pPr>
            <a:r>
              <a:rPr lang="fr-FR" dirty="0"/>
              <a:t>139 auteurs </a:t>
            </a:r>
          </a:p>
          <a:p>
            <a:r>
              <a:rPr lang="fr-FR" dirty="0"/>
              <a:t>Bio, parcours de vie (texte)</a:t>
            </a:r>
          </a:p>
          <a:p>
            <a:r>
              <a:rPr lang="fr-FR" dirty="0"/>
              <a:t>Productions (par types)</a:t>
            </a:r>
          </a:p>
          <a:p>
            <a:r>
              <a:rPr lang="fr-FR" dirty="0"/>
              <a:t>Autres liens web (site perso, publications, blogs)</a:t>
            </a:r>
          </a:p>
          <a:p>
            <a:r>
              <a:rPr lang="fr-FR" dirty="0"/>
              <a:t>Films / entretiens</a:t>
            </a:r>
          </a:p>
          <a:p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C97D-5318-48C6-8ACA-6A00C4F8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5FE89-04FC-4984-A7ED-29688F93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339A-A9C4-4453-8E1A-6B5CFE39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1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884-9E25-4B34-90AA-340312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3) Données obtenues : SPLA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5F0-F607-4C40-8454-BBD40CC2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4440 auteurs dont 193 liées à </a:t>
            </a:r>
            <a:r>
              <a:rPr lang="fr-FR" dirty="0" err="1"/>
              <a:t>Haiti</a:t>
            </a:r>
            <a:endParaRPr lang="fr-FR" dirty="0"/>
          </a:p>
          <a:p>
            <a:r>
              <a:rPr lang="fr-FR" dirty="0"/>
              <a:t>Remplis par les auteurs eux-mêmes </a:t>
            </a:r>
          </a:p>
          <a:p>
            <a:r>
              <a:rPr lang="fr-FR" dirty="0"/>
              <a:t>Activité</a:t>
            </a:r>
          </a:p>
          <a:p>
            <a:r>
              <a:rPr lang="fr-FR" dirty="0"/>
              <a:t>Pays</a:t>
            </a:r>
          </a:p>
          <a:p>
            <a:r>
              <a:rPr lang="fr-FR" dirty="0"/>
              <a:t>Langue</a:t>
            </a:r>
          </a:p>
          <a:p>
            <a:r>
              <a:rPr lang="fr-FR" dirty="0"/>
              <a:t>Bio / Site web perso </a:t>
            </a:r>
          </a:p>
          <a:p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F702-0F03-4312-AD01-D89AD8BF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B3EAD-BC29-41E9-924A-313117D6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75A85-FA93-46CF-82C5-972CC647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11-E6E6-458F-AE75-CFCF6C0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Sur les entités nommées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BB48-B0DC-4359-8D31-9D7669B4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Dépends de la langue (faire attention aux pages en créole, anglais, espagnol ou encore hollandais)</a:t>
            </a:r>
          </a:p>
          <a:p>
            <a:r>
              <a:rPr lang="fr-FR" dirty="0"/>
              <a:t>Nous avons cependant un secteur géographique restreint : possibilité d’utiliser une gazette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DC8DA-7077-4377-9F90-5C7DCFB7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21E9-278E-4A49-B3F5-3498704B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99C70-3DE6-4E35-A942-1D272DF2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97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538-8A89-40E2-87CF-9ADA7E5D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Pistes de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5C2-0C34-4765-B96E-B63DE36A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Difficile d’évaluer ce que l’on peux représenter tant que ne savait pas quoi représenter</a:t>
            </a:r>
          </a:p>
          <a:p>
            <a:r>
              <a:rPr lang="fr-FR" dirty="0"/>
              <a:t>Cependant quelques pistes…</a:t>
            </a:r>
          </a:p>
          <a:p>
            <a:endParaRPr lang="fr-FR" dirty="0"/>
          </a:p>
          <a:p>
            <a:r>
              <a:rPr lang="fr-FR" dirty="0"/>
              <a:t>Technologies : 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JS (D3.js / Sigma.js/ datatbles.js /Vue.js)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C373-33CD-4B75-B256-2EB7B20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0D62-1AA7-46E4-B3E1-317D0128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4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IV. Echanges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AA25-61AF-4419-8973-FDA14CF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C31A-56B1-4769-97F9-85BF3CE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332" y="2509683"/>
            <a:ext cx="5681542" cy="1838633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I. Introduction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C2D-3CC0-417E-B896-C51054F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7460F-7516-48AE-9011-009A9BD5D86E}"/>
              </a:ext>
            </a:extLst>
          </p:cNvPr>
          <p:cNvSpPr txBox="1"/>
          <p:nvPr/>
        </p:nvSpPr>
        <p:spPr>
          <a:xfrm>
            <a:off x="353961" y="285135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C20BC22-C150-4CDC-8511-3A7112846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99682" y="2299385"/>
            <a:ext cx="11254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données: sites et pages associées à un ou plusieurs auteurs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Répertorier les outils existants permettant de représenter visuellement les données à partir de métadonnées relativement limitées recueillies et enregistrées (plateforme NUXEO).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On associe à chaque nom d’auteur une ou plusieurs adresses et un ensemble de métadonnées simples, </a:t>
            </a:r>
          </a:p>
          <a:p>
            <a:pPr lvl="1"/>
            <a:r>
              <a:rPr lang="fr-FR" dirty="0"/>
              <a:t>telles que : localisation, date, auteur, type de média utilisé.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Celles-ci permettront de naviguer dans le répertoire.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Ces fiches auteur + adresses seront stockées dans une base de données élémentaire, et l’outil de visualisation permettra de représenter ces adresses dans un ou plusieurs des contextes caractérisés </a:t>
            </a:r>
          </a:p>
          <a:p>
            <a:pPr lvl="2"/>
            <a:r>
              <a:rPr lang="fr-FR" dirty="0"/>
              <a:t>par les métadonnées. Il faudra être attentif à la compatibilité entre le fichier répertoriant les sites et les métadonnées et l’outil de visualisation mis en place.</a:t>
            </a:r>
          </a:p>
          <a:p>
            <a:endParaRPr lang="fr-FR" dirty="0"/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624953" y="981631"/>
            <a:ext cx="62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Missions du projet pour les étudiants du Master HN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7DA6F-8F52-4BD6-A8BE-E570C8288150}"/>
              </a:ext>
            </a:extLst>
          </p:cNvPr>
          <p:cNvSpPr txBox="1"/>
          <p:nvPr/>
        </p:nvSpPr>
        <p:spPr>
          <a:xfrm>
            <a:off x="353961" y="285135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E018C-9DAC-42F0-A9DA-EA5CBAD5A7C3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05C1CB-61CA-4413-A81C-980D63E14FA1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B001AF-629F-42A5-BDDF-D93F0490F1B3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1751126" y="1594313"/>
            <a:ext cx="79512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principales tâches sont les suivantes :</a:t>
            </a:r>
          </a:p>
          <a:p>
            <a:endParaRPr lang="fr-FR" dirty="0"/>
          </a:p>
          <a:p>
            <a:r>
              <a:rPr lang="fr-FR" dirty="0"/>
              <a:t>1. compréhension du matériau mis à disposition par le projet de recherche (plusieurs centaines de sites sont déjà disponibles)</a:t>
            </a:r>
          </a:p>
          <a:p>
            <a:r>
              <a:rPr lang="fr-FR" dirty="0"/>
              <a:t>2. mise en place d'une base de données et des outils pour verser</a:t>
            </a:r>
          </a:p>
          <a:p>
            <a:r>
              <a:rPr lang="fr-FR" dirty="0"/>
              <a:t>automatiquement les données issus d'un nombre limité de pages Web au</a:t>
            </a:r>
          </a:p>
          <a:p>
            <a:r>
              <a:rPr lang="fr-FR" dirty="0"/>
              <a:t>format clairement défini</a:t>
            </a:r>
          </a:p>
          <a:p>
            <a:r>
              <a:rPr lang="fr-FR" b="1" dirty="0"/>
              <a:t>3. réflexion sur les visualisations les plus adaptées à un utilisateur non expert</a:t>
            </a:r>
          </a:p>
          <a:p>
            <a:r>
              <a:rPr lang="fr-FR" b="1" dirty="0"/>
              <a:t>4. implémentation d'une ou plusieurs de ces visualisations (si possible)</a:t>
            </a: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624953" y="981631"/>
            <a:ext cx="62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Missions du projet pour les étudiants du Master HN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8E37A8-122C-4454-80A2-EBADA3098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0AC7A9-C5DF-4906-B015-BADA8C50586B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D1010-A13C-4E8A-9E82-C3E574154953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2FE99-BDAC-4426-9A15-BC0E98EA0665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9CB5F-9E6A-4309-B027-F8B168DC1392}"/>
              </a:ext>
            </a:extLst>
          </p:cNvPr>
          <p:cNvSpPr txBox="1"/>
          <p:nvPr/>
        </p:nvSpPr>
        <p:spPr>
          <a:xfrm>
            <a:off x="353961" y="285135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1427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3045" y="448179"/>
            <a:ext cx="6501561" cy="4840776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II. Cheminements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EF40-9A06-45E2-A356-8C1BE5C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5FA2-81CB-46E1-BE36-E3F676C9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EDB2511-C4B2-4BD3-855A-8CA9F05DE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" y="762592"/>
            <a:ext cx="4346110" cy="43461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rmAutofit fontScale="90000"/>
          </a:bodyPr>
          <a:lstStyle/>
          <a:p>
            <a:r>
              <a:rPr lang="fr-FR" dirty="0"/>
              <a:t>Cartographier le web littéraire francophone </a:t>
            </a:r>
            <a:br>
              <a:rPr lang="fr-FR" dirty="0"/>
            </a:br>
            <a:r>
              <a:rPr lang="fr-FR" dirty="0"/>
              <a:t>et le visualiser…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37B0E-4C11-406A-ABFB-63BAC13F87C7}"/>
              </a:ext>
            </a:extLst>
          </p:cNvPr>
          <p:cNvSpPr txBox="1"/>
          <p:nvPr/>
        </p:nvSpPr>
        <p:spPr>
          <a:xfrm>
            <a:off x="5934082" y="1221570"/>
            <a:ext cx="504804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Contenus, producteurs et autres en milieu internet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8A90D8-AE5A-4BE6-BC9D-1CE3E6759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85" y="4734119"/>
            <a:ext cx="6199392" cy="14857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C4EEC3-985F-4A6B-BD35-2D1A05CB8B11}"/>
              </a:ext>
            </a:extLst>
          </p:cNvPr>
          <p:cNvSpPr txBox="1"/>
          <p:nvPr/>
        </p:nvSpPr>
        <p:spPr>
          <a:xfrm>
            <a:off x="5762609" y="4017957"/>
            <a:ext cx="404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Parcours d’acteurs physico-numérique 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DD7405-1B9C-41DD-A8E2-439882C49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049" y="2209853"/>
            <a:ext cx="3313832" cy="16715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7858E0-53EA-4BDF-A98C-AC4D95CE2C75}"/>
              </a:ext>
            </a:extLst>
          </p:cNvPr>
          <p:cNvSpPr txBox="1"/>
          <p:nvPr/>
        </p:nvSpPr>
        <p:spPr>
          <a:xfrm>
            <a:off x="6630291" y="170399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 distante de contenus 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7CC6E-28CE-47D9-A3A6-02EDC04A9398}"/>
              </a:ext>
            </a:extLst>
          </p:cNvPr>
          <p:cNvSpPr txBox="1"/>
          <p:nvPr/>
        </p:nvSpPr>
        <p:spPr>
          <a:xfrm>
            <a:off x="370544" y="1888662"/>
            <a:ext cx="22573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 réseaux ?</a:t>
            </a:r>
          </a:p>
          <a:p>
            <a:r>
              <a:rPr lang="fr-FR" sz="2800" dirty="0"/>
              <a:t>-d’auteurs</a:t>
            </a:r>
          </a:p>
          <a:p>
            <a:r>
              <a:rPr lang="fr-FR" sz="2800" dirty="0"/>
              <a:t>-de contenus</a:t>
            </a:r>
          </a:p>
          <a:p>
            <a:endParaRPr lang="fr-FR" sz="2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32A815E-B8C8-4DFC-81C7-61C9E84EC1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36" y="4539616"/>
            <a:ext cx="2681484" cy="181588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9633EBB-245A-4EC1-B4AD-1C520F5B99FC}"/>
              </a:ext>
            </a:extLst>
          </p:cNvPr>
          <p:cNvSpPr/>
          <p:nvPr/>
        </p:nvSpPr>
        <p:spPr>
          <a:xfrm>
            <a:off x="620962" y="41275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Des cartes ?</a:t>
            </a:r>
          </a:p>
        </p:txBody>
      </p:sp>
    </p:spTree>
    <p:extLst>
      <p:ext uri="{BB962C8B-B14F-4D97-AF65-F5344CB8AC3E}">
        <p14:creationId xmlns:p14="http://schemas.microsoft.com/office/powerpoint/2010/main" val="35554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/>
              <a:t>Point de départ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8580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7D3BE-4BEA-40DA-903D-EF30B8F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FF1D8-003F-4E2E-A5BE-6B5B40E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DAD4F-B2FC-401B-AE5B-9E59263E2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965" y="1558719"/>
            <a:ext cx="4866968" cy="11163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C5C0FF-8CAD-4A98-9D24-8FE694074D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47" y="1584730"/>
            <a:ext cx="914400" cy="914400"/>
          </a:xfrm>
          <a:prstGeom prst="rect">
            <a:avLst/>
          </a:prstGeom>
        </p:spPr>
      </p:pic>
      <p:pic>
        <p:nvPicPr>
          <p:cNvPr id="1026" name="Picture 2" descr="Résultat de recherche d'images pour &quot;rdf logo&quot;">
            <a:extLst>
              <a:ext uri="{FF2B5EF4-FFF2-40B4-BE49-F238E27FC236}">
                <a16:creationId xmlns:a16="http://schemas.microsoft.com/office/drawing/2014/main" id="{28B60464-3171-4E20-B020-270FDF46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664" y="3290864"/>
            <a:ext cx="765965" cy="8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70B4C4-3880-4C16-96BE-728B11E98D07}"/>
              </a:ext>
            </a:extLst>
          </p:cNvPr>
          <p:cNvSpPr txBox="1"/>
          <p:nvPr/>
        </p:nvSpPr>
        <p:spPr>
          <a:xfrm>
            <a:off x="1701010" y="3137665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/>
              <a:t>Extrait RDF des ressources :</a:t>
            </a:r>
          </a:p>
          <a:p>
            <a:pPr algn="r"/>
            <a:r>
              <a:rPr lang="fr-FR" sz="1200" dirty="0"/>
              <a:t>Titre site web, type, date, </a:t>
            </a:r>
            <a:r>
              <a:rPr lang="fr-FR" sz="1200" dirty="0" err="1"/>
              <a:t>creator</a:t>
            </a:r>
            <a:r>
              <a:rPr lang="fr-FR" sz="1200" dirty="0"/>
              <a:t>,</a:t>
            </a:r>
          </a:p>
          <a:p>
            <a:pPr algn="r"/>
            <a:r>
              <a:rPr lang="fr-FR" sz="1200" dirty="0"/>
              <a:t> droits, identifier, publications,</a:t>
            </a:r>
          </a:p>
          <a:p>
            <a:pPr algn="r"/>
            <a:r>
              <a:rPr lang="fr-FR" sz="1200" dirty="0"/>
              <a:t> contributeur, couverture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DD4C98-BE93-458B-BEE9-78C019212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113" y="2958285"/>
            <a:ext cx="4866968" cy="15590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9CDCD8-BFE2-4293-BF88-DD810EBD9D08}"/>
              </a:ext>
            </a:extLst>
          </p:cNvPr>
          <p:cNvSpPr txBox="1"/>
          <p:nvPr/>
        </p:nvSpPr>
        <p:spPr>
          <a:xfrm>
            <a:off x="1876847" y="1755061"/>
            <a:ext cx="21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/>
              <a:t>Bibliothèque </a:t>
            </a:r>
            <a:r>
              <a:rPr lang="fr-FR" sz="1200" dirty="0" err="1"/>
              <a:t>Zotéro</a:t>
            </a:r>
            <a:endParaRPr lang="fr-FR" sz="1200" dirty="0"/>
          </a:p>
          <a:p>
            <a:pPr algn="r"/>
            <a:r>
              <a:rPr lang="fr-FR" sz="1200" dirty="0"/>
              <a:t>Organisée géographiquement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A09FB4-AD0F-494E-A10A-58D0186BE0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03" y="5074575"/>
            <a:ext cx="942975" cy="942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9DD66C-1FA9-4729-97CB-AEC8B2598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2353" y="4699358"/>
            <a:ext cx="4866968" cy="15204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8926F2-4E40-479C-8DF5-91BD1E917667}"/>
              </a:ext>
            </a:extLst>
          </p:cNvPr>
          <p:cNvSpPr txBox="1"/>
          <p:nvPr/>
        </p:nvSpPr>
        <p:spPr>
          <a:xfrm>
            <a:off x="2473093" y="5361396"/>
            <a:ext cx="156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dirty="0"/>
              <a:t>Corpus limité à Haïti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0C2CCE7-FF9A-42EC-846C-16488EF6AEBF}"/>
              </a:ext>
            </a:extLst>
          </p:cNvPr>
          <p:cNvSpPr/>
          <p:nvPr/>
        </p:nvSpPr>
        <p:spPr>
          <a:xfrm>
            <a:off x="4409371" y="2675111"/>
            <a:ext cx="432619" cy="462554"/>
          </a:xfrm>
          <a:prstGeom prst="downArrow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000FE7F-1D0C-40DD-835F-730E422419AB}"/>
              </a:ext>
            </a:extLst>
          </p:cNvPr>
          <p:cNvSpPr/>
          <p:nvPr/>
        </p:nvSpPr>
        <p:spPr>
          <a:xfrm>
            <a:off x="4506887" y="4399845"/>
            <a:ext cx="432619" cy="462554"/>
          </a:xfrm>
          <a:prstGeom prst="downArrow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13300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1551</Words>
  <Application>Microsoft Office PowerPoint</Application>
  <PresentationFormat>Widescreen</PresentationFormat>
  <Paragraphs>248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Calisto MT</vt:lpstr>
      <vt:lpstr>Corbel</vt:lpstr>
      <vt:lpstr>Times New Roman</vt:lpstr>
      <vt:lpstr>Wingdings</vt:lpstr>
      <vt:lpstr>1_Thème Office</vt:lpstr>
      <vt:lpstr>Ébauche de visualisation des productions littéraires francophones d’Haïti et retour d’expérience</vt:lpstr>
      <vt:lpstr>Ébauche de visualisation des productions littéraires francophones d’Haïti et retour d’expérience</vt:lpstr>
      <vt:lpstr>I. Introduction </vt:lpstr>
      <vt:lpstr>PowerPoint Presentation</vt:lpstr>
      <vt:lpstr>PowerPoint Presentation</vt:lpstr>
      <vt:lpstr>PowerPoint Presentation</vt:lpstr>
      <vt:lpstr>II. Cheminements </vt:lpstr>
      <vt:lpstr>Cartographier le web littéraire francophone  et le visualiser…</vt:lpstr>
      <vt:lpstr>Point de départ </vt:lpstr>
      <vt:lpstr>Mais pour visualiser… il faut des données…  à minimum normalisées</vt:lpstr>
      <vt:lpstr>Sources d’enrichissement « auteurs »</vt:lpstr>
      <vt:lpstr>Sources potentielles d’enrichissement « auteurs »</vt:lpstr>
      <vt:lpstr>Cependant…</vt:lpstr>
      <vt:lpstr>Noms de lieux, noms de personnes…</vt:lpstr>
      <vt:lpstr>Une mise en co-texte… Exploration contextuelle</vt:lpstr>
      <vt:lpstr>Aller-retours : web sémantique et web interprétatif… Du RDF au TEI au RDF…</vt:lpstr>
      <vt:lpstr>III. Le réalisé</vt:lpstr>
      <vt:lpstr>1) Facebook : possibilités</vt:lpstr>
      <vt:lpstr>1) Facebook : procédure</vt:lpstr>
      <vt:lpstr>2) Un écosystème de scripts</vt:lpstr>
      <vt:lpstr>3) Un tour des données</vt:lpstr>
      <vt:lpstr>3) Données obtenues : Iles-en-Iles</vt:lpstr>
      <vt:lpstr>3) Données obtenues : SPLA</vt:lpstr>
      <vt:lpstr>4) Sur les entités nommées</vt:lpstr>
      <vt:lpstr>5) Pistes de dataviz</vt:lpstr>
      <vt:lpstr>IV. Echanges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Ébauche de visualisation des productions littéraires francophones d’Haïti et retour d’expérience</dc:title>
  <dc:creator>Celian</dc:creator>
  <cp:lastModifiedBy>Celian</cp:lastModifiedBy>
  <cp:revision>25</cp:revision>
  <dcterms:created xsi:type="dcterms:W3CDTF">2020-01-20T16:14:12Z</dcterms:created>
  <dcterms:modified xsi:type="dcterms:W3CDTF">2020-01-21T10:56:23Z</dcterms:modified>
</cp:coreProperties>
</file>