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33b6efe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33b6efe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33b6efe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33b6efe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33b6efe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a33b6efe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a33b6efe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a33b6efe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33b6efe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33b6efe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33b6ef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33b6ef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33b6efe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33b6ef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33b6efe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a33b6efe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33b6efe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33b6efe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a33b6efe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a33b6efe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a33b6efe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a33b6efe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33b6efe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33b6efe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 Segmentação dos Clientes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Propostas de otimização para campanhas de marketing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Clientes de Retenção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2571750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Envio de e-mails com descontos agressivos baseados nas últimas compras feitas ou oferecer descontos para as próximas compras.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Campanhas de reativação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760850" y="2571750"/>
            <a:ext cx="42603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Envio de e-mails com pesquisa de satisfação, para entender os motivos da inatividade, com desconto especial ao final do formulário.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Pesquisas de satisfação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1387102" y="0"/>
            <a:ext cx="77569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São fiéis à nossa marca e retornam com certa regularidade. 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Buscar recomendações baseadas em suas últimas compras pode ser uma forma de estimular mais compras. Possuem: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spcBef>
                <a:spcPts val="120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Altíssima recência;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Alta frequência;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Baixo valor;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Clientes Regulares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Clientes Regulares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441850" y="2666125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Incentivar esses clientes a indicarem amigos ou familiares oferecendo recompensas especiais, como descontos ou brindes, para cada nova indicação bem-sucedida.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2441850" y="2054125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Promoções de recompensa por referência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06" y="1442125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Obrigado pela atenção! Os arquivos com a segmentação dos clientes e esta apresentação serão enviados por e-mail.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8800"/>
            <a:ext cx="5809075" cy="38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Contexto de trabalho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Com a implantação do novo sistema de CRM (Customer Relationship Management) o time de marketing da </a:t>
            </a: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Varejista X,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vem buscando estratégias para criar campanhas com melhor direcionamento.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No entanto a equipe tem tido dificuldades em encontrar formas de segmentar os clientes a partir da base de dados gerados pelo sistema de CRM por conta de seu volume.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Portanto em contato com o time de dados foram solicitadas soluções de segmentação de clientes a partir destes dados.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Este documento contém a solução encontrada, seus resultados e sugestões de campanhas a partir da classificação dos clientes. 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Análise RFV 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8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 solução encontrada foi a realização de uma análise RFV, que é baseada em três métricas: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571775"/>
            <a:ext cx="2856300" cy="20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tempo decorrido entre a última compra ou interação de um cliente com a empresa. Clientes mais recentes têm tendência de fazer mais compras do que clientes que não interagem há muito tempo.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68000" y="2571750"/>
            <a:ext cx="2856300" cy="20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É o número total de compras ou interações do cliente com a empresa. Clientes com maior frequência de compra representam aqueles que são fiéis à empresa.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024300" y="2571750"/>
            <a:ext cx="2856300" cy="20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Refere-se ao gasto total ou à média de gastos do cliente em suas compras na empresa. Clientes que têm maior média de valores gastos na empresa contribuem de maneira significante com os lucros dela.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1958875"/>
            <a:ext cx="285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Recência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68000" y="1958875"/>
            <a:ext cx="285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Frequência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24300" y="1958875"/>
            <a:ext cx="285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63" y="0"/>
            <a:ext cx="771713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 partir detses critérios os clientes foram segmentados em: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Potencialmente Leais;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Frequentes de Valor;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Retenção;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Regulares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segmentação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800"/>
            <a:ext cx="7168307" cy="47847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883700" y="1152475"/>
            <a:ext cx="4085100" cy="3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São aqueles que podem estar explorando diferentes produtos dentro da empresa e têm potencial para se tornarem leais à nossa marca com o tempo.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Ofertas personalizadas e outros meios de mantê-los engajados são importantes. Possuem: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Baixa recência;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Média frequência;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Alto valor.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883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Potencialmente Leais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Potencialmente Leais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2571750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Através de e-mail marketing, sugerir produtos relacionados ou que complementam as últimas compras, juntamente com cupons de desconto.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Campanhas de recomendações e descontos personalizados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60850" y="2571750"/>
            <a:ext cx="42603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Oferecer acesso exclusivo a novos produtos no catálogo com certa antecedência.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0" y="1959750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Programa de exclusividade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8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56" y="1347750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2" y="0"/>
            <a:ext cx="77569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São aqueles regulares que constantemente consomem nossos serviços. 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Com estes, precisamos usar estratégias de fidelização, como programas de recompensas e descontos por recorrência. Possuem: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Média recência;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Altíssima frequência;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Alto valor.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Frequentes de Valor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Sugestões de Campanhas para Frequentes de Valor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41850" y="2666125"/>
            <a:ext cx="426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Oferecer recompensas a partir de metas de consumo, como descontos especiais e brindes que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remetem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 à nossa marca, assim como eventos para clientes dentro do programa, como dias com ofertas diferenciadas.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441850" y="2054125"/>
            <a:ext cx="426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Programa de fidelidade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006" y="1442125"/>
            <a:ext cx="611987" cy="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69" r="79" t="0"/>
          <a:stretch/>
        </p:blipFill>
        <p:spPr>
          <a:xfrm>
            <a:off x="0" y="358800"/>
            <a:ext cx="7168307" cy="47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883700" y="1152475"/>
            <a:ext cx="4085100" cy="3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Possivelmente estão perdendo o interesse em nossa marca ou podem já ter encontrado outra opção. 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Para estes, precisamos buscar meios de reativação e incentivos para reacender a vontade de nos buscar. Possuem: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Alta recência;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Baixa frequência;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Proxima Nova"/>
              <a:buChar char="❖"/>
            </a:pPr>
            <a:r>
              <a:rPr lang="pt-BR" sz="1650">
                <a:latin typeface="Proxima Nova"/>
                <a:ea typeface="Proxima Nova"/>
                <a:cs typeface="Proxima Nova"/>
                <a:sym typeface="Proxima Nova"/>
              </a:rPr>
              <a:t>Alto valor.</a:t>
            </a:r>
            <a:endParaRPr sz="165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883700" y="445025"/>
            <a:ext cx="41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latin typeface="Proxima Nova Semibold"/>
                <a:ea typeface="Proxima Nova Semibold"/>
                <a:cs typeface="Proxima Nova Semibold"/>
                <a:sym typeface="Proxima Nova Semibold"/>
              </a:rPr>
              <a:t>Clientes de Retenção</a:t>
            </a:r>
            <a:endParaRPr sz="26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0" y="0"/>
            <a:ext cx="9144000" cy="3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