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68" r:id="rId4"/>
    <p:sldId id="257" r:id="rId5"/>
    <p:sldId id="258" r:id="rId6"/>
    <p:sldId id="260" r:id="rId7"/>
    <p:sldId id="261" r:id="rId8"/>
    <p:sldId id="262" r:id="rId9"/>
    <p:sldId id="264" r:id="rId10"/>
    <p:sldId id="266"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varScale="1">
        <p:scale>
          <a:sx n="65" d="100"/>
          <a:sy n="65" d="100"/>
        </p:scale>
        <p:origin x="8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92377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226076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50313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245469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56768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9144363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969630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05298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451742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89034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396659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10/1/2023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377763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10/1/2023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288682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10/1/2023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59707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56924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60854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D1C14C-A143-42F5-B247-D0E800131009}" type="datetimeFigureOut">
              <a:rPr lang="en-US" smtClean="0"/>
              <a:t>10/1/2023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747400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ublic.tableau.com/views/Book1_16951421874240/Dashboard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1673BFDE-F1DB-4D16-963B-1C18EC8859C4}"/>
              </a:ext>
            </a:extLst>
          </p:cNvPr>
          <p:cNvSpPr>
            <a:spLocks noGrp="1"/>
          </p:cNvSpPr>
          <p:nvPr>
            <p:ph type="ctrTitle"/>
          </p:nvPr>
        </p:nvSpPr>
        <p:spPr/>
        <p:txBody>
          <a:bodyPr/>
          <a:lstStyle/>
          <a:p>
            <a:r>
              <a:rPr lang="en-us" dirty="0">
                <a:hlinkClick r:id="rId2"/>
              </a:rPr>
              <a:t>Diabetes Analysis</a:t>
            </a:r>
          </a:p>
        </p:txBody>
      </p:sp>
      <p:sp>
        <p:nvSpPr>
          <p:cNvPr id="3" name="slide1">
            <a:extLst>
              <a:ext uri="{FF2B5EF4-FFF2-40B4-BE49-F238E27FC236}">
                <a16:creationId xmlns:a16="http://schemas.microsoft.com/office/drawing/2014/main" id="{2417855B-4FA1-4C4E-B30C-8E42E89B1838}"/>
              </a:ext>
            </a:extLst>
          </p:cNvPr>
          <p:cNvSpPr>
            <a:spLocks noGrp="1"/>
          </p:cNvSpPr>
          <p:nvPr>
            <p:ph type="subTitle" idx="1"/>
          </p:nvPr>
        </p:nvSpPr>
        <p:spPr/>
        <p:txBody>
          <a:bodyPr/>
          <a:lstStyle/>
          <a:p>
            <a:r>
              <a:rPr lang="en-US" dirty="0"/>
              <a:t>By :- MANISH SAHOO</a:t>
            </a:r>
            <a:endParaRPr dirty="0"/>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de11" descr="SkinThickness">
            <a:extLst>
              <a:ext uri="{FF2B5EF4-FFF2-40B4-BE49-F238E27FC236}">
                <a16:creationId xmlns:a16="http://schemas.microsoft.com/office/drawing/2014/main" id="{B2E7A507-1889-4D5C-BD4F-0A4F85B39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459" y="1836723"/>
            <a:ext cx="10235380" cy="4641438"/>
          </a:xfrm>
          <a:prstGeom prst="rect">
            <a:avLst/>
          </a:prstGeom>
        </p:spPr>
      </p:pic>
      <p:sp>
        <p:nvSpPr>
          <p:cNvPr id="2" name="TextBox 1">
            <a:extLst>
              <a:ext uri="{FF2B5EF4-FFF2-40B4-BE49-F238E27FC236}">
                <a16:creationId xmlns:a16="http://schemas.microsoft.com/office/drawing/2014/main" id="{EEE3D676-5C78-038B-C5A6-4FCD188FDB80}"/>
              </a:ext>
            </a:extLst>
          </p:cNvPr>
          <p:cNvSpPr txBox="1"/>
          <p:nvPr/>
        </p:nvSpPr>
        <p:spPr>
          <a:xfrm>
            <a:off x="1312606" y="781665"/>
            <a:ext cx="2515369" cy="461665"/>
          </a:xfrm>
          <a:prstGeom prst="rect">
            <a:avLst/>
          </a:prstGeom>
          <a:noFill/>
        </p:spPr>
        <p:txBody>
          <a:bodyPr wrap="none" rtlCol="0">
            <a:spAutoFit/>
          </a:bodyPr>
          <a:lstStyle/>
          <a:p>
            <a:r>
              <a:rPr lang="en-US" sz="2400" dirty="0">
                <a:latin typeface="Gloucester MT Extra Condensed" panose="02030808020601010101" pitchFamily="18" charset="0"/>
              </a:rPr>
              <a:t>Skin Thickness by Diabetes</a:t>
            </a:r>
            <a:endParaRPr lang="en-IN" sz="2400" dirty="0">
              <a:latin typeface="Gloucester MT Extra Condensed" panose="02030808020601010101" pitchFamily="18" charset="0"/>
            </a:endParaRPr>
          </a:p>
        </p:txBody>
      </p:sp>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D7963-D24B-6191-CE58-18FE2026783D}"/>
              </a:ext>
            </a:extLst>
          </p:cNvPr>
          <p:cNvSpPr>
            <a:spLocks noGrp="1"/>
          </p:cNvSpPr>
          <p:nvPr>
            <p:ph type="title"/>
          </p:nvPr>
        </p:nvSpPr>
        <p:spPr>
          <a:xfrm>
            <a:off x="662586" y="2768600"/>
            <a:ext cx="8596668" cy="1320800"/>
          </a:xfrm>
        </p:spPr>
        <p:txBody>
          <a:bodyPr/>
          <a:lstStyle/>
          <a:p>
            <a:pPr algn="ctr"/>
            <a:r>
              <a:rPr lang="en-US" dirty="0"/>
              <a:t>Thank You</a:t>
            </a:r>
            <a:endParaRPr lang="en-IN" dirty="0"/>
          </a:p>
        </p:txBody>
      </p:sp>
    </p:spTree>
    <p:extLst>
      <p:ext uri="{BB962C8B-B14F-4D97-AF65-F5344CB8AC3E}">
        <p14:creationId xmlns:p14="http://schemas.microsoft.com/office/powerpoint/2010/main" val="2634475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0679-8196-7784-759C-79C814531E2C}"/>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5326F8AA-8CE8-ECAA-502C-BDD8CDAD8204}"/>
              </a:ext>
            </a:extLst>
          </p:cNvPr>
          <p:cNvSpPr>
            <a:spLocks noGrp="1"/>
          </p:cNvSpPr>
          <p:nvPr>
            <p:ph idx="1"/>
          </p:nvPr>
        </p:nvSpPr>
        <p:spPr>
          <a:xfrm>
            <a:off x="677334" y="1533833"/>
            <a:ext cx="8596668" cy="4507530"/>
          </a:xfrm>
        </p:spPr>
        <p:txBody>
          <a:bodyPr>
            <a:normAutofit fontScale="62500" lnSpcReduction="20000"/>
          </a:bodyPr>
          <a:lstStyle/>
          <a:p>
            <a:r>
              <a:rPr lang="en-US" sz="3800" dirty="0">
                <a:latin typeface="Gloucester MT Extra Condensed" panose="02030808020601010101" pitchFamily="18" charset="0"/>
              </a:rPr>
              <a:t>About the Project</a:t>
            </a:r>
          </a:p>
          <a:p>
            <a:r>
              <a:rPr lang="en-US" sz="3800" dirty="0">
                <a:latin typeface="Gloucester MT Extra Condensed" panose="02030808020601010101" pitchFamily="18" charset="0"/>
              </a:rPr>
              <a:t>% Having Diabetes and </a:t>
            </a:r>
            <a:r>
              <a:rPr lang="en-US" sz="3800" dirty="0" err="1">
                <a:latin typeface="Gloucester MT Extra Condensed" panose="02030808020601010101" pitchFamily="18" charset="0"/>
              </a:rPr>
              <a:t>No_diabetes</a:t>
            </a:r>
            <a:endParaRPr lang="en-US" sz="3800" dirty="0">
              <a:latin typeface="Gloucester MT Extra Condensed" panose="02030808020601010101" pitchFamily="18" charset="0"/>
            </a:endParaRPr>
          </a:p>
          <a:p>
            <a:r>
              <a:rPr lang="en-US" sz="3800" dirty="0">
                <a:latin typeface="Gloucester MT Extra Condensed" panose="02030808020601010101" pitchFamily="18" charset="0"/>
              </a:rPr>
              <a:t>Pregnancy Insights</a:t>
            </a:r>
          </a:p>
          <a:p>
            <a:r>
              <a:rPr lang="en-US" sz="3800" dirty="0">
                <a:latin typeface="Gloucester MT Extra Condensed" panose="02030808020601010101" pitchFamily="18" charset="0"/>
              </a:rPr>
              <a:t>Glucose &amp; Insulin Analysis</a:t>
            </a:r>
          </a:p>
          <a:p>
            <a:r>
              <a:rPr lang="en-US" sz="3800" dirty="0">
                <a:latin typeface="Gloucester MT Extra Condensed" panose="02030808020601010101" pitchFamily="18" charset="0"/>
              </a:rPr>
              <a:t>Glucose &amp; Insulin Analysis </a:t>
            </a:r>
            <a:endParaRPr lang="en-IN" sz="3800" dirty="0">
              <a:latin typeface="Gloucester MT Extra Condensed" panose="02030808020601010101" pitchFamily="18" charset="0"/>
            </a:endParaRPr>
          </a:p>
          <a:p>
            <a:r>
              <a:rPr lang="en-US" sz="3800" dirty="0">
                <a:latin typeface="Gloucester MT Extra Condensed" panose="02030808020601010101" pitchFamily="18" charset="0"/>
              </a:rPr>
              <a:t> Blood Pressure Analysis</a:t>
            </a:r>
          </a:p>
          <a:p>
            <a:r>
              <a:rPr lang="en-US" sz="3800" dirty="0">
                <a:latin typeface="Gloucester MT Extra Condensed" panose="02030808020601010101" pitchFamily="18" charset="0"/>
              </a:rPr>
              <a:t>BMI VS Diabetes</a:t>
            </a:r>
          </a:p>
          <a:p>
            <a:r>
              <a:rPr lang="en-US" sz="3800" dirty="0">
                <a:latin typeface="Gloucester MT Extra Condensed" panose="02030808020601010101" pitchFamily="18" charset="0"/>
              </a:rPr>
              <a:t>Diabetes Pedigree</a:t>
            </a:r>
          </a:p>
          <a:p>
            <a:r>
              <a:rPr lang="en-US" sz="3800" dirty="0">
                <a:latin typeface="Gloucester MT Extra Condensed" panose="02030808020601010101" pitchFamily="18" charset="0"/>
              </a:rPr>
              <a:t>Skin Thickness by Diabetes</a:t>
            </a:r>
            <a:endParaRPr lang="en-IN" sz="3800" dirty="0">
              <a:latin typeface="Gloucester MT Extra Condensed" panose="02030808020601010101" pitchFamily="18" charset="0"/>
            </a:endParaRPr>
          </a:p>
          <a:p>
            <a:r>
              <a:rPr lang="en-US" sz="3800" dirty="0" err="1">
                <a:latin typeface="Gloucester MT Extra Condensed" panose="02030808020601010101" pitchFamily="18" charset="0"/>
              </a:rPr>
              <a:t>Thnak</a:t>
            </a:r>
            <a:r>
              <a:rPr lang="en-US" sz="3800" dirty="0">
                <a:latin typeface="Gloucester MT Extra Condensed" panose="02030808020601010101" pitchFamily="18" charset="0"/>
              </a:rPr>
              <a:t> You</a:t>
            </a:r>
            <a:endParaRPr lang="en-IN" sz="3800" dirty="0">
              <a:latin typeface="Gloucester MT Extra Condensed" panose="02030808020601010101" pitchFamily="18" charset="0"/>
            </a:endParaRPr>
          </a:p>
          <a:p>
            <a:endParaRPr lang="en-IN" sz="1800" dirty="0">
              <a:latin typeface="Gloucester MT Extra Condensed" panose="02030808020601010101" pitchFamily="18" charset="0"/>
            </a:endParaRPr>
          </a:p>
          <a:p>
            <a:endParaRPr lang="en-IN" sz="1800" dirty="0">
              <a:latin typeface="Gloucester MT Extra Condensed" panose="02030808020601010101" pitchFamily="18" charset="0"/>
            </a:endParaRPr>
          </a:p>
          <a:p>
            <a:endParaRPr lang="en-IN" sz="1800" dirty="0">
              <a:latin typeface="Gloucester MT Extra Condensed" panose="02030808020601010101" pitchFamily="18" charset="0"/>
            </a:endParaRPr>
          </a:p>
          <a:p>
            <a:endParaRPr lang="en-IN" sz="1800" dirty="0">
              <a:latin typeface="Bernard MT Condensed" panose="02050806060905020404" pitchFamily="18" charset="0"/>
            </a:endParaRPr>
          </a:p>
          <a:p>
            <a:endParaRPr lang="en-US" dirty="0"/>
          </a:p>
          <a:p>
            <a:endParaRPr lang="en-IN" dirty="0"/>
          </a:p>
        </p:txBody>
      </p:sp>
    </p:spTree>
    <p:extLst>
      <p:ext uri="{BB962C8B-B14F-4D97-AF65-F5344CB8AC3E}">
        <p14:creationId xmlns:p14="http://schemas.microsoft.com/office/powerpoint/2010/main" val="1562246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FF5C9-4549-F955-0490-F2C12CB3DCC2}"/>
              </a:ext>
            </a:extLst>
          </p:cNvPr>
          <p:cNvSpPr>
            <a:spLocks noGrp="1"/>
          </p:cNvSpPr>
          <p:nvPr>
            <p:ph type="title"/>
          </p:nvPr>
        </p:nvSpPr>
        <p:spPr/>
        <p:txBody>
          <a:bodyPr/>
          <a:lstStyle/>
          <a:p>
            <a:r>
              <a:rPr lang="en-US" b="1" dirty="0"/>
              <a:t>About</a:t>
            </a:r>
            <a:endParaRPr lang="en-IN" b="1" dirty="0"/>
          </a:p>
        </p:txBody>
      </p:sp>
      <p:sp>
        <p:nvSpPr>
          <p:cNvPr id="3" name="Content Placeholder 2">
            <a:extLst>
              <a:ext uri="{FF2B5EF4-FFF2-40B4-BE49-F238E27FC236}">
                <a16:creationId xmlns:a16="http://schemas.microsoft.com/office/drawing/2014/main" id="{12037EFE-6FDD-0B94-DFDE-B1055CE6835E}"/>
              </a:ext>
            </a:extLst>
          </p:cNvPr>
          <p:cNvSpPr>
            <a:spLocks noGrp="1"/>
          </p:cNvSpPr>
          <p:nvPr>
            <p:ph idx="1"/>
          </p:nvPr>
        </p:nvSpPr>
        <p:spPr/>
        <p:txBody>
          <a:bodyPr>
            <a:normAutofit fontScale="92500" lnSpcReduction="20000"/>
          </a:bodyPr>
          <a:lstStyle/>
          <a:p>
            <a:pPr algn="just"/>
            <a:r>
              <a:rPr lang="en-IN" sz="2400" dirty="0">
                <a:solidFill>
                  <a:srgbClr val="3C4043"/>
                </a:solidFill>
                <a:effectLst/>
                <a:latin typeface="inherit"/>
                <a:ea typeface="Times New Roman" panose="02020603050405020304" pitchFamily="18" charset="0"/>
                <a:cs typeface="Arial" panose="020B0604020202020204" pitchFamily="34" charset="0"/>
              </a:rPr>
              <a:t>This dataset is originally from the National Institute of Diabetes and Digestive and Kidney Diseases. The objective of the dataset is to diagnostically predict whether a patient has diabetes based on certain diagnostic measurements included in the dataset. Several constraints were placed on the selection of these instances from a larger database. </a:t>
            </a:r>
          </a:p>
          <a:p>
            <a:pPr algn="just"/>
            <a:r>
              <a:rPr lang="en-IN" sz="2400" dirty="0">
                <a:solidFill>
                  <a:srgbClr val="3C4043"/>
                </a:solidFill>
                <a:effectLst/>
                <a:latin typeface="inherit"/>
                <a:ea typeface="Times New Roman" panose="02020603050405020304" pitchFamily="18" charset="0"/>
                <a:cs typeface="Arial" panose="020B0604020202020204" pitchFamily="34" charset="0"/>
              </a:rPr>
              <a:t>In particular, all patients here are females</a:t>
            </a:r>
            <a:br>
              <a:rPr lang="en-IN" sz="2400" dirty="0">
                <a:solidFill>
                  <a:srgbClr val="3C4043"/>
                </a:solidFill>
                <a:effectLst/>
                <a:latin typeface="inherit"/>
                <a:ea typeface="Times New Roman" panose="02020603050405020304" pitchFamily="18" charset="0"/>
                <a:cs typeface="Arial" panose="020B0604020202020204" pitchFamily="34" charset="0"/>
              </a:rPr>
            </a:br>
            <a:r>
              <a:rPr lang="en-IN" sz="2400" dirty="0">
                <a:solidFill>
                  <a:srgbClr val="3C4043"/>
                </a:solidFill>
                <a:effectLst/>
                <a:latin typeface="inherit"/>
                <a:ea typeface="Times New Roman" panose="02020603050405020304" pitchFamily="18" charset="0"/>
                <a:cs typeface="Arial" panose="020B0604020202020204" pitchFamily="34" charset="0"/>
              </a:rPr>
              <a:t>at least 21 years old of Pima Indian heritage.</a:t>
            </a:r>
          </a:p>
          <a:p>
            <a:pPr algn="just"/>
            <a:r>
              <a:rPr lang="en-IN" sz="2400" dirty="0">
                <a:solidFill>
                  <a:srgbClr val="3C4043"/>
                </a:solidFill>
                <a:effectLst/>
                <a:latin typeface="inherit"/>
                <a:ea typeface="Times New Roman" panose="02020603050405020304" pitchFamily="18" charset="0"/>
                <a:cs typeface="Arial" panose="020B0604020202020204" pitchFamily="34" charset="0"/>
              </a:rPr>
              <a:t>From the data set in the (.csv) File We can find several variables, some of them are independent</a:t>
            </a:r>
            <a:br>
              <a:rPr lang="en-IN" sz="2400" dirty="0">
                <a:solidFill>
                  <a:srgbClr val="3C4043"/>
                </a:solidFill>
                <a:effectLst/>
                <a:latin typeface="inherit"/>
                <a:ea typeface="Times New Roman" panose="02020603050405020304" pitchFamily="18" charset="0"/>
                <a:cs typeface="Arial" panose="020B0604020202020204" pitchFamily="34" charset="0"/>
              </a:rPr>
            </a:br>
            <a:r>
              <a:rPr lang="en-IN" sz="2400" dirty="0">
                <a:solidFill>
                  <a:srgbClr val="3C4043"/>
                </a:solidFill>
                <a:effectLst/>
                <a:latin typeface="inherit"/>
                <a:ea typeface="Times New Roman" panose="02020603050405020304" pitchFamily="18" charset="0"/>
                <a:cs typeface="Arial" panose="020B0604020202020204" pitchFamily="34" charset="0"/>
              </a:rPr>
              <a:t>(several medical predictor variables) and only one target dependent variable (Outcome).</a:t>
            </a:r>
          </a:p>
          <a:p>
            <a:pPr algn="just"/>
            <a:r>
              <a:rPr lang="en-IN" sz="2400" dirty="0">
                <a:solidFill>
                  <a:srgbClr val="3C4043"/>
                </a:solidFill>
                <a:latin typeface="inherit"/>
                <a:ea typeface="Calibri" panose="020F0502020204030204" pitchFamily="34" charset="0"/>
                <a:cs typeface="Arial" panose="020B0604020202020204" pitchFamily="34" charset="0"/>
              </a:rPr>
              <a:t>Tools Used : Tableau, Excel</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2129801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iabetes/no_diabetes">
            <a:extLst>
              <a:ext uri="{FF2B5EF4-FFF2-40B4-BE49-F238E27FC236}">
                <a16:creationId xmlns:a16="http://schemas.microsoft.com/office/drawing/2014/main" id="{1B54E7DA-E672-4AED-B243-6B2AEC755E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3728" y="0"/>
            <a:ext cx="6278989" cy="4053385"/>
          </a:xfrm>
          <a:prstGeom prst="rect">
            <a:avLst/>
          </a:prstGeom>
        </p:spPr>
      </p:pic>
      <p:sp>
        <p:nvSpPr>
          <p:cNvPr id="6" name="Rectangle 3">
            <a:extLst>
              <a:ext uri="{FF2B5EF4-FFF2-40B4-BE49-F238E27FC236}">
                <a16:creationId xmlns:a16="http://schemas.microsoft.com/office/drawing/2014/main" id="{158514CF-9469-5CD5-9DD6-E9CF1D6256CD}"/>
              </a:ext>
            </a:extLst>
          </p:cNvPr>
          <p:cNvSpPr>
            <a:spLocks noChangeArrowheads="1"/>
          </p:cNvSpPr>
          <p:nvPr/>
        </p:nvSpPr>
        <p:spPr bwMode="auto">
          <a:xfrm rot="10800000" flipV="1">
            <a:off x="518615" y="1722737"/>
            <a:ext cx="7322282"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From the provided dataset, a segmentation has been made between individuals who have been diagnosed with diabetes and those who do not have diabetes. This segregation is essential for the company to evaluate the percentage of individuals registered with them falling into each category.</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This data segmentation provides valuable insights into the behavior and health outcomes of the treated patients. By analyzing the percentage of patients with and without diabetes, the company can assess the effectiveness of their treatments, interventions, or preventive measures. It allows for a quantitative evaluation of the impact of the company's services on diabetes management and prevention.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Understanding the distribution of patients within these categories enables the company to tailor its strategies, interventions, and educational initiatives to better serve the specific needs of each group. This data-driven approach can lead to more targeted and effective healthcare interventions, ultimately improving patient outcomes and the overall success of the company's healthcare programs.</a:t>
            </a: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2D74642B-9681-CDD9-0319-7EE149012558}"/>
              </a:ext>
            </a:extLst>
          </p:cNvPr>
          <p:cNvSpPr txBox="1"/>
          <p:nvPr/>
        </p:nvSpPr>
        <p:spPr>
          <a:xfrm>
            <a:off x="1078173" y="818866"/>
            <a:ext cx="4429418" cy="461665"/>
          </a:xfrm>
          <a:prstGeom prst="rect">
            <a:avLst/>
          </a:prstGeom>
          <a:noFill/>
        </p:spPr>
        <p:txBody>
          <a:bodyPr wrap="none" rtlCol="0">
            <a:spAutoFit/>
          </a:bodyPr>
          <a:lstStyle/>
          <a:p>
            <a:r>
              <a:rPr lang="en-US" sz="2400" dirty="0">
                <a:latin typeface="Bernard MT Condensed" panose="02050806060905020404" pitchFamily="18" charset="0"/>
              </a:rPr>
              <a:t>% Having Diabetes and </a:t>
            </a:r>
            <a:r>
              <a:rPr lang="en-US" sz="2400" dirty="0" err="1">
                <a:latin typeface="Bernard MT Condensed" panose="02050806060905020404" pitchFamily="18" charset="0"/>
              </a:rPr>
              <a:t>No_diabetes</a:t>
            </a:r>
            <a:endParaRPr lang="en-IN" sz="2400" dirty="0">
              <a:latin typeface="Bernard MT Condensed" panose="02050806060905020404" pitchFamily="18" charset="0"/>
            </a:endParaRPr>
          </a:p>
        </p:txBody>
      </p:sp>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PregnancyCount By Ages">
            <a:extLst>
              <a:ext uri="{FF2B5EF4-FFF2-40B4-BE49-F238E27FC236}">
                <a16:creationId xmlns:a16="http://schemas.microsoft.com/office/drawing/2014/main" id="{46BA742B-969B-484A-BB12-DDF2C8C27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4752" y="39237"/>
            <a:ext cx="5107248" cy="3429000"/>
          </a:xfrm>
          <a:prstGeom prst="rect">
            <a:avLst/>
          </a:prstGeom>
        </p:spPr>
      </p:pic>
      <p:pic>
        <p:nvPicPr>
          <p:cNvPr id="2" name="slide4" descr="Pregnancy Count by Age Group">
            <a:extLst>
              <a:ext uri="{FF2B5EF4-FFF2-40B4-BE49-F238E27FC236}">
                <a16:creationId xmlns:a16="http://schemas.microsoft.com/office/drawing/2014/main" id="{21FF8584-9FD9-729C-8DEC-A9B06AEC62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7086" y="3468237"/>
            <a:ext cx="4794913" cy="2912092"/>
          </a:xfrm>
          <a:prstGeom prst="rect">
            <a:avLst/>
          </a:prstGeom>
        </p:spPr>
      </p:pic>
      <p:sp>
        <p:nvSpPr>
          <p:cNvPr id="4" name="TextBox 3">
            <a:extLst>
              <a:ext uri="{FF2B5EF4-FFF2-40B4-BE49-F238E27FC236}">
                <a16:creationId xmlns:a16="http://schemas.microsoft.com/office/drawing/2014/main" id="{7A4F2D65-BAAE-5A38-1F60-CBC3417CA296}"/>
              </a:ext>
            </a:extLst>
          </p:cNvPr>
          <p:cNvSpPr txBox="1"/>
          <p:nvPr/>
        </p:nvSpPr>
        <p:spPr>
          <a:xfrm>
            <a:off x="300250" y="671691"/>
            <a:ext cx="6591869" cy="6186309"/>
          </a:xfrm>
          <a:prstGeom prst="rect">
            <a:avLst/>
          </a:prstGeom>
          <a:noFill/>
        </p:spPr>
        <p:txBody>
          <a:bodyPr wrap="square" rtlCol="0">
            <a:spAutoFit/>
          </a:bodyPr>
          <a:lstStyle/>
          <a:p>
            <a:pPr algn="just"/>
            <a:br>
              <a:rPr lang="en-US" b="0" i="0" dirty="0">
                <a:solidFill>
                  <a:srgbClr val="374151"/>
                </a:solidFill>
                <a:effectLst/>
                <a:latin typeface="Söhne"/>
              </a:rPr>
            </a:br>
            <a:r>
              <a:rPr lang="en-US" b="0" i="0" dirty="0">
                <a:solidFill>
                  <a:srgbClr val="374151"/>
                </a:solidFill>
                <a:effectLst/>
                <a:latin typeface="Söhne"/>
              </a:rPr>
              <a:t>The two provided graphs offer insights into the distribution of pregnancies across different age groups, shedding light on the age demographics of patients and their pregnancies.</a:t>
            </a:r>
          </a:p>
          <a:p>
            <a:pPr algn="just"/>
            <a:r>
              <a:rPr lang="en-US" b="0" i="0" dirty="0">
                <a:solidFill>
                  <a:srgbClr val="374151"/>
                </a:solidFill>
                <a:effectLst/>
                <a:latin typeface="Söhne"/>
              </a:rPr>
              <a:t>In the first graph, the count of pregnancies at each age point highlights a clear trend, with a peak in pregnancies occurring in a specific age group, followed by a gradual decrease. This information allows for the identification of the age group with the highest pregnancy rate, which can be valuable for healthcare planning and resource allocation.</a:t>
            </a:r>
          </a:p>
          <a:p>
            <a:pPr algn="just"/>
            <a:r>
              <a:rPr lang="en-US" b="0" i="0" dirty="0">
                <a:solidFill>
                  <a:srgbClr val="374151"/>
                </a:solidFill>
                <a:effectLst/>
                <a:latin typeface="Söhne"/>
              </a:rPr>
              <a:t>The second graph, which categorizes patients into three age groups—Young Adults, Mid-Aged Adults, and Old Aged Adults—reveals that the majority of pregnancies are among Young Adults. This categorization simplifies the understanding of patient demographics and provides a clear picture of which age group contributes the most to pregnancies.</a:t>
            </a:r>
          </a:p>
          <a:p>
            <a:pPr algn="just"/>
            <a:r>
              <a:rPr lang="en-US" b="0" i="0" dirty="0">
                <a:solidFill>
                  <a:srgbClr val="374151"/>
                </a:solidFill>
                <a:effectLst/>
                <a:latin typeface="Söhne"/>
              </a:rPr>
              <a:t>By combining the insights from both graphs, healthcare providers and policymakers can better tailor their services, education, and healthcare resources to address the specific needs of each age group. This data-driven approach can lead to more effective healthcare interventions and strategies for promoting reproductive health and family planning.</a:t>
            </a:r>
          </a:p>
        </p:txBody>
      </p:sp>
      <p:sp>
        <p:nvSpPr>
          <p:cNvPr id="5" name="TextBox 4">
            <a:extLst>
              <a:ext uri="{FF2B5EF4-FFF2-40B4-BE49-F238E27FC236}">
                <a16:creationId xmlns:a16="http://schemas.microsoft.com/office/drawing/2014/main" id="{6F1EBE42-A7A9-D98A-77FC-F38A78EFBC84}"/>
              </a:ext>
            </a:extLst>
          </p:cNvPr>
          <p:cNvSpPr txBox="1"/>
          <p:nvPr/>
        </p:nvSpPr>
        <p:spPr>
          <a:xfrm>
            <a:off x="518616" y="379303"/>
            <a:ext cx="2355132" cy="584775"/>
          </a:xfrm>
          <a:prstGeom prst="rect">
            <a:avLst/>
          </a:prstGeom>
          <a:noFill/>
        </p:spPr>
        <p:txBody>
          <a:bodyPr wrap="none" rtlCol="0">
            <a:spAutoFit/>
          </a:bodyPr>
          <a:lstStyle/>
          <a:p>
            <a:r>
              <a:rPr lang="en-US" sz="3200" dirty="0">
                <a:latin typeface="Gloucester MT Extra Condensed" panose="02030808020601010101" pitchFamily="18" charset="0"/>
              </a:rPr>
              <a:t>Pregnancy Insights</a:t>
            </a:r>
            <a:endParaRPr lang="en-IN" sz="3200" dirty="0">
              <a:latin typeface="Gloucester MT Extra Condensed" panose="02030808020601010101" pitchFamily="18" charset="0"/>
            </a:endParaRPr>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Glucose Level by diabetes/Nodiabetes">
            <a:extLst>
              <a:ext uri="{FF2B5EF4-FFF2-40B4-BE49-F238E27FC236}">
                <a16:creationId xmlns:a16="http://schemas.microsoft.com/office/drawing/2014/main" id="{129D6858-8489-48B9-875F-815B504A0B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3551" y="3511262"/>
            <a:ext cx="3848449" cy="3346737"/>
          </a:xfrm>
          <a:prstGeom prst="rect">
            <a:avLst/>
          </a:prstGeom>
        </p:spPr>
      </p:pic>
      <p:pic>
        <p:nvPicPr>
          <p:cNvPr id="2" name="slide8" descr="Insulin Diabetes">
            <a:extLst>
              <a:ext uri="{FF2B5EF4-FFF2-40B4-BE49-F238E27FC236}">
                <a16:creationId xmlns:a16="http://schemas.microsoft.com/office/drawing/2014/main" id="{02DB4A53-40F5-D00E-28C7-14511B4B1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54" y="3511263"/>
            <a:ext cx="3435496" cy="3346737"/>
          </a:xfrm>
          <a:prstGeom prst="rect">
            <a:avLst/>
          </a:prstGeom>
        </p:spPr>
      </p:pic>
      <p:sp>
        <p:nvSpPr>
          <p:cNvPr id="3" name="TextBox 2">
            <a:extLst>
              <a:ext uri="{FF2B5EF4-FFF2-40B4-BE49-F238E27FC236}">
                <a16:creationId xmlns:a16="http://schemas.microsoft.com/office/drawing/2014/main" id="{2523C800-4F81-911F-D689-2A9110006BC4}"/>
              </a:ext>
            </a:extLst>
          </p:cNvPr>
          <p:cNvSpPr txBox="1"/>
          <p:nvPr/>
        </p:nvSpPr>
        <p:spPr>
          <a:xfrm>
            <a:off x="946181" y="221227"/>
            <a:ext cx="2902269" cy="523220"/>
          </a:xfrm>
          <a:prstGeom prst="rect">
            <a:avLst/>
          </a:prstGeom>
          <a:noFill/>
        </p:spPr>
        <p:txBody>
          <a:bodyPr wrap="none" rtlCol="0">
            <a:spAutoFit/>
          </a:bodyPr>
          <a:lstStyle/>
          <a:p>
            <a:r>
              <a:rPr lang="en-US" sz="2800" dirty="0">
                <a:latin typeface="Gloucester MT Extra Condensed" panose="02030808020601010101" pitchFamily="18" charset="0"/>
              </a:rPr>
              <a:t>Glucose &amp; Insulin Analysis </a:t>
            </a:r>
            <a:endParaRPr lang="en-IN" sz="2800" dirty="0">
              <a:latin typeface="Gloucester MT Extra Condensed" panose="02030808020601010101" pitchFamily="18" charset="0"/>
            </a:endParaRPr>
          </a:p>
        </p:txBody>
      </p:sp>
      <p:sp>
        <p:nvSpPr>
          <p:cNvPr id="4" name="TextBox 3">
            <a:extLst>
              <a:ext uri="{FF2B5EF4-FFF2-40B4-BE49-F238E27FC236}">
                <a16:creationId xmlns:a16="http://schemas.microsoft.com/office/drawing/2014/main" id="{B0E9EEC0-5B21-0DD1-DA1E-0D35A26E4ED1}"/>
              </a:ext>
            </a:extLst>
          </p:cNvPr>
          <p:cNvSpPr txBox="1"/>
          <p:nvPr/>
        </p:nvSpPr>
        <p:spPr>
          <a:xfrm>
            <a:off x="693175" y="1297858"/>
            <a:ext cx="11498825" cy="1938992"/>
          </a:xfrm>
          <a:prstGeom prst="rect">
            <a:avLst/>
          </a:prstGeom>
          <a:noFill/>
        </p:spPr>
        <p:txBody>
          <a:bodyPr wrap="square" rtlCol="0">
            <a:spAutoFit/>
          </a:bodyPr>
          <a:lstStyle/>
          <a:p>
            <a:pPr algn="just"/>
            <a:r>
              <a:rPr lang="en-US" sz="2400" b="0" i="0" dirty="0">
                <a:solidFill>
                  <a:srgbClr val="374151"/>
                </a:solidFill>
                <a:effectLst/>
                <a:latin typeface="Söhne"/>
              </a:rPr>
              <a:t>Analyzing these box-and-whisker plots for insulin and glucose levels in diabetes and non-diabetes patients allows you to compare the central tendency, variability, and potential outliers in the data for both groups. This information can be crucial for understanding the distribution of these essential health parameters and can inform clinical decisions, treatment strategies, and further investigations into diabetes management.</a:t>
            </a:r>
            <a:endParaRPr lang="en-IN" sz="2400" dirty="0"/>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Avg Blood Group by Age Group">
            <a:extLst>
              <a:ext uri="{FF2B5EF4-FFF2-40B4-BE49-F238E27FC236}">
                <a16:creationId xmlns:a16="http://schemas.microsoft.com/office/drawing/2014/main" id="{5F4FA7BC-A493-4D82-891A-F7B9E417C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1432" y="1162664"/>
            <a:ext cx="6842023" cy="4268418"/>
          </a:xfrm>
          <a:prstGeom prst="rect">
            <a:avLst/>
          </a:prstGeom>
        </p:spPr>
      </p:pic>
      <p:sp>
        <p:nvSpPr>
          <p:cNvPr id="2" name="TextBox 1">
            <a:extLst>
              <a:ext uri="{FF2B5EF4-FFF2-40B4-BE49-F238E27FC236}">
                <a16:creationId xmlns:a16="http://schemas.microsoft.com/office/drawing/2014/main" id="{4C6FEAFF-4AB2-DC98-2D70-43B37F0063E8}"/>
              </a:ext>
            </a:extLst>
          </p:cNvPr>
          <p:cNvSpPr txBox="1"/>
          <p:nvPr/>
        </p:nvSpPr>
        <p:spPr>
          <a:xfrm>
            <a:off x="1002890" y="439993"/>
            <a:ext cx="2960682" cy="584775"/>
          </a:xfrm>
          <a:prstGeom prst="rect">
            <a:avLst/>
          </a:prstGeom>
          <a:noFill/>
        </p:spPr>
        <p:txBody>
          <a:bodyPr wrap="none" rtlCol="0">
            <a:spAutoFit/>
          </a:bodyPr>
          <a:lstStyle/>
          <a:p>
            <a:r>
              <a:rPr lang="en-US" sz="3200" dirty="0">
                <a:latin typeface="Gloucester MT Extra Condensed" panose="02030808020601010101" pitchFamily="18" charset="0"/>
              </a:rPr>
              <a:t>Blood Pressure Analysis</a:t>
            </a:r>
            <a:endParaRPr lang="en-IN" sz="3200" dirty="0">
              <a:latin typeface="Gloucester MT Extra Condensed" panose="02030808020601010101" pitchFamily="18" charset="0"/>
            </a:endParaRPr>
          </a:p>
        </p:txBody>
      </p:sp>
      <p:sp>
        <p:nvSpPr>
          <p:cNvPr id="3" name="TextBox 2">
            <a:extLst>
              <a:ext uri="{FF2B5EF4-FFF2-40B4-BE49-F238E27FC236}">
                <a16:creationId xmlns:a16="http://schemas.microsoft.com/office/drawing/2014/main" id="{895CFDE0-D737-B188-B3DD-6BBA1C2ED2AE}"/>
              </a:ext>
            </a:extLst>
          </p:cNvPr>
          <p:cNvSpPr txBox="1"/>
          <p:nvPr/>
        </p:nvSpPr>
        <p:spPr>
          <a:xfrm>
            <a:off x="158545" y="1843548"/>
            <a:ext cx="4914900" cy="2031325"/>
          </a:xfrm>
          <a:prstGeom prst="rect">
            <a:avLst/>
          </a:prstGeom>
          <a:noFill/>
        </p:spPr>
        <p:txBody>
          <a:bodyPr wrap="square" rtlCol="0">
            <a:spAutoFit/>
          </a:bodyPr>
          <a:lstStyle/>
          <a:p>
            <a:pPr algn="just"/>
            <a:r>
              <a:rPr lang="en-US" dirty="0">
                <a:solidFill>
                  <a:srgbClr val="374151"/>
                </a:solidFill>
                <a:latin typeface="Söhne"/>
              </a:rPr>
              <a:t>T</a:t>
            </a:r>
            <a:r>
              <a:rPr lang="en-US" b="0" i="0" dirty="0">
                <a:solidFill>
                  <a:srgbClr val="374151"/>
                </a:solidFill>
                <a:effectLst/>
                <a:latin typeface="Söhne"/>
              </a:rPr>
              <a:t>he analysis of blood pressure data among different age groups in diabetes patients provides valuable insights into the relationship between age and blood pressure levels. This information aids in risk assessment, personalized care, and early intervention strategies, ultimately improving the management and outcomes of diabetes patients.</a:t>
            </a:r>
            <a:endParaRPr lang="en-IN" dirty="0"/>
          </a:p>
        </p:txBody>
      </p:sp>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BMI VS Diabetes TrendLine">
            <a:extLst>
              <a:ext uri="{FF2B5EF4-FFF2-40B4-BE49-F238E27FC236}">
                <a16:creationId xmlns:a16="http://schemas.microsoft.com/office/drawing/2014/main" id="{EFE0B3D1-1B19-423C-AE36-A19907257E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3019" y="306679"/>
            <a:ext cx="3637935" cy="3122321"/>
          </a:xfrm>
          <a:prstGeom prst="rect">
            <a:avLst/>
          </a:prstGeom>
        </p:spPr>
      </p:pic>
      <p:pic>
        <p:nvPicPr>
          <p:cNvPr id="2" name="slide10" descr="avgBMI vs avgBloodpressure">
            <a:extLst>
              <a:ext uri="{FF2B5EF4-FFF2-40B4-BE49-F238E27FC236}">
                <a16:creationId xmlns:a16="http://schemas.microsoft.com/office/drawing/2014/main" id="{41617D3E-444B-85DA-A132-DDE85C140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429000"/>
            <a:ext cx="6331974" cy="2979856"/>
          </a:xfrm>
          <a:prstGeom prst="rect">
            <a:avLst/>
          </a:prstGeom>
        </p:spPr>
      </p:pic>
      <p:sp>
        <p:nvSpPr>
          <p:cNvPr id="3" name="TextBox 2">
            <a:extLst>
              <a:ext uri="{FF2B5EF4-FFF2-40B4-BE49-F238E27FC236}">
                <a16:creationId xmlns:a16="http://schemas.microsoft.com/office/drawing/2014/main" id="{D49D7808-FED7-7DB9-F629-0D29C9BBB347}"/>
              </a:ext>
            </a:extLst>
          </p:cNvPr>
          <p:cNvSpPr txBox="1"/>
          <p:nvPr/>
        </p:nvSpPr>
        <p:spPr>
          <a:xfrm>
            <a:off x="1047136" y="1135625"/>
            <a:ext cx="3008670" cy="400110"/>
          </a:xfrm>
          <a:prstGeom prst="rect">
            <a:avLst/>
          </a:prstGeom>
          <a:noFill/>
        </p:spPr>
        <p:txBody>
          <a:bodyPr wrap="square" rtlCol="0">
            <a:spAutoFit/>
          </a:bodyPr>
          <a:lstStyle/>
          <a:p>
            <a:r>
              <a:rPr lang="en-US" sz="2000" dirty="0"/>
              <a:t>BMI VS Diabetes</a:t>
            </a:r>
          </a:p>
        </p:txBody>
      </p:sp>
      <p:sp>
        <p:nvSpPr>
          <p:cNvPr id="4" name="TextBox 3">
            <a:extLst>
              <a:ext uri="{FF2B5EF4-FFF2-40B4-BE49-F238E27FC236}">
                <a16:creationId xmlns:a16="http://schemas.microsoft.com/office/drawing/2014/main" id="{1F29B578-C910-348A-F9D5-F729C9AC8D6A}"/>
              </a:ext>
            </a:extLst>
          </p:cNvPr>
          <p:cNvSpPr txBox="1"/>
          <p:nvPr/>
        </p:nvSpPr>
        <p:spPr>
          <a:xfrm>
            <a:off x="850490" y="4085303"/>
            <a:ext cx="3809999" cy="400110"/>
          </a:xfrm>
          <a:prstGeom prst="rect">
            <a:avLst/>
          </a:prstGeom>
          <a:noFill/>
        </p:spPr>
        <p:txBody>
          <a:bodyPr wrap="square" rtlCol="0">
            <a:spAutoFit/>
          </a:bodyPr>
          <a:lstStyle/>
          <a:p>
            <a:r>
              <a:rPr lang="en-US" sz="2000" dirty="0"/>
              <a:t>BMI VS BLOOD PRESSURE</a:t>
            </a:r>
            <a:endParaRPr lang="en-IN" sz="2000" dirty="0"/>
          </a:p>
        </p:txBody>
      </p:sp>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lide9" descr="diabetespedegree">
            <a:extLst>
              <a:ext uri="{FF2B5EF4-FFF2-40B4-BE49-F238E27FC236}">
                <a16:creationId xmlns:a16="http://schemas.microsoft.com/office/drawing/2014/main" id="{0BD89FF3-3EEB-48C7-8ED9-4F572B8AB4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2265927"/>
            <a:ext cx="9881420" cy="4212434"/>
          </a:xfrm>
          <a:prstGeom prst="rect">
            <a:avLst/>
          </a:prstGeom>
        </p:spPr>
      </p:pic>
      <p:sp>
        <p:nvSpPr>
          <p:cNvPr id="2" name="TextBox 1">
            <a:extLst>
              <a:ext uri="{FF2B5EF4-FFF2-40B4-BE49-F238E27FC236}">
                <a16:creationId xmlns:a16="http://schemas.microsoft.com/office/drawing/2014/main" id="{64B9084B-D28C-ED53-CCEB-6C409A338614}"/>
              </a:ext>
            </a:extLst>
          </p:cNvPr>
          <p:cNvSpPr txBox="1"/>
          <p:nvPr/>
        </p:nvSpPr>
        <p:spPr>
          <a:xfrm>
            <a:off x="458183" y="663678"/>
            <a:ext cx="11275634" cy="1477328"/>
          </a:xfrm>
          <a:prstGeom prst="rect">
            <a:avLst/>
          </a:prstGeom>
          <a:noFill/>
        </p:spPr>
        <p:txBody>
          <a:bodyPr wrap="square" rtlCol="0">
            <a:spAutoFit/>
          </a:bodyPr>
          <a:lstStyle/>
          <a:p>
            <a:pPr algn="just"/>
            <a:r>
              <a:rPr lang="en-US" b="0" i="0" dirty="0">
                <a:solidFill>
                  <a:srgbClr val="374151"/>
                </a:solidFill>
                <a:effectLst/>
                <a:latin typeface="Söhne"/>
              </a:rPr>
              <a:t>A diabetes pedigree helps healthcare professionals and genetic counselors assess the risk of diabetes within a family, identify potential genetic patterns or predispositions, and make recommendations for genetic testing or lifestyle modifications. It can be a valuable tool for understanding the hereditary factors contributing to diabetes and guiding preventive measures or early interventions for family members at higher risk.</a:t>
            </a:r>
          </a:p>
          <a:p>
            <a:pPr algn="just"/>
            <a:r>
              <a:rPr lang="en-US" dirty="0">
                <a:solidFill>
                  <a:srgbClr val="374151"/>
                </a:solidFill>
                <a:latin typeface="Söhne"/>
              </a:rPr>
              <a:t>Here we can see the concentration of points left side of the graph i.e. between 20 to 30 years of age.</a:t>
            </a:r>
            <a:endParaRPr lang="en-IN" dirty="0"/>
          </a:p>
        </p:txBody>
      </p:sp>
      <p:sp>
        <p:nvSpPr>
          <p:cNvPr id="3" name="TextBox 2">
            <a:extLst>
              <a:ext uri="{FF2B5EF4-FFF2-40B4-BE49-F238E27FC236}">
                <a16:creationId xmlns:a16="http://schemas.microsoft.com/office/drawing/2014/main" id="{1E77BB41-8E6D-019D-1DA3-126E1D2AABE9}"/>
              </a:ext>
            </a:extLst>
          </p:cNvPr>
          <p:cNvSpPr txBox="1"/>
          <p:nvPr/>
        </p:nvSpPr>
        <p:spPr>
          <a:xfrm>
            <a:off x="870156" y="78903"/>
            <a:ext cx="2233112" cy="584775"/>
          </a:xfrm>
          <a:prstGeom prst="rect">
            <a:avLst/>
          </a:prstGeom>
          <a:noFill/>
        </p:spPr>
        <p:txBody>
          <a:bodyPr wrap="none" rtlCol="0">
            <a:spAutoFit/>
          </a:bodyPr>
          <a:lstStyle/>
          <a:p>
            <a:r>
              <a:rPr lang="en-US" sz="3200" dirty="0">
                <a:latin typeface="Gloucester MT Extra Condensed" panose="02030808020601010101" pitchFamily="18" charset="0"/>
              </a:rPr>
              <a:t>Diabetes Pedigree</a:t>
            </a:r>
            <a:endParaRPr lang="en-IN" sz="3200" dirty="0">
              <a:latin typeface="Gloucester MT Extra Condensed" panose="02030808020601010101" pitchFamily="18" charset="0"/>
            </a:endParaRPr>
          </a:p>
        </p:txBody>
      </p:sp>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306</TotalTime>
  <Words>765</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Bernard MT Condensed</vt:lpstr>
      <vt:lpstr>Calibri</vt:lpstr>
      <vt:lpstr>Gloucester MT Extra Condensed</vt:lpstr>
      <vt:lpstr>inherit</vt:lpstr>
      <vt:lpstr>Söhne</vt:lpstr>
      <vt:lpstr>Trebuchet MS</vt:lpstr>
      <vt:lpstr>Wingdings 3</vt:lpstr>
      <vt:lpstr>Facet</vt:lpstr>
      <vt:lpstr>Diabetes Analysis</vt:lpstr>
      <vt:lpstr>Contents</vt:lpstr>
      <vt:lpstr>About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Analysis</dc:title>
  <dc:creator/>
  <cp:lastModifiedBy>Manish Sahoo</cp:lastModifiedBy>
  <cp:revision>1</cp:revision>
  <dcterms:created xsi:type="dcterms:W3CDTF">2023-10-01T08:56:11Z</dcterms:created>
  <dcterms:modified xsi:type="dcterms:W3CDTF">2023-10-01T14:03:23Z</dcterms:modified>
</cp:coreProperties>
</file>