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80" r:id="rId3"/>
    <p:sldId id="390" r:id="rId4"/>
    <p:sldId id="381" r:id="rId5"/>
    <p:sldId id="382" r:id="rId6"/>
    <p:sldId id="383" r:id="rId7"/>
    <p:sldId id="384" r:id="rId8"/>
    <p:sldId id="385" r:id="rId9"/>
    <p:sldId id="387" r:id="rId10"/>
    <p:sldId id="388" r:id="rId11"/>
    <p:sldId id="389" r:id="rId12"/>
    <p:sldId id="360" r:id="rId13"/>
    <p:sldId id="358" r:id="rId14"/>
    <p:sldId id="359" r:id="rId15"/>
    <p:sldId id="284" r:id="rId16"/>
    <p:sldId id="285" r:id="rId17"/>
    <p:sldId id="286" r:id="rId18"/>
    <p:sldId id="287" r:id="rId19"/>
    <p:sldId id="288" r:id="rId20"/>
    <p:sldId id="289" r:id="rId21"/>
    <p:sldId id="290" r:id="rId22"/>
    <p:sldId id="291" r:id="rId23"/>
    <p:sldId id="292" r:id="rId24"/>
    <p:sldId id="293" r:id="rId25"/>
    <p:sldId id="377" r:id="rId26"/>
    <p:sldId id="294" r:id="rId27"/>
    <p:sldId id="296" r:id="rId28"/>
    <p:sldId id="378" r:id="rId29"/>
    <p:sldId id="379" r:id="rId30"/>
    <p:sldId id="362" r:id="rId31"/>
    <p:sldId id="363" r:id="rId32"/>
    <p:sldId id="364" r:id="rId33"/>
    <p:sldId id="365" r:id="rId34"/>
    <p:sldId id="366" r:id="rId35"/>
    <p:sldId id="324" r:id="rId36"/>
    <p:sldId id="367" r:id="rId37"/>
    <p:sldId id="326" r:id="rId38"/>
    <p:sldId id="332" r:id="rId39"/>
    <p:sldId id="333" r:id="rId40"/>
    <p:sldId id="334" r:id="rId41"/>
    <p:sldId id="335" r:id="rId42"/>
    <p:sldId id="368" r:id="rId43"/>
    <p:sldId id="369" r:id="rId44"/>
    <p:sldId id="370" r:id="rId45"/>
    <p:sldId id="371" r:id="rId46"/>
    <p:sldId id="372" r:id="rId47"/>
    <p:sldId id="373" r:id="rId48"/>
    <p:sldId id="374" r:id="rId49"/>
    <p:sldId id="375" r:id="rId50"/>
    <p:sldId id="37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74" autoAdjust="0"/>
  </p:normalViewPr>
  <p:slideViewPr>
    <p:cSldViewPr>
      <p:cViewPr varScale="1">
        <p:scale>
          <a:sx n="64" d="100"/>
          <a:sy n="64" d="100"/>
        </p:scale>
        <p:origin x="148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E21FC-1A49-4F81-AEE9-208B65F0BCDF}" type="doc">
      <dgm:prSet loTypeId="urn:microsoft.com/office/officeart/2005/8/layout/orgChart1" loCatId="hierarchy" qsTypeId="urn:microsoft.com/office/officeart/2005/8/quickstyle/simple1" qsCatId="simple" csTypeId="urn:microsoft.com/office/officeart/2005/8/colors/accent1_2" csCatId="accent1"/>
      <dgm:spPr/>
    </dgm:pt>
    <dgm:pt modelId="{7ADEBC9C-2ED5-4525-88AF-2B8BBBFCD4B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charset="0"/>
              <a:cs typeface="Arial" charset="0"/>
            </a:rPr>
            <a:t>Data</a:t>
          </a:r>
          <a:endParaRPr kumimoji="0" lang="en-US" b="0" i="0" u="none" strike="noStrike" cap="none" normalizeH="0" baseline="0" smtClean="0">
            <a:ln>
              <a:noFill/>
            </a:ln>
            <a:solidFill>
              <a:schemeClr val="tx1"/>
            </a:solidFill>
            <a:effectLst/>
            <a:latin typeface="Arial" charset="0"/>
            <a:cs typeface="Arial" charset="0"/>
          </a:endParaRPr>
        </a:p>
      </dgm:t>
    </dgm:pt>
    <dgm:pt modelId="{1C5E158E-9022-4072-B65C-3B8781E99A43}" type="parTrans" cxnId="{78E24466-391A-4BDC-BD6D-AAED899209BB}">
      <dgm:prSet/>
      <dgm:spPr/>
    </dgm:pt>
    <dgm:pt modelId="{A18D467D-8EDE-4971-8E4B-9B9659E4656B}" type="sibTrans" cxnId="{78E24466-391A-4BDC-BD6D-AAED899209BB}">
      <dgm:prSet/>
      <dgm:spPr/>
    </dgm:pt>
    <dgm:pt modelId="{8B471A0E-BD1F-4943-8AA4-636F3FD6E93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rgbClr val="000000"/>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00"/>
              </a:solidFill>
              <a:effectLst/>
              <a:latin typeface="Arial" charset="0"/>
              <a:cs typeface="Arial" charset="0"/>
            </a:rPr>
            <a:t>Categorical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rgbClr val="000000"/>
            </a:solidFill>
            <a:effectLst/>
            <a:latin typeface="Arial" charset="0"/>
            <a:cs typeface="Arial" charset="0"/>
          </a:endParaRPr>
        </a:p>
      </dgm:t>
    </dgm:pt>
    <dgm:pt modelId="{AC9ED164-14D2-4183-82DA-4DFCBA8799F6}" type="parTrans" cxnId="{2E5167F8-57C5-4C2D-B38A-C92BC930993D}">
      <dgm:prSet/>
      <dgm:spPr/>
    </dgm:pt>
    <dgm:pt modelId="{13EED478-52AE-4AD2-9F45-315B545E870A}" type="sibTrans" cxnId="{2E5167F8-57C5-4C2D-B38A-C92BC930993D}">
      <dgm:prSet/>
      <dgm:spPr/>
    </dgm:pt>
    <dgm:pt modelId="{7769A6A6-C88B-4FBA-BF9E-6BA5CA265CE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rgbClr val="474747"/>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tx1"/>
              </a:solidFill>
              <a:effectLst/>
              <a:latin typeface="Arial" charset="0"/>
              <a:cs typeface="Arial" charset="0"/>
            </a:rPr>
            <a:t>Numerical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smtClean="0">
            <a:ln>
              <a:noFill/>
            </a:ln>
            <a:solidFill>
              <a:srgbClr val="474747"/>
            </a:solidFill>
            <a:effectLst/>
            <a:latin typeface="Arial" charset="0"/>
            <a:cs typeface="Arial" charset="0"/>
          </a:endParaRPr>
        </a:p>
      </dgm:t>
    </dgm:pt>
    <dgm:pt modelId="{413989EF-7D89-45E0-910C-70BE0FA91EF2}" type="parTrans" cxnId="{BE5E0315-7B62-402D-A3E2-85676734C6BA}">
      <dgm:prSet/>
      <dgm:spPr/>
    </dgm:pt>
    <dgm:pt modelId="{F0E88B85-7074-4B6F-81D7-D7E8F910CD38}" type="sibTrans" cxnId="{BE5E0315-7B62-402D-A3E2-85676734C6BA}">
      <dgm:prSet/>
      <dgm:spPr/>
    </dgm:pt>
    <dgm:pt modelId="{79A383BE-6C7F-4839-B958-742087E7947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474747"/>
              </a:solidFill>
              <a:effectLst/>
              <a:latin typeface="Arial" charset="0"/>
              <a:cs typeface="Arial" charset="0"/>
            </a:rPr>
            <a:t>Discrete</a:t>
          </a:r>
          <a:endParaRPr kumimoji="0" lang="en-US" b="0" i="0" u="none" strike="noStrike" cap="none" normalizeH="0" baseline="0" smtClean="0">
            <a:ln>
              <a:noFill/>
            </a:ln>
            <a:solidFill>
              <a:schemeClr val="tx1"/>
            </a:solidFill>
            <a:effectLst/>
            <a:latin typeface="Arial" charset="0"/>
            <a:cs typeface="Arial" charset="0"/>
          </a:endParaRPr>
        </a:p>
      </dgm:t>
    </dgm:pt>
    <dgm:pt modelId="{A96F4F24-E994-44A9-B618-B7FD4B23FF03}" type="parTrans" cxnId="{EE885014-989E-4809-8A9F-B7E2B8766C52}">
      <dgm:prSet/>
      <dgm:spPr/>
    </dgm:pt>
    <dgm:pt modelId="{718A3CB9-E030-4908-AD15-E55CB7FD6F11}" type="sibTrans" cxnId="{EE885014-989E-4809-8A9F-B7E2B8766C52}">
      <dgm:prSet/>
      <dgm:spPr/>
    </dgm:pt>
    <dgm:pt modelId="{921CF978-7DCC-4147-8909-2684115CAA3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474747"/>
              </a:solidFill>
              <a:effectLst/>
              <a:latin typeface="Arial" charset="0"/>
              <a:cs typeface="Arial" charset="0"/>
            </a:rPr>
            <a:t>Continuous</a:t>
          </a:r>
          <a:endParaRPr kumimoji="0" lang="en-US" b="0" i="0" u="none" strike="noStrike" cap="none" normalizeH="0" baseline="0" smtClean="0">
            <a:ln>
              <a:noFill/>
            </a:ln>
            <a:solidFill>
              <a:schemeClr val="tx1"/>
            </a:solidFill>
            <a:effectLst/>
            <a:latin typeface="Arial" charset="0"/>
            <a:cs typeface="Arial" charset="0"/>
          </a:endParaRPr>
        </a:p>
      </dgm:t>
    </dgm:pt>
    <dgm:pt modelId="{229BAA93-7E0D-45CA-A01C-4523105300AA}" type="parTrans" cxnId="{3BC36907-A009-441A-8AE1-A2862D25FFEF}">
      <dgm:prSet/>
      <dgm:spPr/>
    </dgm:pt>
    <dgm:pt modelId="{646FEB5A-8593-406A-A534-07A3D6D55A84}" type="sibTrans" cxnId="{3BC36907-A009-441A-8AE1-A2862D25FFEF}">
      <dgm:prSet/>
      <dgm:spPr/>
    </dgm:pt>
    <dgm:pt modelId="{8747E284-C30F-4DE5-B15B-9D219896B257}" type="pres">
      <dgm:prSet presAssocID="{BECE21FC-1A49-4F81-AEE9-208B65F0BCDF}" presName="hierChild1" presStyleCnt="0">
        <dgm:presLayoutVars>
          <dgm:orgChart val="1"/>
          <dgm:chPref val="1"/>
          <dgm:dir/>
          <dgm:animOne val="branch"/>
          <dgm:animLvl val="lvl"/>
          <dgm:resizeHandles/>
        </dgm:presLayoutVars>
      </dgm:prSet>
      <dgm:spPr/>
    </dgm:pt>
    <dgm:pt modelId="{756B89F7-3306-4FA4-8E6B-3B5A99EE83A0}" type="pres">
      <dgm:prSet presAssocID="{7ADEBC9C-2ED5-4525-88AF-2B8BBBFCD4BB}" presName="hierRoot1" presStyleCnt="0">
        <dgm:presLayoutVars>
          <dgm:hierBranch/>
        </dgm:presLayoutVars>
      </dgm:prSet>
      <dgm:spPr/>
    </dgm:pt>
    <dgm:pt modelId="{DA3715E5-CC84-46AF-944E-5326B369F02A}" type="pres">
      <dgm:prSet presAssocID="{7ADEBC9C-2ED5-4525-88AF-2B8BBBFCD4BB}" presName="rootComposite1" presStyleCnt="0"/>
      <dgm:spPr/>
    </dgm:pt>
    <dgm:pt modelId="{CF7EF62B-D42D-44B4-B218-51900F79571C}" type="pres">
      <dgm:prSet presAssocID="{7ADEBC9C-2ED5-4525-88AF-2B8BBBFCD4BB}" presName="rootText1" presStyleLbl="node0" presStyleIdx="0" presStyleCnt="1">
        <dgm:presLayoutVars>
          <dgm:chPref val="3"/>
        </dgm:presLayoutVars>
      </dgm:prSet>
      <dgm:spPr/>
      <dgm:t>
        <a:bodyPr/>
        <a:lstStyle/>
        <a:p>
          <a:endParaRPr lang="en-US"/>
        </a:p>
      </dgm:t>
    </dgm:pt>
    <dgm:pt modelId="{E723EC85-903D-412C-94D1-1BD777055397}" type="pres">
      <dgm:prSet presAssocID="{7ADEBC9C-2ED5-4525-88AF-2B8BBBFCD4BB}" presName="rootConnector1" presStyleLbl="node1" presStyleIdx="0" presStyleCnt="0"/>
      <dgm:spPr/>
      <dgm:t>
        <a:bodyPr/>
        <a:lstStyle/>
        <a:p>
          <a:endParaRPr lang="en-US"/>
        </a:p>
      </dgm:t>
    </dgm:pt>
    <dgm:pt modelId="{421EC616-BDAA-436C-ABB3-4C9001FE566B}" type="pres">
      <dgm:prSet presAssocID="{7ADEBC9C-2ED5-4525-88AF-2B8BBBFCD4BB}" presName="hierChild2" presStyleCnt="0"/>
      <dgm:spPr/>
    </dgm:pt>
    <dgm:pt modelId="{CB3ABFE6-9278-4FCA-829A-6D686D2A360E}" type="pres">
      <dgm:prSet presAssocID="{AC9ED164-14D2-4183-82DA-4DFCBA8799F6}" presName="Name35" presStyleLbl="parChTrans1D2" presStyleIdx="0" presStyleCnt="2"/>
      <dgm:spPr/>
    </dgm:pt>
    <dgm:pt modelId="{0AAFEED5-C545-4C18-927B-FCCF36CA82BB}" type="pres">
      <dgm:prSet presAssocID="{8B471A0E-BD1F-4943-8AA4-636F3FD6E93E}" presName="hierRoot2" presStyleCnt="0">
        <dgm:presLayoutVars>
          <dgm:hierBranch/>
        </dgm:presLayoutVars>
      </dgm:prSet>
      <dgm:spPr/>
    </dgm:pt>
    <dgm:pt modelId="{848F3705-2D57-41CC-B00F-329C1F025C38}" type="pres">
      <dgm:prSet presAssocID="{8B471A0E-BD1F-4943-8AA4-636F3FD6E93E}" presName="rootComposite" presStyleCnt="0"/>
      <dgm:spPr/>
    </dgm:pt>
    <dgm:pt modelId="{B457FED1-F632-4AAC-87E2-9BD2E7BC8B7A}" type="pres">
      <dgm:prSet presAssocID="{8B471A0E-BD1F-4943-8AA4-636F3FD6E93E}" presName="rootText" presStyleLbl="node2" presStyleIdx="0" presStyleCnt="2">
        <dgm:presLayoutVars>
          <dgm:chPref val="3"/>
        </dgm:presLayoutVars>
      </dgm:prSet>
      <dgm:spPr/>
      <dgm:t>
        <a:bodyPr/>
        <a:lstStyle/>
        <a:p>
          <a:endParaRPr lang="en-US"/>
        </a:p>
      </dgm:t>
    </dgm:pt>
    <dgm:pt modelId="{3C72C704-0AA3-4E9A-9E62-7C91585B974B}" type="pres">
      <dgm:prSet presAssocID="{8B471A0E-BD1F-4943-8AA4-636F3FD6E93E}" presName="rootConnector" presStyleLbl="node2" presStyleIdx="0" presStyleCnt="2"/>
      <dgm:spPr/>
      <dgm:t>
        <a:bodyPr/>
        <a:lstStyle/>
        <a:p>
          <a:endParaRPr lang="en-US"/>
        </a:p>
      </dgm:t>
    </dgm:pt>
    <dgm:pt modelId="{6E712C61-E8F3-4954-A7ED-0D73C77E6898}" type="pres">
      <dgm:prSet presAssocID="{8B471A0E-BD1F-4943-8AA4-636F3FD6E93E}" presName="hierChild4" presStyleCnt="0"/>
      <dgm:spPr/>
    </dgm:pt>
    <dgm:pt modelId="{3341C485-46AB-4AD1-8EA0-47CFAA627B76}" type="pres">
      <dgm:prSet presAssocID="{8B471A0E-BD1F-4943-8AA4-636F3FD6E93E}" presName="hierChild5" presStyleCnt="0"/>
      <dgm:spPr/>
    </dgm:pt>
    <dgm:pt modelId="{70208AD5-BD4A-43FB-BA47-2C25133C7F4D}" type="pres">
      <dgm:prSet presAssocID="{413989EF-7D89-45E0-910C-70BE0FA91EF2}" presName="Name35" presStyleLbl="parChTrans1D2" presStyleIdx="1" presStyleCnt="2"/>
      <dgm:spPr/>
    </dgm:pt>
    <dgm:pt modelId="{4D455E6C-3628-49F1-8B0B-FF94D785A9D6}" type="pres">
      <dgm:prSet presAssocID="{7769A6A6-C88B-4FBA-BF9E-6BA5CA265CE2}" presName="hierRoot2" presStyleCnt="0">
        <dgm:presLayoutVars>
          <dgm:hierBranch/>
        </dgm:presLayoutVars>
      </dgm:prSet>
      <dgm:spPr/>
    </dgm:pt>
    <dgm:pt modelId="{A30E23A6-14C7-4064-BA90-45E37FB6AFB8}" type="pres">
      <dgm:prSet presAssocID="{7769A6A6-C88B-4FBA-BF9E-6BA5CA265CE2}" presName="rootComposite" presStyleCnt="0"/>
      <dgm:spPr/>
    </dgm:pt>
    <dgm:pt modelId="{A7630E20-CD6F-4B81-9A79-996F6506E25D}" type="pres">
      <dgm:prSet presAssocID="{7769A6A6-C88B-4FBA-BF9E-6BA5CA265CE2}" presName="rootText" presStyleLbl="node2" presStyleIdx="1" presStyleCnt="2">
        <dgm:presLayoutVars>
          <dgm:chPref val="3"/>
        </dgm:presLayoutVars>
      </dgm:prSet>
      <dgm:spPr/>
      <dgm:t>
        <a:bodyPr/>
        <a:lstStyle/>
        <a:p>
          <a:endParaRPr lang="en-US"/>
        </a:p>
      </dgm:t>
    </dgm:pt>
    <dgm:pt modelId="{74F46BE4-48B4-49A3-A62C-AABE29D2E801}" type="pres">
      <dgm:prSet presAssocID="{7769A6A6-C88B-4FBA-BF9E-6BA5CA265CE2}" presName="rootConnector" presStyleLbl="node2" presStyleIdx="1" presStyleCnt="2"/>
      <dgm:spPr/>
      <dgm:t>
        <a:bodyPr/>
        <a:lstStyle/>
        <a:p>
          <a:endParaRPr lang="en-US"/>
        </a:p>
      </dgm:t>
    </dgm:pt>
    <dgm:pt modelId="{036F9365-7B27-4860-9A1A-24E25D110458}" type="pres">
      <dgm:prSet presAssocID="{7769A6A6-C88B-4FBA-BF9E-6BA5CA265CE2}" presName="hierChild4" presStyleCnt="0"/>
      <dgm:spPr/>
    </dgm:pt>
    <dgm:pt modelId="{76369957-BB7A-433F-AFA6-BC123E070189}" type="pres">
      <dgm:prSet presAssocID="{A96F4F24-E994-44A9-B618-B7FD4B23FF03}" presName="Name35" presStyleLbl="parChTrans1D3" presStyleIdx="0" presStyleCnt="2"/>
      <dgm:spPr/>
    </dgm:pt>
    <dgm:pt modelId="{E7D80814-CFED-4357-B23D-06BCA4DCDE8F}" type="pres">
      <dgm:prSet presAssocID="{79A383BE-6C7F-4839-B958-742087E79479}" presName="hierRoot2" presStyleCnt="0">
        <dgm:presLayoutVars>
          <dgm:hierBranch val="r"/>
        </dgm:presLayoutVars>
      </dgm:prSet>
      <dgm:spPr/>
    </dgm:pt>
    <dgm:pt modelId="{C52E6826-403D-4E84-9B43-E744B2A42958}" type="pres">
      <dgm:prSet presAssocID="{79A383BE-6C7F-4839-B958-742087E79479}" presName="rootComposite" presStyleCnt="0"/>
      <dgm:spPr/>
    </dgm:pt>
    <dgm:pt modelId="{318495DC-6E37-4FAF-9872-CD870690D4B8}" type="pres">
      <dgm:prSet presAssocID="{79A383BE-6C7F-4839-B958-742087E79479}" presName="rootText" presStyleLbl="node3" presStyleIdx="0" presStyleCnt="2">
        <dgm:presLayoutVars>
          <dgm:chPref val="3"/>
        </dgm:presLayoutVars>
      </dgm:prSet>
      <dgm:spPr/>
      <dgm:t>
        <a:bodyPr/>
        <a:lstStyle/>
        <a:p>
          <a:endParaRPr lang="en-US"/>
        </a:p>
      </dgm:t>
    </dgm:pt>
    <dgm:pt modelId="{F799AD8C-A4F6-4256-BA03-88FDB7507732}" type="pres">
      <dgm:prSet presAssocID="{79A383BE-6C7F-4839-B958-742087E79479}" presName="rootConnector" presStyleLbl="node3" presStyleIdx="0" presStyleCnt="2"/>
      <dgm:spPr/>
      <dgm:t>
        <a:bodyPr/>
        <a:lstStyle/>
        <a:p>
          <a:endParaRPr lang="en-US"/>
        </a:p>
      </dgm:t>
    </dgm:pt>
    <dgm:pt modelId="{ECCE6EBB-DFFE-4E6E-93A4-7B0587CF2461}" type="pres">
      <dgm:prSet presAssocID="{79A383BE-6C7F-4839-B958-742087E79479}" presName="hierChild4" presStyleCnt="0"/>
      <dgm:spPr/>
    </dgm:pt>
    <dgm:pt modelId="{E3787AF9-A1D5-4FEC-BEE0-3470C9F7C106}" type="pres">
      <dgm:prSet presAssocID="{79A383BE-6C7F-4839-B958-742087E79479}" presName="hierChild5" presStyleCnt="0"/>
      <dgm:spPr/>
    </dgm:pt>
    <dgm:pt modelId="{3E3F4A22-4CF0-465C-ADCC-32D8BDDD2812}" type="pres">
      <dgm:prSet presAssocID="{229BAA93-7E0D-45CA-A01C-4523105300AA}" presName="Name35" presStyleLbl="parChTrans1D3" presStyleIdx="1" presStyleCnt="2"/>
      <dgm:spPr/>
    </dgm:pt>
    <dgm:pt modelId="{9110576A-6397-48E2-A505-3AA752405CAB}" type="pres">
      <dgm:prSet presAssocID="{921CF978-7DCC-4147-8909-2684115CAA3F}" presName="hierRoot2" presStyleCnt="0">
        <dgm:presLayoutVars>
          <dgm:hierBranch val="r"/>
        </dgm:presLayoutVars>
      </dgm:prSet>
      <dgm:spPr/>
    </dgm:pt>
    <dgm:pt modelId="{BF92478B-AE8A-4D51-BB9C-576C21B76091}" type="pres">
      <dgm:prSet presAssocID="{921CF978-7DCC-4147-8909-2684115CAA3F}" presName="rootComposite" presStyleCnt="0"/>
      <dgm:spPr/>
    </dgm:pt>
    <dgm:pt modelId="{6642E8BF-2E11-4624-ADBD-1B5C8D39354F}" type="pres">
      <dgm:prSet presAssocID="{921CF978-7DCC-4147-8909-2684115CAA3F}" presName="rootText" presStyleLbl="node3" presStyleIdx="1" presStyleCnt="2">
        <dgm:presLayoutVars>
          <dgm:chPref val="3"/>
        </dgm:presLayoutVars>
      </dgm:prSet>
      <dgm:spPr/>
      <dgm:t>
        <a:bodyPr/>
        <a:lstStyle/>
        <a:p>
          <a:endParaRPr lang="en-US"/>
        </a:p>
      </dgm:t>
    </dgm:pt>
    <dgm:pt modelId="{1FFC1E24-B58B-47E8-ACED-08CF75CA50FF}" type="pres">
      <dgm:prSet presAssocID="{921CF978-7DCC-4147-8909-2684115CAA3F}" presName="rootConnector" presStyleLbl="node3" presStyleIdx="1" presStyleCnt="2"/>
      <dgm:spPr/>
      <dgm:t>
        <a:bodyPr/>
        <a:lstStyle/>
        <a:p>
          <a:endParaRPr lang="en-US"/>
        </a:p>
      </dgm:t>
    </dgm:pt>
    <dgm:pt modelId="{2119B82E-B282-4E9E-BD23-DB9342FD6485}" type="pres">
      <dgm:prSet presAssocID="{921CF978-7DCC-4147-8909-2684115CAA3F}" presName="hierChild4" presStyleCnt="0"/>
      <dgm:spPr/>
    </dgm:pt>
    <dgm:pt modelId="{576E38B8-7937-41E0-B291-16560CCE7FA1}" type="pres">
      <dgm:prSet presAssocID="{921CF978-7DCC-4147-8909-2684115CAA3F}" presName="hierChild5" presStyleCnt="0"/>
      <dgm:spPr/>
    </dgm:pt>
    <dgm:pt modelId="{6C187630-2BC6-478A-90EE-5A7EBA37FC91}" type="pres">
      <dgm:prSet presAssocID="{7769A6A6-C88B-4FBA-BF9E-6BA5CA265CE2}" presName="hierChild5" presStyleCnt="0"/>
      <dgm:spPr/>
    </dgm:pt>
    <dgm:pt modelId="{94BC341F-2986-426C-B7F4-FAADA474CD30}" type="pres">
      <dgm:prSet presAssocID="{7ADEBC9C-2ED5-4525-88AF-2B8BBBFCD4BB}" presName="hierChild3" presStyleCnt="0"/>
      <dgm:spPr/>
    </dgm:pt>
  </dgm:ptLst>
  <dgm:cxnLst>
    <dgm:cxn modelId="{A30DBABD-74D3-4C6B-BBF9-3A6B335294AC}" type="presOf" srcId="{79A383BE-6C7F-4839-B958-742087E79479}" destId="{F799AD8C-A4F6-4256-BA03-88FDB7507732}" srcOrd="1" destOrd="0" presId="urn:microsoft.com/office/officeart/2005/8/layout/orgChart1"/>
    <dgm:cxn modelId="{3BC36907-A009-441A-8AE1-A2862D25FFEF}" srcId="{7769A6A6-C88B-4FBA-BF9E-6BA5CA265CE2}" destId="{921CF978-7DCC-4147-8909-2684115CAA3F}" srcOrd="1" destOrd="0" parTransId="{229BAA93-7E0D-45CA-A01C-4523105300AA}" sibTransId="{646FEB5A-8593-406A-A534-07A3D6D55A84}"/>
    <dgm:cxn modelId="{901F2155-ECA5-4C36-AD3D-CA2357B6CCB6}" type="presOf" srcId="{413989EF-7D89-45E0-910C-70BE0FA91EF2}" destId="{70208AD5-BD4A-43FB-BA47-2C25133C7F4D}" srcOrd="0" destOrd="0" presId="urn:microsoft.com/office/officeart/2005/8/layout/orgChart1"/>
    <dgm:cxn modelId="{78E24466-391A-4BDC-BD6D-AAED899209BB}" srcId="{BECE21FC-1A49-4F81-AEE9-208B65F0BCDF}" destId="{7ADEBC9C-2ED5-4525-88AF-2B8BBBFCD4BB}" srcOrd="0" destOrd="0" parTransId="{1C5E158E-9022-4072-B65C-3B8781E99A43}" sibTransId="{A18D467D-8EDE-4971-8E4B-9B9659E4656B}"/>
    <dgm:cxn modelId="{0156B59D-6751-4A72-B529-473CC70391DE}" type="presOf" srcId="{A96F4F24-E994-44A9-B618-B7FD4B23FF03}" destId="{76369957-BB7A-433F-AFA6-BC123E070189}" srcOrd="0" destOrd="0" presId="urn:microsoft.com/office/officeart/2005/8/layout/orgChart1"/>
    <dgm:cxn modelId="{699D3462-6ACC-4FA8-99C0-05A30ECD7EEB}" type="presOf" srcId="{7ADEBC9C-2ED5-4525-88AF-2B8BBBFCD4BB}" destId="{CF7EF62B-D42D-44B4-B218-51900F79571C}" srcOrd="0" destOrd="0" presId="urn:microsoft.com/office/officeart/2005/8/layout/orgChart1"/>
    <dgm:cxn modelId="{BE5E0315-7B62-402D-A3E2-85676734C6BA}" srcId="{7ADEBC9C-2ED5-4525-88AF-2B8BBBFCD4BB}" destId="{7769A6A6-C88B-4FBA-BF9E-6BA5CA265CE2}" srcOrd="1" destOrd="0" parTransId="{413989EF-7D89-45E0-910C-70BE0FA91EF2}" sibTransId="{F0E88B85-7074-4B6F-81D7-D7E8F910CD38}"/>
    <dgm:cxn modelId="{03F7E9A4-6E88-4634-8CE8-0DDEF14EC323}" type="presOf" srcId="{7769A6A6-C88B-4FBA-BF9E-6BA5CA265CE2}" destId="{A7630E20-CD6F-4B81-9A79-996F6506E25D}" srcOrd="0" destOrd="0" presId="urn:microsoft.com/office/officeart/2005/8/layout/orgChart1"/>
    <dgm:cxn modelId="{287C7DC4-0D8D-4221-ABB0-60B7B07C8123}" type="presOf" srcId="{7ADEBC9C-2ED5-4525-88AF-2B8BBBFCD4BB}" destId="{E723EC85-903D-412C-94D1-1BD777055397}" srcOrd="1" destOrd="0" presId="urn:microsoft.com/office/officeart/2005/8/layout/orgChart1"/>
    <dgm:cxn modelId="{B9C42B46-ECBE-43C2-8A61-39DE682EA4B7}" type="presOf" srcId="{AC9ED164-14D2-4183-82DA-4DFCBA8799F6}" destId="{CB3ABFE6-9278-4FCA-829A-6D686D2A360E}" srcOrd="0" destOrd="0" presId="urn:microsoft.com/office/officeart/2005/8/layout/orgChart1"/>
    <dgm:cxn modelId="{2963D4F6-4ADF-4B7E-B0C0-3058CFBC6E96}" type="presOf" srcId="{7769A6A6-C88B-4FBA-BF9E-6BA5CA265CE2}" destId="{74F46BE4-48B4-49A3-A62C-AABE29D2E801}" srcOrd="1" destOrd="0" presId="urn:microsoft.com/office/officeart/2005/8/layout/orgChart1"/>
    <dgm:cxn modelId="{4CDB05A0-D720-44D5-8CE2-1160DA79FC4A}" type="presOf" srcId="{921CF978-7DCC-4147-8909-2684115CAA3F}" destId="{1FFC1E24-B58B-47E8-ACED-08CF75CA50FF}" srcOrd="1" destOrd="0" presId="urn:microsoft.com/office/officeart/2005/8/layout/orgChart1"/>
    <dgm:cxn modelId="{E46178BB-15DD-48EE-81BB-E24907D38C2D}" type="presOf" srcId="{8B471A0E-BD1F-4943-8AA4-636F3FD6E93E}" destId="{B457FED1-F632-4AAC-87E2-9BD2E7BC8B7A}" srcOrd="0" destOrd="0" presId="urn:microsoft.com/office/officeart/2005/8/layout/orgChart1"/>
    <dgm:cxn modelId="{867257C8-126D-489C-B73A-0186A487E120}" type="presOf" srcId="{BECE21FC-1A49-4F81-AEE9-208B65F0BCDF}" destId="{8747E284-C30F-4DE5-B15B-9D219896B257}" srcOrd="0" destOrd="0" presId="urn:microsoft.com/office/officeart/2005/8/layout/orgChart1"/>
    <dgm:cxn modelId="{DED784AB-424A-4A73-B230-BC7B5F0D1997}" type="presOf" srcId="{79A383BE-6C7F-4839-B958-742087E79479}" destId="{318495DC-6E37-4FAF-9872-CD870690D4B8}" srcOrd="0" destOrd="0" presId="urn:microsoft.com/office/officeart/2005/8/layout/orgChart1"/>
    <dgm:cxn modelId="{F1589F40-8F5B-4FC7-A4C1-8689D2275DA3}" type="presOf" srcId="{229BAA93-7E0D-45CA-A01C-4523105300AA}" destId="{3E3F4A22-4CF0-465C-ADCC-32D8BDDD2812}" srcOrd="0" destOrd="0" presId="urn:microsoft.com/office/officeart/2005/8/layout/orgChart1"/>
    <dgm:cxn modelId="{8965A7B2-E97F-4038-9222-A872AF5DB74B}" type="presOf" srcId="{8B471A0E-BD1F-4943-8AA4-636F3FD6E93E}" destId="{3C72C704-0AA3-4E9A-9E62-7C91585B974B}" srcOrd="1" destOrd="0" presId="urn:microsoft.com/office/officeart/2005/8/layout/orgChart1"/>
    <dgm:cxn modelId="{2E5167F8-57C5-4C2D-B38A-C92BC930993D}" srcId="{7ADEBC9C-2ED5-4525-88AF-2B8BBBFCD4BB}" destId="{8B471A0E-BD1F-4943-8AA4-636F3FD6E93E}" srcOrd="0" destOrd="0" parTransId="{AC9ED164-14D2-4183-82DA-4DFCBA8799F6}" sibTransId="{13EED478-52AE-4AD2-9F45-315B545E870A}"/>
    <dgm:cxn modelId="{0982B020-0FE1-4B01-B928-3A4E8EE5C7CE}" type="presOf" srcId="{921CF978-7DCC-4147-8909-2684115CAA3F}" destId="{6642E8BF-2E11-4624-ADBD-1B5C8D39354F}" srcOrd="0" destOrd="0" presId="urn:microsoft.com/office/officeart/2005/8/layout/orgChart1"/>
    <dgm:cxn modelId="{EE885014-989E-4809-8A9F-B7E2B8766C52}" srcId="{7769A6A6-C88B-4FBA-BF9E-6BA5CA265CE2}" destId="{79A383BE-6C7F-4839-B958-742087E79479}" srcOrd="0" destOrd="0" parTransId="{A96F4F24-E994-44A9-B618-B7FD4B23FF03}" sibTransId="{718A3CB9-E030-4908-AD15-E55CB7FD6F11}"/>
    <dgm:cxn modelId="{36718FBC-D6D6-4D98-A4CF-5B17A6EFE639}" type="presParOf" srcId="{8747E284-C30F-4DE5-B15B-9D219896B257}" destId="{756B89F7-3306-4FA4-8E6B-3B5A99EE83A0}" srcOrd="0" destOrd="0" presId="urn:microsoft.com/office/officeart/2005/8/layout/orgChart1"/>
    <dgm:cxn modelId="{0CC2FD67-8309-4CB9-844F-B2D93760FDE9}" type="presParOf" srcId="{756B89F7-3306-4FA4-8E6B-3B5A99EE83A0}" destId="{DA3715E5-CC84-46AF-944E-5326B369F02A}" srcOrd="0" destOrd="0" presId="urn:microsoft.com/office/officeart/2005/8/layout/orgChart1"/>
    <dgm:cxn modelId="{CC302003-EE58-4B33-BC3E-1774491D6031}" type="presParOf" srcId="{DA3715E5-CC84-46AF-944E-5326B369F02A}" destId="{CF7EF62B-D42D-44B4-B218-51900F79571C}" srcOrd="0" destOrd="0" presId="urn:microsoft.com/office/officeart/2005/8/layout/orgChart1"/>
    <dgm:cxn modelId="{E6D4846E-C2BF-4B98-B572-7617EEF6E095}" type="presParOf" srcId="{DA3715E5-CC84-46AF-944E-5326B369F02A}" destId="{E723EC85-903D-412C-94D1-1BD777055397}" srcOrd="1" destOrd="0" presId="urn:microsoft.com/office/officeart/2005/8/layout/orgChart1"/>
    <dgm:cxn modelId="{86518714-E378-487F-AA37-76DF31A476D9}" type="presParOf" srcId="{756B89F7-3306-4FA4-8E6B-3B5A99EE83A0}" destId="{421EC616-BDAA-436C-ABB3-4C9001FE566B}" srcOrd="1" destOrd="0" presId="urn:microsoft.com/office/officeart/2005/8/layout/orgChart1"/>
    <dgm:cxn modelId="{E9400ECB-ED77-444A-82FD-0612EE5213FB}" type="presParOf" srcId="{421EC616-BDAA-436C-ABB3-4C9001FE566B}" destId="{CB3ABFE6-9278-4FCA-829A-6D686D2A360E}" srcOrd="0" destOrd="0" presId="urn:microsoft.com/office/officeart/2005/8/layout/orgChart1"/>
    <dgm:cxn modelId="{11F11B92-E58A-4E01-AD5E-FB087EF8A868}" type="presParOf" srcId="{421EC616-BDAA-436C-ABB3-4C9001FE566B}" destId="{0AAFEED5-C545-4C18-927B-FCCF36CA82BB}" srcOrd="1" destOrd="0" presId="urn:microsoft.com/office/officeart/2005/8/layout/orgChart1"/>
    <dgm:cxn modelId="{010FE2DB-1C1A-49F5-AE2B-BF00045DD6D6}" type="presParOf" srcId="{0AAFEED5-C545-4C18-927B-FCCF36CA82BB}" destId="{848F3705-2D57-41CC-B00F-329C1F025C38}" srcOrd="0" destOrd="0" presId="urn:microsoft.com/office/officeart/2005/8/layout/orgChart1"/>
    <dgm:cxn modelId="{54462CEB-4389-4B24-BFD2-1BABF56E81D7}" type="presParOf" srcId="{848F3705-2D57-41CC-B00F-329C1F025C38}" destId="{B457FED1-F632-4AAC-87E2-9BD2E7BC8B7A}" srcOrd="0" destOrd="0" presId="urn:microsoft.com/office/officeart/2005/8/layout/orgChart1"/>
    <dgm:cxn modelId="{910DE68D-7284-4C12-950D-487F0CB32F58}" type="presParOf" srcId="{848F3705-2D57-41CC-B00F-329C1F025C38}" destId="{3C72C704-0AA3-4E9A-9E62-7C91585B974B}" srcOrd="1" destOrd="0" presId="urn:microsoft.com/office/officeart/2005/8/layout/orgChart1"/>
    <dgm:cxn modelId="{C2622E25-E15B-4893-8DD6-AA010EF6169D}" type="presParOf" srcId="{0AAFEED5-C545-4C18-927B-FCCF36CA82BB}" destId="{6E712C61-E8F3-4954-A7ED-0D73C77E6898}" srcOrd="1" destOrd="0" presId="urn:microsoft.com/office/officeart/2005/8/layout/orgChart1"/>
    <dgm:cxn modelId="{9947E2C7-8581-42CC-B37E-99AEA587503A}" type="presParOf" srcId="{0AAFEED5-C545-4C18-927B-FCCF36CA82BB}" destId="{3341C485-46AB-4AD1-8EA0-47CFAA627B76}" srcOrd="2" destOrd="0" presId="urn:microsoft.com/office/officeart/2005/8/layout/orgChart1"/>
    <dgm:cxn modelId="{02DBF200-52DE-4016-91C9-5BA4D7B0D03F}" type="presParOf" srcId="{421EC616-BDAA-436C-ABB3-4C9001FE566B}" destId="{70208AD5-BD4A-43FB-BA47-2C25133C7F4D}" srcOrd="2" destOrd="0" presId="urn:microsoft.com/office/officeart/2005/8/layout/orgChart1"/>
    <dgm:cxn modelId="{EFD9F9CA-06FD-4668-9987-90BC303704E5}" type="presParOf" srcId="{421EC616-BDAA-436C-ABB3-4C9001FE566B}" destId="{4D455E6C-3628-49F1-8B0B-FF94D785A9D6}" srcOrd="3" destOrd="0" presId="urn:microsoft.com/office/officeart/2005/8/layout/orgChart1"/>
    <dgm:cxn modelId="{DF59B875-4EA3-4642-90EF-7650A4BC36E6}" type="presParOf" srcId="{4D455E6C-3628-49F1-8B0B-FF94D785A9D6}" destId="{A30E23A6-14C7-4064-BA90-45E37FB6AFB8}" srcOrd="0" destOrd="0" presId="urn:microsoft.com/office/officeart/2005/8/layout/orgChart1"/>
    <dgm:cxn modelId="{7CC7940E-5D45-4B2D-9B02-B52B19C74093}" type="presParOf" srcId="{A30E23A6-14C7-4064-BA90-45E37FB6AFB8}" destId="{A7630E20-CD6F-4B81-9A79-996F6506E25D}" srcOrd="0" destOrd="0" presId="urn:microsoft.com/office/officeart/2005/8/layout/orgChart1"/>
    <dgm:cxn modelId="{9B6BA495-B0F9-4668-A2B6-660083348652}" type="presParOf" srcId="{A30E23A6-14C7-4064-BA90-45E37FB6AFB8}" destId="{74F46BE4-48B4-49A3-A62C-AABE29D2E801}" srcOrd="1" destOrd="0" presId="urn:microsoft.com/office/officeart/2005/8/layout/orgChart1"/>
    <dgm:cxn modelId="{87B8160C-AE68-4645-BAD9-29E13FE342DE}" type="presParOf" srcId="{4D455E6C-3628-49F1-8B0B-FF94D785A9D6}" destId="{036F9365-7B27-4860-9A1A-24E25D110458}" srcOrd="1" destOrd="0" presId="urn:microsoft.com/office/officeart/2005/8/layout/orgChart1"/>
    <dgm:cxn modelId="{E22CA96D-20AE-4DFA-954F-93858772571B}" type="presParOf" srcId="{036F9365-7B27-4860-9A1A-24E25D110458}" destId="{76369957-BB7A-433F-AFA6-BC123E070189}" srcOrd="0" destOrd="0" presId="urn:microsoft.com/office/officeart/2005/8/layout/orgChart1"/>
    <dgm:cxn modelId="{C8BBABD4-D1EF-4E0C-B913-C33EBC7F38E6}" type="presParOf" srcId="{036F9365-7B27-4860-9A1A-24E25D110458}" destId="{E7D80814-CFED-4357-B23D-06BCA4DCDE8F}" srcOrd="1" destOrd="0" presId="urn:microsoft.com/office/officeart/2005/8/layout/orgChart1"/>
    <dgm:cxn modelId="{6C575C77-247F-4CC6-B6CE-D5A7BC47FE73}" type="presParOf" srcId="{E7D80814-CFED-4357-B23D-06BCA4DCDE8F}" destId="{C52E6826-403D-4E84-9B43-E744B2A42958}" srcOrd="0" destOrd="0" presId="urn:microsoft.com/office/officeart/2005/8/layout/orgChart1"/>
    <dgm:cxn modelId="{5A09EBD2-DB46-4F44-A9A9-1990EC043E0A}" type="presParOf" srcId="{C52E6826-403D-4E84-9B43-E744B2A42958}" destId="{318495DC-6E37-4FAF-9872-CD870690D4B8}" srcOrd="0" destOrd="0" presId="urn:microsoft.com/office/officeart/2005/8/layout/orgChart1"/>
    <dgm:cxn modelId="{5AC3CB96-B34E-4B58-876F-DD1E54483314}" type="presParOf" srcId="{C52E6826-403D-4E84-9B43-E744B2A42958}" destId="{F799AD8C-A4F6-4256-BA03-88FDB7507732}" srcOrd="1" destOrd="0" presId="urn:microsoft.com/office/officeart/2005/8/layout/orgChart1"/>
    <dgm:cxn modelId="{81FE7288-70F2-459F-A467-1844B6FB29BF}" type="presParOf" srcId="{E7D80814-CFED-4357-B23D-06BCA4DCDE8F}" destId="{ECCE6EBB-DFFE-4E6E-93A4-7B0587CF2461}" srcOrd="1" destOrd="0" presId="urn:microsoft.com/office/officeart/2005/8/layout/orgChart1"/>
    <dgm:cxn modelId="{A11E033C-A7B6-430B-A7BF-DECD57E327E9}" type="presParOf" srcId="{E7D80814-CFED-4357-B23D-06BCA4DCDE8F}" destId="{E3787AF9-A1D5-4FEC-BEE0-3470C9F7C106}" srcOrd="2" destOrd="0" presId="urn:microsoft.com/office/officeart/2005/8/layout/orgChart1"/>
    <dgm:cxn modelId="{5D49D6CD-08BA-48E6-BBFE-6874AC4D7FA9}" type="presParOf" srcId="{036F9365-7B27-4860-9A1A-24E25D110458}" destId="{3E3F4A22-4CF0-465C-ADCC-32D8BDDD2812}" srcOrd="2" destOrd="0" presId="urn:microsoft.com/office/officeart/2005/8/layout/orgChart1"/>
    <dgm:cxn modelId="{8230C6D6-E4B7-4863-988A-6DE515873F2D}" type="presParOf" srcId="{036F9365-7B27-4860-9A1A-24E25D110458}" destId="{9110576A-6397-48E2-A505-3AA752405CAB}" srcOrd="3" destOrd="0" presId="urn:microsoft.com/office/officeart/2005/8/layout/orgChart1"/>
    <dgm:cxn modelId="{FBC45252-5A25-4A37-8A72-B782D321BDDD}" type="presParOf" srcId="{9110576A-6397-48E2-A505-3AA752405CAB}" destId="{BF92478B-AE8A-4D51-BB9C-576C21B76091}" srcOrd="0" destOrd="0" presId="urn:microsoft.com/office/officeart/2005/8/layout/orgChart1"/>
    <dgm:cxn modelId="{519271C2-0665-4D5C-9817-F49332EDC2C5}" type="presParOf" srcId="{BF92478B-AE8A-4D51-BB9C-576C21B76091}" destId="{6642E8BF-2E11-4624-ADBD-1B5C8D39354F}" srcOrd="0" destOrd="0" presId="urn:microsoft.com/office/officeart/2005/8/layout/orgChart1"/>
    <dgm:cxn modelId="{F470DE9A-23F1-47D1-BB2D-347FBF985CED}" type="presParOf" srcId="{BF92478B-AE8A-4D51-BB9C-576C21B76091}" destId="{1FFC1E24-B58B-47E8-ACED-08CF75CA50FF}" srcOrd="1" destOrd="0" presId="urn:microsoft.com/office/officeart/2005/8/layout/orgChart1"/>
    <dgm:cxn modelId="{482AC642-88B3-4D42-8C5C-F98F61930316}" type="presParOf" srcId="{9110576A-6397-48E2-A505-3AA752405CAB}" destId="{2119B82E-B282-4E9E-BD23-DB9342FD6485}" srcOrd="1" destOrd="0" presId="urn:microsoft.com/office/officeart/2005/8/layout/orgChart1"/>
    <dgm:cxn modelId="{4A1F5FA8-B953-4317-9090-45ECE994FA3E}" type="presParOf" srcId="{9110576A-6397-48E2-A505-3AA752405CAB}" destId="{576E38B8-7937-41E0-B291-16560CCE7FA1}" srcOrd="2" destOrd="0" presId="urn:microsoft.com/office/officeart/2005/8/layout/orgChart1"/>
    <dgm:cxn modelId="{952FBF9C-258A-43CD-BD9A-212339A3A4E4}" type="presParOf" srcId="{4D455E6C-3628-49F1-8B0B-FF94D785A9D6}" destId="{6C187630-2BC6-478A-90EE-5A7EBA37FC91}" srcOrd="2" destOrd="0" presId="urn:microsoft.com/office/officeart/2005/8/layout/orgChart1"/>
    <dgm:cxn modelId="{4BE01B23-7C81-47C7-995F-D1BEB69FE2A7}" type="presParOf" srcId="{756B89F7-3306-4FA4-8E6B-3B5A99EE83A0}" destId="{94BC341F-2986-426C-B7F4-FAADA474CD3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F4A22-4CF0-465C-ADCC-32D8BDDD2812}">
      <dsp:nvSpPr>
        <dsp:cNvPr id="0" name=""/>
        <dsp:cNvSpPr/>
      </dsp:nvSpPr>
      <dsp:spPr>
        <a:xfrm>
          <a:off x="4266820" y="2286512"/>
          <a:ext cx="1142240" cy="396480"/>
        </a:xfrm>
        <a:custGeom>
          <a:avLst/>
          <a:gdLst/>
          <a:ahLst/>
          <a:cxnLst/>
          <a:rect l="0" t="0" r="0" b="0"/>
          <a:pathLst>
            <a:path>
              <a:moveTo>
                <a:pt x="0" y="0"/>
              </a:moveTo>
              <a:lnTo>
                <a:pt x="0" y="198240"/>
              </a:lnTo>
              <a:lnTo>
                <a:pt x="1142240" y="198240"/>
              </a:lnTo>
              <a:lnTo>
                <a:pt x="1142240" y="3964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369957-BB7A-433F-AFA6-BC123E070189}">
      <dsp:nvSpPr>
        <dsp:cNvPr id="0" name=""/>
        <dsp:cNvSpPr/>
      </dsp:nvSpPr>
      <dsp:spPr>
        <a:xfrm>
          <a:off x="3124579" y="2286512"/>
          <a:ext cx="1142240" cy="396480"/>
        </a:xfrm>
        <a:custGeom>
          <a:avLst/>
          <a:gdLst/>
          <a:ahLst/>
          <a:cxnLst/>
          <a:rect l="0" t="0" r="0" b="0"/>
          <a:pathLst>
            <a:path>
              <a:moveTo>
                <a:pt x="1142240" y="0"/>
              </a:moveTo>
              <a:lnTo>
                <a:pt x="1142240" y="198240"/>
              </a:lnTo>
              <a:lnTo>
                <a:pt x="0" y="198240"/>
              </a:lnTo>
              <a:lnTo>
                <a:pt x="0" y="39648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208AD5-BD4A-43FB-BA47-2C25133C7F4D}">
      <dsp:nvSpPr>
        <dsp:cNvPr id="0" name=""/>
        <dsp:cNvSpPr/>
      </dsp:nvSpPr>
      <dsp:spPr>
        <a:xfrm>
          <a:off x="3124579" y="946032"/>
          <a:ext cx="1142240" cy="396480"/>
        </a:xfrm>
        <a:custGeom>
          <a:avLst/>
          <a:gdLst/>
          <a:ahLst/>
          <a:cxnLst/>
          <a:rect l="0" t="0" r="0" b="0"/>
          <a:pathLst>
            <a:path>
              <a:moveTo>
                <a:pt x="0" y="0"/>
              </a:moveTo>
              <a:lnTo>
                <a:pt x="0" y="198240"/>
              </a:lnTo>
              <a:lnTo>
                <a:pt x="1142240" y="198240"/>
              </a:lnTo>
              <a:lnTo>
                <a:pt x="1142240" y="39648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3ABFE6-9278-4FCA-829A-6D686D2A360E}">
      <dsp:nvSpPr>
        <dsp:cNvPr id="0" name=""/>
        <dsp:cNvSpPr/>
      </dsp:nvSpPr>
      <dsp:spPr>
        <a:xfrm>
          <a:off x="1982339" y="946032"/>
          <a:ext cx="1142240" cy="396480"/>
        </a:xfrm>
        <a:custGeom>
          <a:avLst/>
          <a:gdLst/>
          <a:ahLst/>
          <a:cxnLst/>
          <a:rect l="0" t="0" r="0" b="0"/>
          <a:pathLst>
            <a:path>
              <a:moveTo>
                <a:pt x="1142240" y="0"/>
              </a:moveTo>
              <a:lnTo>
                <a:pt x="1142240" y="198240"/>
              </a:lnTo>
              <a:lnTo>
                <a:pt x="0" y="198240"/>
              </a:lnTo>
              <a:lnTo>
                <a:pt x="0" y="39648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7EF62B-D42D-44B4-B218-51900F79571C}">
      <dsp:nvSpPr>
        <dsp:cNvPr id="0" name=""/>
        <dsp:cNvSpPr/>
      </dsp:nvSpPr>
      <dsp:spPr>
        <a:xfrm>
          <a:off x="2180579" y="2031"/>
          <a:ext cx="1888001" cy="944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kern="1200" cap="none" normalizeH="0" baseline="0" smtClean="0">
              <a:ln>
                <a:noFill/>
              </a:ln>
              <a:solidFill>
                <a:srgbClr val="000000"/>
              </a:solidFill>
              <a:effectLst/>
              <a:latin typeface="Arial" charset="0"/>
              <a:cs typeface="Arial" charset="0"/>
            </a:rPr>
            <a:t>Data</a:t>
          </a:r>
          <a:endParaRPr kumimoji="0" lang="en-US" sz="2000" b="0" i="0" u="none" strike="noStrike" kern="1200" cap="none" normalizeH="0" baseline="0" smtClean="0">
            <a:ln>
              <a:noFill/>
            </a:ln>
            <a:solidFill>
              <a:schemeClr val="tx1"/>
            </a:solidFill>
            <a:effectLst/>
            <a:latin typeface="Arial" charset="0"/>
            <a:cs typeface="Arial" charset="0"/>
          </a:endParaRPr>
        </a:p>
      </dsp:txBody>
      <dsp:txXfrm>
        <a:off x="2180579" y="2031"/>
        <a:ext cx="1888001" cy="944000"/>
      </dsp:txXfrm>
    </dsp:sp>
    <dsp:sp modelId="{B457FED1-F632-4AAC-87E2-9BD2E7BC8B7A}">
      <dsp:nvSpPr>
        <dsp:cNvPr id="0" name=""/>
        <dsp:cNvSpPr/>
      </dsp:nvSpPr>
      <dsp:spPr>
        <a:xfrm>
          <a:off x="1038338" y="1342512"/>
          <a:ext cx="1888001" cy="944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kern="1200" cap="none" normalizeH="0" baseline="0" smtClean="0">
            <a:ln>
              <a:noFill/>
            </a:ln>
            <a:solidFill>
              <a:srgbClr val="000000"/>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kern="1200" cap="none" normalizeH="0" baseline="0" smtClean="0">
              <a:ln>
                <a:noFill/>
              </a:ln>
              <a:solidFill>
                <a:srgbClr val="000000"/>
              </a:solidFill>
              <a:effectLst/>
              <a:latin typeface="Arial" charset="0"/>
              <a:cs typeface="Arial" charset="0"/>
            </a:rPr>
            <a:t>Categorical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kern="1200" cap="none" normalizeH="0" baseline="0" smtClean="0">
            <a:ln>
              <a:noFill/>
            </a:ln>
            <a:solidFill>
              <a:srgbClr val="000000"/>
            </a:solidFill>
            <a:effectLst/>
            <a:latin typeface="Arial" charset="0"/>
            <a:cs typeface="Arial" charset="0"/>
          </a:endParaRPr>
        </a:p>
      </dsp:txBody>
      <dsp:txXfrm>
        <a:off x="1038338" y="1342512"/>
        <a:ext cx="1888001" cy="944000"/>
      </dsp:txXfrm>
    </dsp:sp>
    <dsp:sp modelId="{A7630E20-CD6F-4B81-9A79-996F6506E25D}">
      <dsp:nvSpPr>
        <dsp:cNvPr id="0" name=""/>
        <dsp:cNvSpPr/>
      </dsp:nvSpPr>
      <dsp:spPr>
        <a:xfrm>
          <a:off x="3322819" y="1342512"/>
          <a:ext cx="1888001" cy="944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kern="1200" cap="none" normalizeH="0" baseline="0" smtClean="0">
            <a:ln>
              <a:noFill/>
            </a:ln>
            <a:solidFill>
              <a:srgbClr val="474747"/>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kern="1200" cap="none" normalizeH="0" baseline="0" smtClean="0">
              <a:ln>
                <a:noFill/>
              </a:ln>
              <a:solidFill>
                <a:schemeClr val="tx1"/>
              </a:solidFill>
              <a:effectLst/>
              <a:latin typeface="Arial" charset="0"/>
              <a:cs typeface="Arial" charset="0"/>
            </a:rPr>
            <a:t>Numerical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kern="1200" cap="none" normalizeH="0" baseline="0" smtClean="0">
            <a:ln>
              <a:noFill/>
            </a:ln>
            <a:solidFill>
              <a:srgbClr val="474747"/>
            </a:solidFill>
            <a:effectLst/>
            <a:latin typeface="Arial" charset="0"/>
            <a:cs typeface="Arial" charset="0"/>
          </a:endParaRPr>
        </a:p>
      </dsp:txBody>
      <dsp:txXfrm>
        <a:off x="3322819" y="1342512"/>
        <a:ext cx="1888001" cy="944000"/>
      </dsp:txXfrm>
    </dsp:sp>
    <dsp:sp modelId="{318495DC-6E37-4FAF-9872-CD870690D4B8}">
      <dsp:nvSpPr>
        <dsp:cNvPr id="0" name=""/>
        <dsp:cNvSpPr/>
      </dsp:nvSpPr>
      <dsp:spPr>
        <a:xfrm>
          <a:off x="2180579" y="2682992"/>
          <a:ext cx="1888001" cy="944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kern="1200" cap="none" normalizeH="0" baseline="0" smtClean="0">
              <a:ln>
                <a:noFill/>
              </a:ln>
              <a:solidFill>
                <a:srgbClr val="474747"/>
              </a:solidFill>
              <a:effectLst/>
              <a:latin typeface="Arial" charset="0"/>
              <a:cs typeface="Arial" charset="0"/>
            </a:rPr>
            <a:t>Discrete</a:t>
          </a:r>
          <a:endParaRPr kumimoji="0" lang="en-US" sz="2000" b="0" i="0" u="none" strike="noStrike" kern="1200" cap="none" normalizeH="0" baseline="0" smtClean="0">
            <a:ln>
              <a:noFill/>
            </a:ln>
            <a:solidFill>
              <a:schemeClr val="tx1"/>
            </a:solidFill>
            <a:effectLst/>
            <a:latin typeface="Arial" charset="0"/>
            <a:cs typeface="Arial" charset="0"/>
          </a:endParaRPr>
        </a:p>
      </dsp:txBody>
      <dsp:txXfrm>
        <a:off x="2180579" y="2682992"/>
        <a:ext cx="1888001" cy="944000"/>
      </dsp:txXfrm>
    </dsp:sp>
    <dsp:sp modelId="{6642E8BF-2E11-4624-ADBD-1B5C8D39354F}">
      <dsp:nvSpPr>
        <dsp:cNvPr id="0" name=""/>
        <dsp:cNvSpPr/>
      </dsp:nvSpPr>
      <dsp:spPr>
        <a:xfrm>
          <a:off x="4465060" y="2682992"/>
          <a:ext cx="1888001" cy="944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kern="1200" cap="none" normalizeH="0" baseline="0" smtClean="0">
              <a:ln>
                <a:noFill/>
              </a:ln>
              <a:solidFill>
                <a:srgbClr val="474747"/>
              </a:solidFill>
              <a:effectLst/>
              <a:latin typeface="Arial" charset="0"/>
              <a:cs typeface="Arial" charset="0"/>
            </a:rPr>
            <a:t>Continuous</a:t>
          </a:r>
          <a:endParaRPr kumimoji="0" lang="en-US" sz="2000" b="0" i="0" u="none" strike="noStrike" kern="1200" cap="none" normalizeH="0" baseline="0" smtClean="0">
            <a:ln>
              <a:noFill/>
            </a:ln>
            <a:solidFill>
              <a:schemeClr val="tx1"/>
            </a:solidFill>
            <a:effectLst/>
            <a:latin typeface="Arial" charset="0"/>
            <a:cs typeface="Arial" charset="0"/>
          </a:endParaRPr>
        </a:p>
      </dsp:txBody>
      <dsp:txXfrm>
        <a:off x="4465060" y="2682992"/>
        <a:ext cx="1888001" cy="944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53F775-D115-46D9-82EA-000526180AF7}" type="datetimeFigureOut">
              <a:rPr lang="en-US" smtClean="0"/>
              <a:t>6/18/2017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DD72D4-2DD3-4BF2-B8F1-53B6841F8942}" type="slidenum">
              <a:rPr lang="en-US" smtClean="0"/>
              <a:t>‹#›</a:t>
            </a:fld>
            <a:endParaRPr lang="en-US"/>
          </a:p>
        </p:txBody>
      </p:sp>
    </p:spTree>
    <p:extLst>
      <p:ext uri="{BB962C8B-B14F-4D97-AF65-F5344CB8AC3E}">
        <p14:creationId xmlns:p14="http://schemas.microsoft.com/office/powerpoint/2010/main" val="338027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EEBA7-1121-496A-B540-0F01139AF635}" type="slidenum">
              <a:rPr lang="en-US"/>
              <a:pPr/>
              <a:t>13</a:t>
            </a:fld>
            <a:endParaRPr lang="en-US"/>
          </a:p>
        </p:txBody>
      </p:sp>
      <p:sp>
        <p:nvSpPr>
          <p:cNvPr id="1111042" name="Rectangle 2"/>
          <p:cNvSpPr>
            <a:spLocks noGrp="1" noRot="1" noChangeAspect="1" noChangeArrowheads="1" noTextEdit="1"/>
          </p:cNvSpPr>
          <p:nvPr>
            <p:ph type="sldImg"/>
          </p:nvPr>
        </p:nvSpPr>
        <p:spPr>
          <a:xfrm>
            <a:off x="1143000" y="685800"/>
            <a:ext cx="4572000" cy="3429000"/>
          </a:xfrm>
          <a:ln/>
        </p:spPr>
      </p:sp>
      <p:sp>
        <p:nvSpPr>
          <p:cNvPr id="1111043"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213524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3CFC8-4A1C-4AEB-90A1-79FC31C8F907}" type="slidenum">
              <a:rPr lang="en-US"/>
              <a:pPr/>
              <a:t>22</a:t>
            </a:fld>
            <a:endParaRPr lang="en-US"/>
          </a:p>
        </p:txBody>
      </p:sp>
      <p:sp>
        <p:nvSpPr>
          <p:cNvPr id="1131522" name="Rectangle 2"/>
          <p:cNvSpPr>
            <a:spLocks noGrp="1" noRot="1" noChangeAspect="1" noChangeArrowheads="1" noTextEdit="1"/>
          </p:cNvSpPr>
          <p:nvPr>
            <p:ph type="sldImg"/>
          </p:nvPr>
        </p:nvSpPr>
        <p:spPr>
          <a:xfrm>
            <a:off x="1133580" y="686426"/>
            <a:ext cx="4590841" cy="3429000"/>
          </a:xfrm>
          <a:ln/>
        </p:spPr>
      </p:sp>
      <p:sp>
        <p:nvSpPr>
          <p:cNvPr id="1131523"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1623111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A31552-9ABB-4B1A-B4C8-573444063FAC}" type="slidenum">
              <a:rPr lang="en-US"/>
              <a:pPr/>
              <a:t>23</a:t>
            </a:fld>
            <a:endParaRPr lang="en-US"/>
          </a:p>
        </p:txBody>
      </p:sp>
      <p:sp>
        <p:nvSpPr>
          <p:cNvPr id="1133570" name="Rectangle 2"/>
          <p:cNvSpPr>
            <a:spLocks noGrp="1" noRot="1" noChangeAspect="1" noChangeArrowheads="1" noTextEdit="1"/>
          </p:cNvSpPr>
          <p:nvPr>
            <p:ph type="sldImg"/>
          </p:nvPr>
        </p:nvSpPr>
        <p:spPr>
          <a:xfrm>
            <a:off x="1133580" y="686426"/>
            <a:ext cx="4590841" cy="3429000"/>
          </a:xfrm>
          <a:ln/>
        </p:spPr>
      </p:sp>
      <p:sp>
        <p:nvSpPr>
          <p:cNvPr id="1133571"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3815031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CAC38-6338-4F2C-B784-12C8BCB57D8B}" type="slidenum">
              <a:rPr lang="en-US"/>
              <a:pPr/>
              <a:t>24</a:t>
            </a:fld>
            <a:endParaRPr lang="en-US"/>
          </a:p>
        </p:txBody>
      </p:sp>
      <p:sp>
        <p:nvSpPr>
          <p:cNvPr id="1135618" name="Rectangle 2"/>
          <p:cNvSpPr>
            <a:spLocks noGrp="1" noRot="1" noChangeAspect="1" noChangeArrowheads="1" noTextEdit="1"/>
          </p:cNvSpPr>
          <p:nvPr>
            <p:ph type="sldImg"/>
          </p:nvPr>
        </p:nvSpPr>
        <p:spPr>
          <a:xfrm>
            <a:off x="1133580" y="686426"/>
            <a:ext cx="4590841" cy="3429000"/>
          </a:xfrm>
          <a:ln/>
        </p:spPr>
      </p:sp>
      <p:sp>
        <p:nvSpPr>
          <p:cNvPr id="1135619"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37629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CFFAE-93E9-4FE4-A63F-430CDD92CAF6}" type="slidenum">
              <a:rPr lang="en-US"/>
              <a:pPr/>
              <a:t>26</a:t>
            </a:fld>
            <a:endParaRPr lang="en-US"/>
          </a:p>
        </p:txBody>
      </p:sp>
      <p:sp>
        <p:nvSpPr>
          <p:cNvPr id="1281026" name="Rectangle 2"/>
          <p:cNvSpPr>
            <a:spLocks noGrp="1" noRot="1" noChangeAspect="1" noChangeArrowheads="1" noTextEdit="1"/>
          </p:cNvSpPr>
          <p:nvPr>
            <p:ph type="sldImg"/>
          </p:nvPr>
        </p:nvSpPr>
        <p:spPr>
          <a:xfrm>
            <a:off x="1143000" y="685800"/>
            <a:ext cx="4572000" cy="3429000"/>
          </a:xfrm>
          <a:ln/>
        </p:spPr>
      </p:sp>
      <p:sp>
        <p:nvSpPr>
          <p:cNvPr id="1281027"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1296776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C4335-38A2-4722-AA3E-BC01E5B52991}" type="slidenum">
              <a:rPr lang="en-US"/>
              <a:pPr/>
              <a:t>27</a:t>
            </a:fld>
            <a:endParaRPr lang="en-US"/>
          </a:p>
        </p:txBody>
      </p:sp>
      <p:sp>
        <p:nvSpPr>
          <p:cNvPr id="1285122" name="Rectangle 2"/>
          <p:cNvSpPr>
            <a:spLocks noGrp="1" noRot="1" noChangeAspect="1" noChangeArrowheads="1" noTextEdit="1"/>
          </p:cNvSpPr>
          <p:nvPr>
            <p:ph type="sldImg"/>
          </p:nvPr>
        </p:nvSpPr>
        <p:spPr>
          <a:xfrm>
            <a:off x="1143000" y="685800"/>
            <a:ext cx="4572000" cy="3429000"/>
          </a:xfrm>
          <a:ln/>
        </p:spPr>
      </p:sp>
      <p:sp>
        <p:nvSpPr>
          <p:cNvPr id="1285123"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4287976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890DD-C71A-4267-AB45-80E119C55AEE}" type="slidenum">
              <a:rPr lang="en-US"/>
              <a:pPr/>
              <a:t>28</a:t>
            </a:fld>
            <a:endParaRPr lang="en-US"/>
          </a:p>
        </p:txBody>
      </p:sp>
      <p:sp>
        <p:nvSpPr>
          <p:cNvPr id="1137666" name="Rectangle 2"/>
          <p:cNvSpPr>
            <a:spLocks noGrp="1" noRot="1" noChangeAspect="1" noChangeArrowheads="1" noTextEdit="1"/>
          </p:cNvSpPr>
          <p:nvPr>
            <p:ph type="sldImg"/>
          </p:nvPr>
        </p:nvSpPr>
        <p:spPr>
          <a:xfrm>
            <a:off x="1098550" y="676275"/>
            <a:ext cx="4610100" cy="3457575"/>
          </a:xfrm>
          <a:ln/>
        </p:spPr>
      </p:sp>
      <p:sp>
        <p:nvSpPr>
          <p:cNvPr id="1137667" name="Rectangle 3"/>
          <p:cNvSpPr>
            <a:spLocks noGrp="1" noChangeArrowheads="1"/>
          </p:cNvSpPr>
          <p:nvPr>
            <p:ph type="body" idx="1"/>
          </p:nvPr>
        </p:nvSpPr>
        <p:spPr>
          <a:xfrm>
            <a:off x="898072" y="4359349"/>
            <a:ext cx="5011615" cy="4132626"/>
          </a:xfrm>
          <a:ln/>
          <a:extLst>
            <a:ext uri="{909E8E84-426E-40DD-AFC4-6F175D3DCCD1}">
              <a14:hiddenFill xmlns:a14="http://schemas.microsoft.com/office/drawing/2010/main">
                <a:solidFill>
                  <a:srgbClr val="000000"/>
                </a:solidFill>
              </a14:hiddenFill>
            </a:ext>
          </a:extLst>
        </p:spPr>
        <p:txBody>
          <a:bodyPr lIns="91100" tIns="45549" rIns="91100" bIns="0"/>
          <a:lstStyle/>
          <a:p>
            <a:endParaRPr lang="en-US"/>
          </a:p>
        </p:txBody>
      </p:sp>
    </p:spTree>
    <p:extLst>
      <p:ext uri="{BB962C8B-B14F-4D97-AF65-F5344CB8AC3E}">
        <p14:creationId xmlns:p14="http://schemas.microsoft.com/office/powerpoint/2010/main" val="766600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53DB0-3C98-43F3-A55B-C00F1EB12821}" type="slidenum">
              <a:rPr lang="en-US"/>
              <a:pPr/>
              <a:t>29</a:t>
            </a:fld>
            <a:endParaRPr lang="en-US"/>
          </a:p>
        </p:txBody>
      </p:sp>
      <p:sp>
        <p:nvSpPr>
          <p:cNvPr id="1141762" name="Rectangle 2"/>
          <p:cNvSpPr>
            <a:spLocks noGrp="1" noRot="1" noChangeAspect="1" noChangeArrowheads="1" noTextEdit="1"/>
          </p:cNvSpPr>
          <p:nvPr>
            <p:ph type="sldImg"/>
          </p:nvPr>
        </p:nvSpPr>
        <p:spPr>
          <a:xfrm>
            <a:off x="1143000" y="685800"/>
            <a:ext cx="4572000" cy="3429000"/>
          </a:xfrm>
          <a:ln/>
        </p:spPr>
      </p:sp>
      <p:sp>
        <p:nvSpPr>
          <p:cNvPr id="1141763"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426466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314F6C-65ED-426E-B3D5-9BD7A40685A6}" type="slidenum">
              <a:rPr lang="en-US"/>
              <a:pPr/>
              <a:t>35</a:t>
            </a:fld>
            <a:endParaRPr lang="en-US"/>
          </a:p>
        </p:txBody>
      </p:sp>
      <p:sp>
        <p:nvSpPr>
          <p:cNvPr id="1184770" name="Rectangle 2"/>
          <p:cNvSpPr>
            <a:spLocks noGrp="1" noRot="1" noChangeAspect="1" noChangeArrowheads="1" noTextEdit="1"/>
          </p:cNvSpPr>
          <p:nvPr>
            <p:ph type="sldImg"/>
          </p:nvPr>
        </p:nvSpPr>
        <p:spPr>
          <a:xfrm>
            <a:off x="1133580" y="686426"/>
            <a:ext cx="4590841" cy="3429000"/>
          </a:xfrm>
          <a:ln/>
        </p:spPr>
      </p:sp>
      <p:sp>
        <p:nvSpPr>
          <p:cNvPr id="1184771"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2944846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F8E8F-67D0-4BAF-BA66-50FDEB5C8830}" type="slidenum">
              <a:rPr lang="en-US" smtClean="0"/>
              <a:pPr/>
              <a:t>36</a:t>
            </a:fld>
            <a:endParaRPr lang="en-US"/>
          </a:p>
        </p:txBody>
      </p:sp>
    </p:spTree>
    <p:extLst>
      <p:ext uri="{BB962C8B-B14F-4D97-AF65-F5344CB8AC3E}">
        <p14:creationId xmlns:p14="http://schemas.microsoft.com/office/powerpoint/2010/main" val="959078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A8F22B-A72A-4EB7-A2E6-9C0359C72011}" type="slidenum">
              <a:rPr lang="en-US"/>
              <a:pPr/>
              <a:t>37</a:t>
            </a:fld>
            <a:endParaRPr lang="en-US"/>
          </a:p>
        </p:txBody>
      </p:sp>
      <p:sp>
        <p:nvSpPr>
          <p:cNvPr id="1188866" name="Rectangle 2"/>
          <p:cNvSpPr>
            <a:spLocks noGrp="1" noRot="1" noChangeAspect="1" noChangeArrowheads="1" noTextEdit="1"/>
          </p:cNvSpPr>
          <p:nvPr>
            <p:ph type="sldImg"/>
          </p:nvPr>
        </p:nvSpPr>
        <p:spPr>
          <a:xfrm>
            <a:off x="1133580" y="686426"/>
            <a:ext cx="4590841" cy="3429000"/>
          </a:xfrm>
          <a:ln/>
        </p:spPr>
      </p:sp>
      <p:sp>
        <p:nvSpPr>
          <p:cNvPr id="1188867"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426154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4FB82-B5CB-4BD7-A2AB-D15B1EC276B1}" type="slidenum">
              <a:rPr lang="en-US"/>
              <a:pPr/>
              <a:t>14</a:t>
            </a:fld>
            <a:endParaRPr lang="en-US"/>
          </a:p>
        </p:txBody>
      </p:sp>
      <p:sp>
        <p:nvSpPr>
          <p:cNvPr id="1113090" name="Rectangle 2"/>
          <p:cNvSpPr>
            <a:spLocks noGrp="1" noRot="1" noChangeAspect="1" noChangeArrowheads="1" noTextEdit="1"/>
          </p:cNvSpPr>
          <p:nvPr>
            <p:ph type="sldImg"/>
          </p:nvPr>
        </p:nvSpPr>
        <p:spPr>
          <a:xfrm>
            <a:off x="1143000" y="685800"/>
            <a:ext cx="4572000" cy="3429000"/>
          </a:xfrm>
          <a:ln/>
        </p:spPr>
      </p:sp>
      <p:sp>
        <p:nvSpPr>
          <p:cNvPr id="1113091"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1245530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94BDCE-FEA6-4350-8DF4-E4B58883CF76}" type="slidenum">
              <a:rPr lang="en-US"/>
              <a:pPr/>
              <a:t>38</a:t>
            </a:fld>
            <a:endParaRPr lang="en-US"/>
          </a:p>
        </p:txBody>
      </p:sp>
      <p:sp>
        <p:nvSpPr>
          <p:cNvPr id="1201154" name="Rectangle 2"/>
          <p:cNvSpPr>
            <a:spLocks noGrp="1" noRot="1" noChangeAspect="1" noChangeArrowheads="1" noTextEdit="1"/>
          </p:cNvSpPr>
          <p:nvPr>
            <p:ph type="sldImg"/>
          </p:nvPr>
        </p:nvSpPr>
        <p:spPr>
          <a:xfrm>
            <a:off x="1143000" y="685800"/>
            <a:ext cx="4572000" cy="3429000"/>
          </a:xfrm>
          <a:ln/>
        </p:spPr>
      </p:sp>
      <p:sp>
        <p:nvSpPr>
          <p:cNvPr id="1201155"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950864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72AB4-1766-4AFC-AB33-5FA30C438CF7}" type="slidenum">
              <a:rPr lang="en-US"/>
              <a:pPr/>
              <a:t>39</a:t>
            </a:fld>
            <a:endParaRPr lang="en-US"/>
          </a:p>
        </p:txBody>
      </p:sp>
      <p:sp>
        <p:nvSpPr>
          <p:cNvPr id="1203202" name="Rectangle 2"/>
          <p:cNvSpPr>
            <a:spLocks noGrp="1" noRot="1" noChangeAspect="1" noChangeArrowheads="1" noTextEdit="1"/>
          </p:cNvSpPr>
          <p:nvPr>
            <p:ph type="sldImg"/>
          </p:nvPr>
        </p:nvSpPr>
        <p:spPr>
          <a:xfrm>
            <a:off x="1133580" y="686426"/>
            <a:ext cx="4590841" cy="3429000"/>
          </a:xfrm>
          <a:ln/>
        </p:spPr>
      </p:sp>
      <p:sp>
        <p:nvSpPr>
          <p:cNvPr id="1203203"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3879816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30CDBF-1E2D-48E6-B9C6-66B4D3247ED6}" type="slidenum">
              <a:rPr lang="en-US"/>
              <a:pPr/>
              <a:t>40</a:t>
            </a:fld>
            <a:endParaRPr lang="en-US"/>
          </a:p>
        </p:txBody>
      </p:sp>
      <p:sp>
        <p:nvSpPr>
          <p:cNvPr id="1205250" name="Rectangle 2"/>
          <p:cNvSpPr>
            <a:spLocks noGrp="1" noRot="1" noChangeAspect="1" noChangeArrowheads="1" noTextEdit="1"/>
          </p:cNvSpPr>
          <p:nvPr>
            <p:ph type="sldImg"/>
          </p:nvPr>
        </p:nvSpPr>
        <p:spPr>
          <a:xfrm>
            <a:off x="1143000" y="685800"/>
            <a:ext cx="4572000" cy="3429000"/>
          </a:xfrm>
          <a:ln/>
        </p:spPr>
      </p:sp>
      <p:sp>
        <p:nvSpPr>
          <p:cNvPr id="1205251"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896482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82B31-9F83-4299-A4BD-B677E769C31F}" type="slidenum">
              <a:rPr lang="en-US"/>
              <a:pPr/>
              <a:t>41</a:t>
            </a:fld>
            <a:endParaRPr lang="en-US"/>
          </a:p>
        </p:txBody>
      </p:sp>
      <p:sp>
        <p:nvSpPr>
          <p:cNvPr id="1207298" name="Rectangle 2"/>
          <p:cNvSpPr>
            <a:spLocks noGrp="1" noRot="1" noChangeAspect="1" noChangeArrowheads="1" noTextEdit="1"/>
          </p:cNvSpPr>
          <p:nvPr>
            <p:ph type="sldImg"/>
          </p:nvPr>
        </p:nvSpPr>
        <p:spPr>
          <a:xfrm>
            <a:off x="1143000" y="685800"/>
            <a:ext cx="4572000" cy="3429000"/>
          </a:xfrm>
          <a:ln/>
        </p:spPr>
      </p:sp>
      <p:sp>
        <p:nvSpPr>
          <p:cNvPr id="1207299"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391720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187498-F399-49C2-AD01-ACC430F56608}" type="slidenum">
              <a:rPr lang="en-US"/>
              <a:pPr/>
              <a:t>15</a:t>
            </a:fld>
            <a:endParaRPr lang="en-US"/>
          </a:p>
        </p:txBody>
      </p:sp>
      <p:sp>
        <p:nvSpPr>
          <p:cNvPr id="1115138" name="Rectangle 2"/>
          <p:cNvSpPr>
            <a:spLocks noGrp="1" noRot="1" noChangeAspect="1" noChangeArrowheads="1" noTextEdit="1"/>
          </p:cNvSpPr>
          <p:nvPr>
            <p:ph type="sldImg"/>
          </p:nvPr>
        </p:nvSpPr>
        <p:spPr>
          <a:xfrm>
            <a:off x="1089618" y="677044"/>
            <a:ext cx="4628522" cy="3457145"/>
          </a:xfrm>
          <a:ln/>
        </p:spPr>
      </p:sp>
      <p:sp>
        <p:nvSpPr>
          <p:cNvPr id="1115139" name="Rectangle 3"/>
          <p:cNvSpPr>
            <a:spLocks noGrp="1" noChangeArrowheads="1"/>
          </p:cNvSpPr>
          <p:nvPr>
            <p:ph type="body" idx="1"/>
          </p:nvPr>
        </p:nvSpPr>
        <p:spPr>
          <a:xfrm>
            <a:off x="898072" y="4359349"/>
            <a:ext cx="5011615" cy="4132626"/>
          </a:xfrm>
          <a:noFill/>
          <a:ln/>
        </p:spPr>
        <p:txBody>
          <a:bodyPr lIns="91100" tIns="45549" rIns="91100" bIns="45549"/>
          <a:lstStyle/>
          <a:p>
            <a:endParaRPr lang="en-US" dirty="0"/>
          </a:p>
        </p:txBody>
      </p:sp>
    </p:spTree>
    <p:extLst>
      <p:ext uri="{BB962C8B-B14F-4D97-AF65-F5344CB8AC3E}">
        <p14:creationId xmlns:p14="http://schemas.microsoft.com/office/powerpoint/2010/main" val="3149084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AD754-6261-4311-B829-A7A7649108E1}" type="slidenum">
              <a:rPr lang="en-US"/>
              <a:pPr/>
              <a:t>16</a:t>
            </a:fld>
            <a:endParaRPr lang="en-US"/>
          </a:p>
        </p:txBody>
      </p:sp>
      <p:sp>
        <p:nvSpPr>
          <p:cNvPr id="1117186" name="Rectangle 2"/>
          <p:cNvSpPr>
            <a:spLocks noGrp="1" noRot="1" noChangeAspect="1" noChangeArrowheads="1" noTextEdit="1"/>
          </p:cNvSpPr>
          <p:nvPr>
            <p:ph type="sldImg"/>
          </p:nvPr>
        </p:nvSpPr>
        <p:spPr>
          <a:xfrm>
            <a:off x="1133580" y="686426"/>
            <a:ext cx="4590841" cy="3429000"/>
          </a:xfrm>
          <a:ln/>
        </p:spPr>
      </p:sp>
      <p:sp>
        <p:nvSpPr>
          <p:cNvPr id="1117187"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46737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55106-9B70-4AC9-8655-D03FD4E43565}" type="slidenum">
              <a:rPr lang="en-US"/>
              <a:pPr/>
              <a:t>17</a:t>
            </a:fld>
            <a:endParaRPr lang="en-US"/>
          </a:p>
        </p:txBody>
      </p:sp>
      <p:sp>
        <p:nvSpPr>
          <p:cNvPr id="1119234" name="Rectangle 2"/>
          <p:cNvSpPr>
            <a:spLocks noGrp="1" noRot="1" noChangeAspect="1" noChangeArrowheads="1" noTextEdit="1"/>
          </p:cNvSpPr>
          <p:nvPr>
            <p:ph type="sldImg"/>
          </p:nvPr>
        </p:nvSpPr>
        <p:spPr>
          <a:xfrm>
            <a:off x="1143000" y="685800"/>
            <a:ext cx="4572000" cy="3429000"/>
          </a:xfrm>
          <a:ln/>
        </p:spPr>
      </p:sp>
      <p:sp>
        <p:nvSpPr>
          <p:cNvPr id="1119235"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290270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A9293-A75F-4170-9E4F-FB49B3C72D4B}" type="slidenum">
              <a:rPr lang="en-US"/>
              <a:pPr/>
              <a:t>18</a:t>
            </a:fld>
            <a:endParaRPr lang="en-US"/>
          </a:p>
        </p:txBody>
      </p:sp>
      <p:sp>
        <p:nvSpPr>
          <p:cNvPr id="1121282" name="Rectangle 2"/>
          <p:cNvSpPr>
            <a:spLocks noGrp="1" noRot="1" noChangeAspect="1" noChangeArrowheads="1" noTextEdit="1"/>
          </p:cNvSpPr>
          <p:nvPr>
            <p:ph type="sldImg"/>
          </p:nvPr>
        </p:nvSpPr>
        <p:spPr>
          <a:xfrm>
            <a:off x="1133580" y="686426"/>
            <a:ext cx="4590841" cy="3429000"/>
          </a:xfrm>
          <a:ln/>
        </p:spPr>
      </p:sp>
      <p:sp>
        <p:nvSpPr>
          <p:cNvPr id="1121283"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3483128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F33C2-A7A1-4DFF-94CC-F3A1A64DAC4A}" type="slidenum">
              <a:rPr lang="en-US"/>
              <a:pPr/>
              <a:t>19</a:t>
            </a:fld>
            <a:endParaRPr lang="en-US"/>
          </a:p>
        </p:txBody>
      </p:sp>
      <p:sp>
        <p:nvSpPr>
          <p:cNvPr id="1123330" name="Rectangle 2"/>
          <p:cNvSpPr>
            <a:spLocks noGrp="1" noRot="1" noChangeAspect="1" noChangeArrowheads="1" noTextEdit="1"/>
          </p:cNvSpPr>
          <p:nvPr>
            <p:ph type="sldImg"/>
          </p:nvPr>
        </p:nvSpPr>
        <p:spPr>
          <a:xfrm>
            <a:off x="1133580" y="686426"/>
            <a:ext cx="4590841" cy="3429000"/>
          </a:xfrm>
          <a:ln/>
        </p:spPr>
      </p:sp>
      <p:sp>
        <p:nvSpPr>
          <p:cNvPr id="1123331"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176454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646A9-05BD-48B2-AC61-44C0D1A25349}" type="slidenum">
              <a:rPr lang="en-US"/>
              <a:pPr/>
              <a:t>20</a:t>
            </a:fld>
            <a:endParaRPr lang="en-US"/>
          </a:p>
        </p:txBody>
      </p:sp>
      <p:sp>
        <p:nvSpPr>
          <p:cNvPr id="1125378" name="Rectangle 2"/>
          <p:cNvSpPr>
            <a:spLocks noGrp="1" noRot="1" noChangeAspect="1" noChangeArrowheads="1" noTextEdit="1"/>
          </p:cNvSpPr>
          <p:nvPr>
            <p:ph type="sldImg"/>
          </p:nvPr>
        </p:nvSpPr>
        <p:spPr>
          <a:xfrm>
            <a:off x="1143000" y="685800"/>
            <a:ext cx="4572000" cy="3429000"/>
          </a:xfrm>
          <a:ln/>
        </p:spPr>
      </p:sp>
      <p:sp>
        <p:nvSpPr>
          <p:cNvPr id="1125379"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4129307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1566BD-17D4-422C-A9CE-ACA36BA6B104}" type="slidenum">
              <a:rPr lang="en-US"/>
              <a:pPr/>
              <a:t>21</a:t>
            </a:fld>
            <a:endParaRPr lang="en-US"/>
          </a:p>
        </p:txBody>
      </p:sp>
      <p:sp>
        <p:nvSpPr>
          <p:cNvPr id="1129474" name="Rectangle 2"/>
          <p:cNvSpPr>
            <a:spLocks noGrp="1" noRot="1" noChangeAspect="1" noChangeArrowheads="1" noTextEdit="1"/>
          </p:cNvSpPr>
          <p:nvPr>
            <p:ph type="sldImg"/>
          </p:nvPr>
        </p:nvSpPr>
        <p:spPr>
          <a:xfrm>
            <a:off x="1133580" y="686426"/>
            <a:ext cx="4590841" cy="3429000"/>
          </a:xfrm>
          <a:ln/>
        </p:spPr>
      </p:sp>
      <p:sp>
        <p:nvSpPr>
          <p:cNvPr id="1129475" name="Rectangle 3"/>
          <p:cNvSpPr>
            <a:spLocks noGrp="1" noChangeArrowheads="1"/>
          </p:cNvSpPr>
          <p:nvPr>
            <p:ph type="body" idx="1"/>
          </p:nvPr>
        </p:nvSpPr>
        <p:spPr>
          <a:xfrm>
            <a:off x="913772" y="4343713"/>
            <a:ext cx="5030456" cy="4113862"/>
          </a:xfrm>
        </p:spPr>
        <p:txBody>
          <a:bodyPr/>
          <a:lstStyle/>
          <a:p>
            <a:endParaRPr lang="en-US"/>
          </a:p>
        </p:txBody>
      </p:sp>
    </p:spTree>
    <p:extLst>
      <p:ext uri="{BB962C8B-B14F-4D97-AF65-F5344CB8AC3E}">
        <p14:creationId xmlns:p14="http://schemas.microsoft.com/office/powerpoint/2010/main" val="334358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110771F-4614-433E-A277-0CA6138B9D37}" type="datetimeFigureOut">
              <a:rPr lang="en-US" smtClean="0"/>
              <a:pPr/>
              <a:t>6/18/2017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3F2E8E1-F69D-430D-92FD-5A1521C76CF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10771F-4614-433E-A277-0CA6138B9D37}"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2E8E1-F69D-430D-92FD-5A1521C76C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10771F-4614-433E-A277-0CA6138B9D37}"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2E8E1-F69D-430D-92FD-5A1521C76CF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CC41FD6-2B84-47F7-99DD-0493C528F8F7}" type="datetime1">
              <a:rPr lang="en-US" smtClean="0"/>
              <a:pPr/>
              <a:t>6/18/2017</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D08B6160-5C21-4C09-852A-4B252140B9AE}" type="slidenum">
              <a:rPr lang="en-US"/>
              <a:pPr/>
              <a:t>‹#›</a:t>
            </a:fld>
            <a:endParaRPr lang="en-US"/>
          </a:p>
        </p:txBody>
      </p:sp>
    </p:spTree>
    <p:extLst>
      <p:ext uri="{BB962C8B-B14F-4D97-AF65-F5344CB8AC3E}">
        <p14:creationId xmlns:p14="http://schemas.microsoft.com/office/powerpoint/2010/main" val="33001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110771F-4614-433E-A277-0CA6138B9D37}" type="datetimeFigureOut">
              <a:rPr lang="en-US" smtClean="0"/>
              <a:pPr/>
              <a:t>6/18/2017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2E8E1-F69D-430D-92FD-5A1521C76CF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10771F-4614-433E-A277-0CA6138B9D37}" type="datetimeFigureOut">
              <a:rPr lang="en-US" smtClean="0"/>
              <a:pPr/>
              <a:t>6/18/2017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3F2E8E1-F69D-430D-92FD-5A1521C76CF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110771F-4614-433E-A277-0CA6138B9D37}" type="datetimeFigureOut">
              <a:rPr lang="en-US" smtClean="0"/>
              <a:pPr/>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2E8E1-F69D-430D-92FD-5A1521C76CF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110771F-4614-433E-A277-0CA6138B9D37}" type="datetimeFigureOut">
              <a:rPr lang="en-US" smtClean="0"/>
              <a:pPr/>
              <a:t>6/18/2017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2E8E1-F69D-430D-92FD-5A1521C76CF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10771F-4614-433E-A277-0CA6138B9D37}" type="datetimeFigureOut">
              <a:rPr lang="en-US" smtClean="0"/>
              <a:pPr/>
              <a:t>6/18/2017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2E8E1-F69D-430D-92FD-5A1521C76C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0771F-4614-433E-A277-0CA6138B9D37}" type="datetimeFigureOut">
              <a:rPr lang="en-US" smtClean="0"/>
              <a:pPr/>
              <a:t>6/18/2017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2E8E1-F69D-430D-92FD-5A1521C76C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10771F-4614-433E-A277-0CA6138B9D37}" type="datetimeFigureOut">
              <a:rPr lang="en-US" smtClean="0"/>
              <a:pPr/>
              <a:t>6/18/2017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2E8E1-F69D-430D-92FD-5A1521C76CF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10771F-4614-433E-A277-0CA6138B9D37}" type="datetimeFigureOut">
              <a:rPr lang="en-US" smtClean="0"/>
              <a:pPr/>
              <a:t>6/18/2017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3F2E8E1-F69D-430D-92FD-5A1521C76CF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110771F-4614-433E-A277-0CA6138B9D37}" type="datetimeFigureOut">
              <a:rPr lang="en-US" smtClean="0"/>
              <a:pPr/>
              <a:t>6/18/2017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3F2E8E1-F69D-430D-92FD-5A1521C76C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3.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20.wmf"/><Relationship Id="rId4" Type="http://schemas.openxmlformats.org/officeDocument/2006/relationships/oleObject" Target="../embeddings/oleObject14.bin"/><Relationship Id="rId9" Type="http://schemas.openxmlformats.org/officeDocument/2006/relationships/image" Target="../media/image2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4.wmf"/></Relationships>
</file>

<file path=ppt/slides/_rels/slide4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2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8.wmf"/></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bin"/><Relationship Id="rId7"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6324600"/>
            <a:ext cx="6400800" cy="457200"/>
          </a:xfrm>
        </p:spPr>
        <p:txBody>
          <a:bodyPr>
            <a:normAutofit lnSpcReduction="10000"/>
          </a:bodyPr>
          <a:lstStyle/>
          <a:p>
            <a:r>
              <a:rPr lang="en-US" dirty="0" smtClean="0"/>
              <a:t>Hardik Shah, Epitome</a:t>
            </a:r>
            <a:endParaRPr lang="en-US" dirty="0"/>
          </a:p>
        </p:txBody>
      </p:sp>
      <p:sp>
        <p:nvSpPr>
          <p:cNvPr id="2" name="Title 1"/>
          <p:cNvSpPr>
            <a:spLocks noGrp="1"/>
          </p:cNvSpPr>
          <p:nvPr>
            <p:ph type="ctrTitle"/>
          </p:nvPr>
        </p:nvSpPr>
        <p:spPr/>
        <p:txBody>
          <a:bodyPr>
            <a:normAutofit fontScale="90000"/>
          </a:bodyPr>
          <a:lstStyle/>
          <a:p>
            <a:r>
              <a:rPr lang="en-US" sz="4900" smtClean="0"/>
              <a:t>Overview of Statistics – Part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Variables</a:t>
            </a:r>
            <a:endParaRPr lang="en-US" dirty="0"/>
          </a:p>
        </p:txBody>
      </p:sp>
      <p:sp>
        <p:nvSpPr>
          <p:cNvPr id="3" name="Content Placeholder 2"/>
          <p:cNvSpPr>
            <a:spLocks noGrp="1"/>
          </p:cNvSpPr>
          <p:nvPr>
            <p:ph sz="quarter" idx="1"/>
          </p:nvPr>
        </p:nvSpPr>
        <p:spPr>
          <a:xfrm>
            <a:off x="762000" y="1828800"/>
            <a:ext cx="7772400" cy="4572000"/>
          </a:xfrm>
        </p:spPr>
        <p:txBody>
          <a:bodyPr>
            <a:normAutofit/>
          </a:bodyPr>
          <a:lstStyle/>
          <a:p>
            <a:pPr>
              <a:buClr>
                <a:schemeClr val="tx1"/>
              </a:buClr>
              <a:buFont typeface="Wingdings" pitchFamily="2" charset="2"/>
              <a:buChar char="§"/>
            </a:pPr>
            <a:r>
              <a:rPr lang="en-US" sz="2800" b="1" dirty="0" smtClean="0">
                <a:latin typeface="Times New Roman" charset="0"/>
              </a:rPr>
              <a:t>Categorical</a:t>
            </a:r>
            <a:r>
              <a:rPr lang="en-US" sz="2800" dirty="0" smtClean="0">
                <a:latin typeface="Times New Roman" charset="0"/>
              </a:rPr>
              <a:t> (qualitative) variables have values that can only be placed into categories, such as “yes” and “no.” </a:t>
            </a:r>
          </a:p>
          <a:p>
            <a:pPr>
              <a:buClr>
                <a:schemeClr val="tx1"/>
              </a:buClr>
              <a:buFont typeface="Wingdings" pitchFamily="2" charset="2"/>
              <a:buNone/>
            </a:pPr>
            <a:endParaRPr lang="en-US" sz="2800" dirty="0" smtClean="0">
              <a:latin typeface="Times New Roman" charset="0"/>
            </a:endParaRPr>
          </a:p>
          <a:p>
            <a:pPr>
              <a:buClr>
                <a:schemeClr val="tx1"/>
              </a:buClr>
              <a:buFont typeface="Wingdings" pitchFamily="2" charset="2"/>
              <a:buChar char="§"/>
            </a:pPr>
            <a:r>
              <a:rPr lang="en-US" sz="2800" b="1" dirty="0" smtClean="0">
                <a:latin typeface="Times New Roman" charset="0"/>
              </a:rPr>
              <a:t>Numerical</a:t>
            </a:r>
            <a:r>
              <a:rPr lang="en-US" sz="2800" dirty="0" smtClean="0">
                <a:latin typeface="Times New Roman" charset="0"/>
              </a:rPr>
              <a:t> (quantitative) variables have values that represent quantities. </a:t>
            </a:r>
          </a:p>
        </p:txBody>
      </p:sp>
    </p:spTree>
    <p:extLst>
      <p:ext uri="{BB962C8B-B14F-4D97-AF65-F5344CB8AC3E}">
        <p14:creationId xmlns:p14="http://schemas.microsoft.com/office/powerpoint/2010/main" val="2975753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a:t>
            </a:r>
            <a:endParaRPr lang="en-US" dirty="0"/>
          </a:p>
        </p:txBody>
      </p:sp>
      <p:graphicFrame>
        <p:nvGraphicFramePr>
          <p:cNvPr id="3" name="Diagram 2"/>
          <p:cNvGraphicFramePr/>
          <p:nvPr/>
        </p:nvGraphicFramePr>
        <p:xfrm>
          <a:off x="914400" y="1676400"/>
          <a:ext cx="7391400" cy="3629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Box 16"/>
          <p:cNvSpPr txBox="1">
            <a:spLocks noChangeArrowheads="1"/>
          </p:cNvSpPr>
          <p:nvPr/>
        </p:nvSpPr>
        <p:spPr bwMode="auto">
          <a:xfrm>
            <a:off x="1423988" y="4362450"/>
            <a:ext cx="2401887" cy="1314206"/>
          </a:xfrm>
          <a:prstGeom prst="rect">
            <a:avLst/>
          </a:prstGeom>
          <a:noFill/>
          <a:ln w="9525" algn="ctr">
            <a:noFill/>
            <a:miter lim="800000"/>
            <a:headEnd/>
            <a:tailEnd/>
          </a:ln>
          <a:effectLst/>
        </p:spPr>
        <p:txBody>
          <a:bodyPr lIns="85342" tIns="42672" rIns="85342" bIns="42672">
            <a:spAutoFit/>
          </a:bodyPr>
          <a:lstStyle/>
          <a:p>
            <a:pPr marL="342900" indent="-342900">
              <a:lnSpc>
                <a:spcPct val="100000"/>
              </a:lnSpc>
              <a:spcBef>
                <a:spcPct val="50000"/>
              </a:spcBef>
              <a:buClr>
                <a:schemeClr val="folHlink"/>
              </a:buClr>
              <a:buSzPct val="60000"/>
            </a:pPr>
            <a:r>
              <a:rPr lang="en-US" sz="1400" b="1" dirty="0">
                <a:solidFill>
                  <a:schemeClr val="tx1"/>
                </a:solidFill>
              </a:rPr>
              <a:t>Examples:</a:t>
            </a:r>
          </a:p>
          <a:p>
            <a:pPr marL="342900" indent="-342900">
              <a:lnSpc>
                <a:spcPct val="100000"/>
              </a:lnSpc>
              <a:spcBef>
                <a:spcPct val="50000"/>
              </a:spcBef>
              <a:buClr>
                <a:schemeClr val="tx1"/>
              </a:buClr>
              <a:buSzPct val="60000"/>
              <a:buFont typeface="Wingdings" pitchFamily="2" charset="2"/>
              <a:buChar char="n"/>
            </a:pPr>
            <a:r>
              <a:rPr lang="en-US" sz="1400" b="1" dirty="0">
                <a:solidFill>
                  <a:schemeClr val="tx1"/>
                </a:solidFill>
              </a:rPr>
              <a:t>Marital Status</a:t>
            </a:r>
          </a:p>
          <a:p>
            <a:pPr marL="342900" indent="-342900">
              <a:lnSpc>
                <a:spcPct val="100000"/>
              </a:lnSpc>
              <a:spcBef>
                <a:spcPct val="10000"/>
              </a:spcBef>
              <a:buClr>
                <a:schemeClr val="tx1"/>
              </a:buClr>
              <a:buSzPct val="60000"/>
              <a:buFont typeface="Wingdings" pitchFamily="2" charset="2"/>
              <a:buChar char="n"/>
            </a:pPr>
            <a:r>
              <a:rPr lang="en-US" sz="1400" b="1" dirty="0">
                <a:solidFill>
                  <a:schemeClr val="tx1"/>
                </a:solidFill>
              </a:rPr>
              <a:t>Political Party</a:t>
            </a:r>
          </a:p>
          <a:p>
            <a:pPr marL="342900" indent="-342900">
              <a:lnSpc>
                <a:spcPct val="100000"/>
              </a:lnSpc>
              <a:spcBef>
                <a:spcPct val="0"/>
              </a:spcBef>
              <a:buClr>
                <a:schemeClr val="tx1"/>
              </a:buClr>
              <a:buSzPct val="60000"/>
              <a:buFont typeface="Wingdings" pitchFamily="2" charset="2"/>
              <a:buChar char="n"/>
            </a:pPr>
            <a:r>
              <a:rPr lang="en-US" sz="1400" b="1" dirty="0">
                <a:solidFill>
                  <a:schemeClr val="tx1"/>
                </a:solidFill>
              </a:rPr>
              <a:t>Eye Color</a:t>
            </a:r>
          </a:p>
          <a:p>
            <a:pPr marL="342900" indent="-342900">
              <a:lnSpc>
                <a:spcPct val="100000"/>
              </a:lnSpc>
              <a:spcBef>
                <a:spcPct val="10000"/>
              </a:spcBef>
              <a:buClr>
                <a:schemeClr val="tx1"/>
              </a:buClr>
              <a:buSzPct val="60000"/>
            </a:pPr>
            <a:r>
              <a:rPr lang="en-US" sz="1400" b="1" dirty="0">
                <a:solidFill>
                  <a:srgbClr val="FF0000"/>
                </a:solidFill>
              </a:rPr>
              <a:t>      (Defined categories)</a:t>
            </a:r>
          </a:p>
        </p:txBody>
      </p:sp>
      <p:sp>
        <p:nvSpPr>
          <p:cNvPr id="6" name="Text Box 17"/>
          <p:cNvSpPr txBox="1">
            <a:spLocks noChangeArrowheads="1"/>
          </p:cNvSpPr>
          <p:nvPr/>
        </p:nvSpPr>
        <p:spPr bwMode="auto">
          <a:xfrm>
            <a:off x="4043363" y="5232400"/>
            <a:ext cx="2182812" cy="1098762"/>
          </a:xfrm>
          <a:prstGeom prst="rect">
            <a:avLst/>
          </a:prstGeom>
          <a:noFill/>
          <a:ln w="9525" algn="ctr">
            <a:noFill/>
            <a:miter lim="800000"/>
            <a:headEnd/>
            <a:tailEnd/>
          </a:ln>
          <a:effectLst/>
        </p:spPr>
        <p:txBody>
          <a:bodyPr lIns="85342" tIns="42672" rIns="85342" bIns="42672">
            <a:spAutoFit/>
          </a:bodyPr>
          <a:lstStyle/>
          <a:p>
            <a:pPr marL="342900" indent="-342900">
              <a:lnSpc>
                <a:spcPct val="100000"/>
              </a:lnSpc>
              <a:spcBef>
                <a:spcPct val="50000"/>
              </a:spcBef>
              <a:buClr>
                <a:schemeClr val="tx1"/>
              </a:buClr>
              <a:buSzPct val="60000"/>
            </a:pPr>
            <a:r>
              <a:rPr lang="en-US" sz="1400" b="1" dirty="0">
                <a:solidFill>
                  <a:schemeClr val="tx1"/>
                </a:solidFill>
              </a:rPr>
              <a:t>Examples:</a:t>
            </a:r>
          </a:p>
          <a:p>
            <a:pPr marL="342900" indent="-342900">
              <a:lnSpc>
                <a:spcPct val="100000"/>
              </a:lnSpc>
              <a:spcBef>
                <a:spcPct val="50000"/>
              </a:spcBef>
              <a:buClr>
                <a:schemeClr val="tx1"/>
              </a:buClr>
              <a:buSzPct val="60000"/>
              <a:buFont typeface="Wingdings" pitchFamily="2" charset="2"/>
              <a:buChar char="n"/>
            </a:pPr>
            <a:r>
              <a:rPr lang="en-US" sz="1400" b="1" dirty="0">
                <a:solidFill>
                  <a:schemeClr val="tx1"/>
                </a:solidFill>
              </a:rPr>
              <a:t>Number of Children</a:t>
            </a:r>
          </a:p>
          <a:p>
            <a:pPr marL="342900" indent="-342900">
              <a:lnSpc>
                <a:spcPct val="100000"/>
              </a:lnSpc>
              <a:spcBef>
                <a:spcPct val="10000"/>
              </a:spcBef>
              <a:buClr>
                <a:schemeClr val="tx1"/>
              </a:buClr>
              <a:buSzPct val="60000"/>
              <a:buFont typeface="Wingdings" pitchFamily="2" charset="2"/>
              <a:buChar char="n"/>
            </a:pPr>
            <a:r>
              <a:rPr lang="en-US" sz="1400" b="1" dirty="0">
                <a:solidFill>
                  <a:schemeClr val="tx1"/>
                </a:solidFill>
              </a:rPr>
              <a:t>Defects per hour</a:t>
            </a:r>
          </a:p>
          <a:p>
            <a:pPr marL="342900" indent="-342900">
              <a:lnSpc>
                <a:spcPct val="100000"/>
              </a:lnSpc>
              <a:spcBef>
                <a:spcPct val="10000"/>
              </a:spcBef>
              <a:buClr>
                <a:schemeClr val="tx1"/>
              </a:buClr>
              <a:buSzPct val="60000"/>
            </a:pPr>
            <a:r>
              <a:rPr lang="en-US" sz="1400" b="1" dirty="0">
                <a:solidFill>
                  <a:srgbClr val="FF0000"/>
                </a:solidFill>
              </a:rPr>
              <a:t>      (Counted items)</a:t>
            </a:r>
          </a:p>
        </p:txBody>
      </p:sp>
      <p:sp>
        <p:nvSpPr>
          <p:cNvPr id="7" name="Text Box 18"/>
          <p:cNvSpPr txBox="1">
            <a:spLocks noChangeArrowheads="1"/>
          </p:cNvSpPr>
          <p:nvPr/>
        </p:nvSpPr>
        <p:spPr bwMode="auto">
          <a:xfrm>
            <a:off x="6372225" y="5232400"/>
            <a:ext cx="2619375" cy="1098762"/>
          </a:xfrm>
          <a:prstGeom prst="rect">
            <a:avLst/>
          </a:prstGeom>
          <a:noFill/>
          <a:ln w="9525" algn="ctr">
            <a:noFill/>
            <a:miter lim="800000"/>
            <a:headEnd/>
            <a:tailEnd/>
          </a:ln>
          <a:effectLst/>
        </p:spPr>
        <p:txBody>
          <a:bodyPr lIns="85342" tIns="42672" rIns="85342" bIns="42672">
            <a:spAutoFit/>
          </a:bodyPr>
          <a:lstStyle/>
          <a:p>
            <a:pPr marL="342900" indent="-342900">
              <a:lnSpc>
                <a:spcPct val="100000"/>
              </a:lnSpc>
              <a:spcBef>
                <a:spcPct val="50000"/>
              </a:spcBef>
              <a:buClr>
                <a:schemeClr val="tx1"/>
              </a:buClr>
              <a:buSzPct val="60000"/>
            </a:pPr>
            <a:r>
              <a:rPr lang="en-US" sz="1400" b="1" dirty="0">
                <a:solidFill>
                  <a:schemeClr val="tx1"/>
                </a:solidFill>
              </a:rPr>
              <a:t>Examples:</a:t>
            </a:r>
          </a:p>
          <a:p>
            <a:pPr marL="342900" indent="-342900">
              <a:lnSpc>
                <a:spcPct val="100000"/>
              </a:lnSpc>
              <a:spcBef>
                <a:spcPct val="50000"/>
              </a:spcBef>
              <a:buClr>
                <a:schemeClr val="tx1"/>
              </a:buClr>
              <a:buSzPct val="60000"/>
              <a:buFont typeface="Wingdings" pitchFamily="2" charset="2"/>
              <a:buChar char="n"/>
            </a:pPr>
            <a:r>
              <a:rPr lang="en-US" sz="1400" b="1" dirty="0">
                <a:solidFill>
                  <a:schemeClr val="tx1"/>
                </a:solidFill>
              </a:rPr>
              <a:t>Weight</a:t>
            </a:r>
          </a:p>
          <a:p>
            <a:pPr marL="342900" indent="-342900">
              <a:lnSpc>
                <a:spcPct val="100000"/>
              </a:lnSpc>
              <a:spcBef>
                <a:spcPct val="10000"/>
              </a:spcBef>
              <a:buClr>
                <a:schemeClr val="tx1"/>
              </a:buClr>
              <a:buSzPct val="60000"/>
              <a:buFont typeface="Wingdings" pitchFamily="2" charset="2"/>
              <a:buChar char="n"/>
            </a:pPr>
            <a:r>
              <a:rPr lang="en-US" sz="1400" b="1" dirty="0">
                <a:solidFill>
                  <a:schemeClr val="tx1"/>
                </a:solidFill>
              </a:rPr>
              <a:t>Voltage</a:t>
            </a:r>
          </a:p>
          <a:p>
            <a:pPr marL="342900" indent="-342900">
              <a:lnSpc>
                <a:spcPct val="100000"/>
              </a:lnSpc>
              <a:spcBef>
                <a:spcPct val="10000"/>
              </a:spcBef>
              <a:buClr>
                <a:schemeClr val="tx1"/>
              </a:buClr>
              <a:buSzPct val="60000"/>
            </a:pPr>
            <a:r>
              <a:rPr lang="en-US" sz="1400" b="1" dirty="0">
                <a:solidFill>
                  <a:srgbClr val="FF0000"/>
                </a:solidFill>
              </a:rPr>
              <a:t>    (Measured characteristics)</a:t>
            </a:r>
          </a:p>
        </p:txBody>
      </p:sp>
    </p:spTree>
    <p:extLst>
      <p:ext uri="{BB962C8B-B14F-4D97-AF65-F5344CB8AC3E}">
        <p14:creationId xmlns:p14="http://schemas.microsoft.com/office/powerpoint/2010/main" val="1611464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3" name="Content Placeholder 2"/>
          <p:cNvSpPr>
            <a:spLocks noGrp="1"/>
          </p:cNvSpPr>
          <p:nvPr>
            <p:ph sz="quarter" idx="1"/>
          </p:nvPr>
        </p:nvSpPr>
        <p:spPr>
          <a:xfrm>
            <a:off x="762000" y="1676400"/>
            <a:ext cx="7772400" cy="4572000"/>
          </a:xfrm>
        </p:spPr>
        <p:txBody>
          <a:bodyPr>
            <a:normAutofit/>
          </a:bodyPr>
          <a:lstStyle/>
          <a:p>
            <a:r>
              <a:rPr lang="en-US" dirty="0" smtClean="0"/>
              <a:t> Empirical classic probability</a:t>
            </a:r>
          </a:p>
          <a:p>
            <a:pPr lvl="2">
              <a:lnSpc>
                <a:spcPct val="70000"/>
              </a:lnSpc>
            </a:pPr>
            <a:r>
              <a:rPr lang="en-US" dirty="0" smtClean="0"/>
              <a:t>Based on historical data</a:t>
            </a:r>
          </a:p>
          <a:p>
            <a:pPr lvl="2">
              <a:lnSpc>
                <a:spcPct val="70000"/>
              </a:lnSpc>
            </a:pPr>
            <a:r>
              <a:rPr lang="en-US" dirty="0" smtClean="0"/>
              <a:t>Computed after performing the experiment</a:t>
            </a:r>
          </a:p>
          <a:p>
            <a:pPr lvl="2">
              <a:lnSpc>
                <a:spcPct val="70000"/>
              </a:lnSpc>
            </a:pPr>
            <a:r>
              <a:rPr lang="en-US" dirty="0" smtClean="0"/>
              <a:t>Number of times an event occurred divided by the number of trials</a:t>
            </a:r>
          </a:p>
          <a:p>
            <a:pPr lvl="2">
              <a:lnSpc>
                <a:spcPct val="70000"/>
              </a:lnSpc>
            </a:pPr>
            <a:r>
              <a:rPr lang="en-US" dirty="0" smtClean="0"/>
              <a:t>Objective -- everyone correctly using the method assigns an identical probability</a:t>
            </a:r>
          </a:p>
          <a:p>
            <a:r>
              <a:rPr lang="en-US" dirty="0" smtClean="0"/>
              <a:t>Subjective probability</a:t>
            </a:r>
          </a:p>
          <a:p>
            <a:pPr lvl="2"/>
            <a:r>
              <a:rPr lang="en-US" dirty="0" smtClean="0"/>
              <a:t>different individuals may (correctly) assign different numeric probabilities to the same event</a:t>
            </a:r>
          </a:p>
          <a:p>
            <a:r>
              <a:rPr lang="en-US" dirty="0" smtClean="0"/>
              <a:t>Mutually Exclusive event</a:t>
            </a:r>
          </a:p>
          <a:p>
            <a:r>
              <a:rPr lang="en-US" dirty="0" smtClean="0"/>
              <a:t>Collectively Exhaustive event</a:t>
            </a:r>
          </a:p>
          <a:p>
            <a:r>
              <a:rPr lang="en-US" dirty="0" smtClean="0"/>
              <a:t>Equally Likely event</a:t>
            </a:r>
          </a:p>
          <a:p>
            <a:pPr>
              <a:buNone/>
            </a:pPr>
            <a:endParaRPr lang="en-US" dirty="0" smtClean="0"/>
          </a:p>
          <a:p>
            <a:endParaRPr lang="en-US" dirty="0" smtClean="0"/>
          </a:p>
          <a:p>
            <a:pPr>
              <a:buNone/>
            </a:pPr>
            <a:endParaRPr lang="en-US" dirty="0" smtClean="0"/>
          </a:p>
          <a:p>
            <a:endParaRPr lang="en-US" dirty="0" smtClean="0"/>
          </a:p>
        </p:txBody>
      </p:sp>
    </p:spTree>
    <p:extLst>
      <p:ext uri="{BB962C8B-B14F-4D97-AF65-F5344CB8AC3E}">
        <p14:creationId xmlns:p14="http://schemas.microsoft.com/office/powerpoint/2010/main" val="470236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a:xfrm>
            <a:off x="762000" y="-304800"/>
            <a:ext cx="7793038" cy="1462088"/>
          </a:xfrm>
        </p:spPr>
        <p:txBody>
          <a:bodyPr/>
          <a:lstStyle/>
          <a:p>
            <a:r>
              <a:rPr lang="en-US" dirty="0"/>
              <a:t>Random Variable</a:t>
            </a:r>
          </a:p>
        </p:txBody>
      </p:sp>
      <p:sp>
        <p:nvSpPr>
          <p:cNvPr id="1110019" name="Rectangle 3"/>
          <p:cNvSpPr>
            <a:spLocks noGrp="1" noChangeArrowheads="1"/>
          </p:cNvSpPr>
          <p:nvPr>
            <p:ph type="body" idx="1"/>
          </p:nvPr>
        </p:nvSpPr>
        <p:spPr>
          <a:xfrm>
            <a:off x="381000" y="1066800"/>
            <a:ext cx="7772400" cy="4114800"/>
          </a:xfrm>
        </p:spPr>
        <p:txBody>
          <a:bodyPr>
            <a:noAutofit/>
          </a:bodyPr>
          <a:lstStyle/>
          <a:p>
            <a:pPr>
              <a:lnSpc>
                <a:spcPct val="90000"/>
              </a:lnSpc>
              <a:spcBef>
                <a:spcPct val="0"/>
              </a:spcBef>
              <a:buClrTx/>
              <a:buSzTx/>
              <a:buFontTx/>
              <a:buChar char="•"/>
            </a:pPr>
            <a:r>
              <a:rPr lang="en-US" sz="3200" dirty="0">
                <a:ea typeface="Arial Unicode MS" pitchFamily="34" charset="-128"/>
                <a:cs typeface="Arial Unicode MS" pitchFamily="34" charset="-128"/>
              </a:rPr>
              <a:t>A random variable </a:t>
            </a:r>
            <a:r>
              <a:rPr lang="en-US" sz="3200" i="1" dirty="0">
                <a:ea typeface="Arial Unicode MS" pitchFamily="34" charset="-128"/>
                <a:cs typeface="Arial Unicode MS" pitchFamily="34" charset="-128"/>
              </a:rPr>
              <a:t>x</a:t>
            </a:r>
            <a:r>
              <a:rPr lang="en-US" sz="3200" dirty="0">
                <a:ea typeface="Arial Unicode MS" pitchFamily="34" charset="-128"/>
                <a:cs typeface="Arial Unicode MS" pitchFamily="34" charset="-128"/>
              </a:rPr>
              <a:t> takes on a defined set of values with different probabilities.</a:t>
            </a:r>
          </a:p>
          <a:p>
            <a:pPr lvl="2">
              <a:lnSpc>
                <a:spcPct val="90000"/>
              </a:lnSpc>
              <a:spcBef>
                <a:spcPct val="0"/>
              </a:spcBef>
              <a:buClrTx/>
              <a:buSzTx/>
              <a:buFontTx/>
              <a:buChar char="•"/>
            </a:pPr>
            <a:r>
              <a:rPr lang="en-US" sz="2400" dirty="0">
                <a:ea typeface="Arial Unicode MS" pitchFamily="34" charset="-128"/>
                <a:cs typeface="Arial Unicode MS" pitchFamily="34" charset="-128"/>
              </a:rPr>
              <a:t>For example, if you roll a die, the outcome is random (not fixed) and there are 6 possible outcomes, each of which occur with probability one-sixth.  </a:t>
            </a:r>
          </a:p>
          <a:p>
            <a:pPr lvl="2">
              <a:lnSpc>
                <a:spcPct val="90000"/>
              </a:lnSpc>
              <a:spcBef>
                <a:spcPct val="0"/>
              </a:spcBef>
              <a:buClrTx/>
              <a:buSzTx/>
              <a:buFontTx/>
              <a:buChar char="•"/>
            </a:pPr>
            <a:r>
              <a:rPr lang="en-US" sz="2400" dirty="0">
                <a:ea typeface="Arial Unicode MS" pitchFamily="34" charset="-128"/>
                <a:cs typeface="Arial Unicode MS" pitchFamily="34" charset="-128"/>
              </a:rPr>
              <a:t>For example, if you poll people about their voting preferences, the percentage of the sample that responds </a:t>
            </a:r>
            <a:r>
              <a:rPr lang="en-US" sz="2400" dirty="0">
                <a:latin typeface="Times New Roman"/>
                <a:ea typeface="Arial Unicode MS" pitchFamily="34" charset="-128"/>
                <a:cs typeface="Arial Unicode MS" pitchFamily="34" charset="-128"/>
              </a:rPr>
              <a:t>“</a:t>
            </a:r>
            <a:r>
              <a:rPr lang="en-US" sz="2400" dirty="0">
                <a:ea typeface="Arial Unicode MS" pitchFamily="34" charset="-128"/>
                <a:cs typeface="Arial Unicode MS" pitchFamily="34" charset="-128"/>
              </a:rPr>
              <a:t>Yes on Proposition 100</a:t>
            </a:r>
            <a:r>
              <a:rPr lang="en-US" sz="2400" dirty="0">
                <a:latin typeface="Times New Roman"/>
                <a:ea typeface="Arial Unicode MS" pitchFamily="34" charset="-128"/>
                <a:cs typeface="Arial Unicode MS" pitchFamily="34" charset="-128"/>
              </a:rPr>
              <a:t>”</a:t>
            </a:r>
            <a:r>
              <a:rPr lang="en-US" sz="2400" dirty="0">
                <a:ea typeface="Arial Unicode MS" pitchFamily="34" charset="-128"/>
                <a:cs typeface="Arial Unicode MS" pitchFamily="34" charset="-128"/>
              </a:rPr>
              <a:t> is a also a random variable (the percentage will be slightly differently every time you poll). </a:t>
            </a:r>
          </a:p>
          <a:p>
            <a:pPr>
              <a:lnSpc>
                <a:spcPct val="90000"/>
              </a:lnSpc>
              <a:spcBef>
                <a:spcPct val="0"/>
              </a:spcBef>
              <a:buClrTx/>
              <a:buSzTx/>
              <a:buFontTx/>
              <a:buChar char="•"/>
            </a:pPr>
            <a:endParaRPr lang="en-US" sz="2400" dirty="0">
              <a:ea typeface="Arial Unicode MS" pitchFamily="34" charset="-128"/>
              <a:cs typeface="Arial Unicode MS" pitchFamily="34" charset="-128"/>
            </a:endParaRPr>
          </a:p>
          <a:p>
            <a:pPr eaLnBrk="0" hangingPunct="0">
              <a:lnSpc>
                <a:spcPct val="90000"/>
              </a:lnSpc>
              <a:spcBef>
                <a:spcPct val="0"/>
              </a:spcBef>
              <a:buClrTx/>
              <a:buSzTx/>
              <a:buFontTx/>
              <a:buChar char="•"/>
            </a:pPr>
            <a:r>
              <a:rPr lang="en-US" sz="3200" dirty="0">
                <a:ea typeface="Arial Unicode MS" pitchFamily="34" charset="-128"/>
                <a:cs typeface="Arial Unicode MS" pitchFamily="34" charset="-128"/>
              </a:rPr>
              <a:t>Roughly, </a:t>
            </a:r>
            <a:r>
              <a:rPr lang="en-US" sz="3200" u="sng" dirty="0">
                <a:cs typeface="Times New Roman" pitchFamily="18" charset="0"/>
              </a:rPr>
              <a:t>probability</a:t>
            </a:r>
            <a:r>
              <a:rPr lang="en-US" sz="3200" dirty="0">
                <a:cs typeface="Times New Roman" pitchFamily="18" charset="0"/>
              </a:rPr>
              <a:t> is how frequently we expect different outcomes to occur if we repeat the experiment over and over (</a:t>
            </a:r>
            <a:r>
              <a:rPr lang="en-US" sz="3200" dirty="0">
                <a:latin typeface="Times New Roman"/>
                <a:cs typeface="Times New Roman" pitchFamily="18" charset="0"/>
              </a:rPr>
              <a:t>“</a:t>
            </a:r>
            <a:r>
              <a:rPr lang="en-US" sz="3200" dirty="0" err="1">
                <a:cs typeface="Times New Roman" pitchFamily="18" charset="0"/>
              </a:rPr>
              <a:t>frequentist</a:t>
            </a:r>
            <a:r>
              <a:rPr lang="en-US" sz="3200" dirty="0">
                <a:latin typeface="Times New Roman"/>
                <a:cs typeface="Times New Roman" pitchFamily="18" charset="0"/>
              </a:rPr>
              <a:t>”</a:t>
            </a:r>
            <a:r>
              <a:rPr lang="en-US" sz="3200" dirty="0">
                <a:cs typeface="Times New Roman" pitchFamily="18" charset="0"/>
              </a:rPr>
              <a:t> view) </a:t>
            </a:r>
          </a:p>
          <a:p>
            <a:pPr>
              <a:lnSpc>
                <a:spcPct val="90000"/>
              </a:lnSpc>
            </a:pPr>
            <a:endParaRPr lang="en-US" sz="3200" dirty="0"/>
          </a:p>
        </p:txBody>
      </p:sp>
    </p:spTree>
    <p:extLst>
      <p:ext uri="{BB962C8B-B14F-4D97-AF65-F5344CB8AC3E}">
        <p14:creationId xmlns:p14="http://schemas.microsoft.com/office/powerpoint/2010/main" val="1828218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0019">
                                            <p:txEl>
                                              <p:pRg st="0" end="0"/>
                                            </p:txEl>
                                          </p:spTgt>
                                        </p:tgtEl>
                                        <p:attrNameLst>
                                          <p:attrName>style.visibility</p:attrName>
                                        </p:attrNameLst>
                                      </p:cBhvr>
                                      <p:to>
                                        <p:strVal val="visible"/>
                                      </p:to>
                                    </p:set>
                                    <p:anim calcmode="lin" valueType="num">
                                      <p:cBhvr additive="base">
                                        <p:cTn id="7" dur="500" fill="hold"/>
                                        <p:tgtEl>
                                          <p:spTgt spid="1110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0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0019">
                                            <p:txEl>
                                              <p:pRg st="1" end="1"/>
                                            </p:txEl>
                                          </p:spTgt>
                                        </p:tgtEl>
                                        <p:attrNameLst>
                                          <p:attrName>style.visibility</p:attrName>
                                        </p:attrNameLst>
                                      </p:cBhvr>
                                      <p:to>
                                        <p:strVal val="visible"/>
                                      </p:to>
                                    </p:set>
                                    <p:anim calcmode="lin" valueType="num">
                                      <p:cBhvr additive="base">
                                        <p:cTn id="13" dur="500" fill="hold"/>
                                        <p:tgtEl>
                                          <p:spTgt spid="1110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0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0019">
                                            <p:txEl>
                                              <p:pRg st="2" end="2"/>
                                            </p:txEl>
                                          </p:spTgt>
                                        </p:tgtEl>
                                        <p:attrNameLst>
                                          <p:attrName>style.visibility</p:attrName>
                                        </p:attrNameLst>
                                      </p:cBhvr>
                                      <p:to>
                                        <p:strVal val="visible"/>
                                      </p:to>
                                    </p:set>
                                    <p:anim calcmode="lin" valueType="num">
                                      <p:cBhvr additive="base">
                                        <p:cTn id="19" dur="500" fill="hold"/>
                                        <p:tgtEl>
                                          <p:spTgt spid="11100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0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0019">
                                            <p:txEl>
                                              <p:pRg st="4" end="4"/>
                                            </p:txEl>
                                          </p:spTgt>
                                        </p:tgtEl>
                                        <p:attrNameLst>
                                          <p:attrName>style.visibility</p:attrName>
                                        </p:attrNameLst>
                                      </p:cBhvr>
                                      <p:to>
                                        <p:strVal val="visible"/>
                                      </p:to>
                                    </p:set>
                                    <p:anim calcmode="lin" valueType="num">
                                      <p:cBhvr additive="base">
                                        <p:cTn id="25" dur="500" fill="hold"/>
                                        <p:tgtEl>
                                          <p:spTgt spid="111001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100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19" grpId="0" build="p" bldLvl="5"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a:xfrm>
            <a:off x="914400" y="457200"/>
            <a:ext cx="7772400" cy="1143000"/>
          </a:xfrm>
        </p:spPr>
        <p:txBody>
          <a:bodyPr>
            <a:normAutofit fontScale="90000"/>
          </a:bodyPr>
          <a:lstStyle/>
          <a:p>
            <a:r>
              <a:rPr lang="en-US"/>
              <a:t>Random variables can be discrete or continuous</a:t>
            </a:r>
          </a:p>
        </p:txBody>
      </p:sp>
      <p:sp>
        <p:nvSpPr>
          <p:cNvPr id="1112067" name="Rectangle 3"/>
          <p:cNvSpPr>
            <a:spLocks noGrp="1" noChangeArrowheads="1"/>
          </p:cNvSpPr>
          <p:nvPr>
            <p:ph type="body" idx="1"/>
          </p:nvPr>
        </p:nvSpPr>
        <p:spPr>
          <a:xfrm>
            <a:off x="914400" y="1905000"/>
            <a:ext cx="7772400" cy="4114800"/>
          </a:xfrm>
        </p:spPr>
        <p:txBody>
          <a:bodyPr>
            <a:normAutofit lnSpcReduction="10000"/>
          </a:bodyPr>
          <a:lstStyle/>
          <a:p>
            <a:pPr>
              <a:lnSpc>
                <a:spcPct val="90000"/>
              </a:lnSpc>
            </a:pPr>
            <a:r>
              <a:rPr lang="en-US" sz="2800" b="1" dirty="0"/>
              <a:t>Discrete</a:t>
            </a:r>
            <a:r>
              <a:rPr lang="en-US" sz="2800" dirty="0"/>
              <a:t> random variables have a countable number of outcomes</a:t>
            </a:r>
          </a:p>
          <a:p>
            <a:pPr lvl="1">
              <a:lnSpc>
                <a:spcPct val="90000"/>
              </a:lnSpc>
            </a:pPr>
            <a:r>
              <a:rPr lang="en-US" sz="2400" u="sng" dirty="0"/>
              <a:t>Examples</a:t>
            </a:r>
            <a:r>
              <a:rPr lang="en-US" sz="2400" dirty="0"/>
              <a:t>: Dead/alive, </a:t>
            </a:r>
            <a:r>
              <a:rPr lang="en-US" sz="2400" dirty="0" smtClean="0"/>
              <a:t>dice</a:t>
            </a:r>
            <a:r>
              <a:rPr lang="en-US" sz="2400" dirty="0"/>
              <a:t>, counts, etc</a:t>
            </a:r>
            <a:r>
              <a:rPr lang="en-US" sz="2400" dirty="0" smtClean="0"/>
              <a:t>.</a:t>
            </a:r>
          </a:p>
          <a:p>
            <a:pPr lvl="1">
              <a:lnSpc>
                <a:spcPct val="90000"/>
              </a:lnSpc>
            </a:pPr>
            <a:endParaRPr lang="en-US" sz="2400" dirty="0"/>
          </a:p>
          <a:p>
            <a:pPr>
              <a:lnSpc>
                <a:spcPct val="90000"/>
              </a:lnSpc>
            </a:pPr>
            <a:r>
              <a:rPr lang="en-US" sz="2800" b="1" dirty="0">
                <a:cs typeface="Times New Roman" pitchFamily="18" charset="0"/>
              </a:rPr>
              <a:t>Continuous</a:t>
            </a:r>
            <a:r>
              <a:rPr lang="en-US" sz="2800" dirty="0">
                <a:cs typeface="Times New Roman" pitchFamily="18" charset="0"/>
              </a:rPr>
              <a:t> random variables have an infinite continuum of possible values.</a:t>
            </a:r>
            <a:r>
              <a:rPr lang="en-US" sz="2800" b="1" dirty="0">
                <a:cs typeface="Times New Roman" pitchFamily="18" charset="0"/>
              </a:rPr>
              <a:t> </a:t>
            </a:r>
          </a:p>
          <a:p>
            <a:pPr lvl="1">
              <a:lnSpc>
                <a:spcPct val="90000"/>
              </a:lnSpc>
            </a:pPr>
            <a:r>
              <a:rPr lang="en-US" sz="2400" u="sng" dirty="0">
                <a:ea typeface="Arial Unicode MS" pitchFamily="34" charset="-128"/>
                <a:cs typeface="Arial Unicode MS" pitchFamily="34" charset="-128"/>
              </a:rPr>
              <a:t>Examples:</a:t>
            </a:r>
            <a:r>
              <a:rPr lang="en-US" sz="2400" dirty="0">
                <a:ea typeface="Arial Unicode MS" pitchFamily="34" charset="-128"/>
                <a:cs typeface="Arial Unicode MS" pitchFamily="34" charset="-128"/>
              </a:rPr>
              <a:t> blood pressure, weight, the speed of a car, the real numbers from 1 to 6.  </a:t>
            </a:r>
          </a:p>
          <a:p>
            <a:pPr lvl="1">
              <a:lnSpc>
                <a:spcPct val="90000"/>
              </a:lnSpc>
            </a:pPr>
            <a:endParaRPr lang="en-US" sz="2400" b="1" dirty="0">
              <a:cs typeface="Times New Roman" pitchFamily="18" charset="0"/>
            </a:endParaRPr>
          </a:p>
          <a:p>
            <a:pPr>
              <a:lnSpc>
                <a:spcPct val="90000"/>
              </a:lnSpc>
            </a:pPr>
            <a:endParaRPr lang="en-US" sz="2800" b="1" dirty="0">
              <a:cs typeface="Times New Roman" pitchFamily="18" charset="0"/>
            </a:endParaRPr>
          </a:p>
          <a:p>
            <a:pPr>
              <a:lnSpc>
                <a:spcPct val="90000"/>
              </a:lnSpc>
              <a:buFont typeface="Wingdings" pitchFamily="2" charset="2"/>
              <a:buNone/>
            </a:pPr>
            <a:r>
              <a:rPr lang="en-US" sz="2800" dirty="0"/>
              <a:t> </a:t>
            </a:r>
          </a:p>
        </p:txBody>
      </p:sp>
    </p:spTree>
    <p:extLst>
      <p:ext uri="{BB962C8B-B14F-4D97-AF65-F5344CB8AC3E}">
        <p14:creationId xmlns:p14="http://schemas.microsoft.com/office/powerpoint/2010/main" val="2306408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2067">
                                            <p:txEl>
                                              <p:pRg st="0" end="0"/>
                                            </p:txEl>
                                          </p:spTgt>
                                        </p:tgtEl>
                                        <p:attrNameLst>
                                          <p:attrName>style.visibility</p:attrName>
                                        </p:attrNameLst>
                                      </p:cBhvr>
                                      <p:to>
                                        <p:strVal val="visible"/>
                                      </p:to>
                                    </p:set>
                                    <p:anim calcmode="lin" valueType="num">
                                      <p:cBhvr additive="base">
                                        <p:cTn id="7" dur="500" fill="hold"/>
                                        <p:tgtEl>
                                          <p:spTgt spid="1112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2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2067">
                                            <p:txEl>
                                              <p:pRg st="1" end="1"/>
                                            </p:txEl>
                                          </p:spTgt>
                                        </p:tgtEl>
                                        <p:attrNameLst>
                                          <p:attrName>style.visibility</p:attrName>
                                        </p:attrNameLst>
                                      </p:cBhvr>
                                      <p:to>
                                        <p:strVal val="visible"/>
                                      </p:to>
                                    </p:set>
                                    <p:anim calcmode="lin" valueType="num">
                                      <p:cBhvr additive="base">
                                        <p:cTn id="13" dur="500" fill="hold"/>
                                        <p:tgtEl>
                                          <p:spTgt spid="1112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2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2067">
                                            <p:txEl>
                                              <p:pRg st="3" end="3"/>
                                            </p:txEl>
                                          </p:spTgt>
                                        </p:tgtEl>
                                        <p:attrNameLst>
                                          <p:attrName>style.visibility</p:attrName>
                                        </p:attrNameLst>
                                      </p:cBhvr>
                                      <p:to>
                                        <p:strVal val="visible"/>
                                      </p:to>
                                    </p:set>
                                    <p:anim calcmode="lin" valueType="num">
                                      <p:cBhvr additive="base">
                                        <p:cTn id="19" dur="500" fill="hold"/>
                                        <p:tgtEl>
                                          <p:spTgt spid="11120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2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2067">
                                            <p:txEl>
                                              <p:pRg st="4" end="4"/>
                                            </p:txEl>
                                          </p:spTgt>
                                        </p:tgtEl>
                                        <p:attrNameLst>
                                          <p:attrName>style.visibility</p:attrName>
                                        </p:attrNameLst>
                                      </p:cBhvr>
                                      <p:to>
                                        <p:strVal val="visible"/>
                                      </p:to>
                                    </p:set>
                                    <p:anim calcmode="lin" valueType="num">
                                      <p:cBhvr additive="base">
                                        <p:cTn id="25" dur="500" fill="hold"/>
                                        <p:tgtEl>
                                          <p:spTgt spid="111206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12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12067">
                                            <p:txEl>
                                              <p:pRg st="7" end="7"/>
                                            </p:txEl>
                                          </p:spTgt>
                                        </p:tgtEl>
                                        <p:attrNameLst>
                                          <p:attrName>style.visibility</p:attrName>
                                        </p:attrNameLst>
                                      </p:cBhvr>
                                      <p:to>
                                        <p:strVal val="visible"/>
                                      </p:to>
                                    </p:set>
                                    <p:anim calcmode="lin" valueType="num">
                                      <p:cBhvr additive="base">
                                        <p:cTn id="31" dur="500" fill="hold"/>
                                        <p:tgtEl>
                                          <p:spTgt spid="1112067">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120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067" grpId="0" build="p" bldLvl="3"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a:xfrm>
            <a:off x="1350963" y="304800"/>
            <a:ext cx="7793037" cy="1462088"/>
          </a:xfrm>
        </p:spPr>
        <p:txBody>
          <a:bodyPr/>
          <a:lstStyle/>
          <a:p>
            <a:r>
              <a:rPr lang="en-US" sz="3200" b="1">
                <a:cs typeface="Times New Roman" pitchFamily="18" charset="0"/>
              </a:rPr>
              <a:t>Probability functions</a:t>
            </a:r>
          </a:p>
        </p:txBody>
      </p:sp>
      <p:sp>
        <p:nvSpPr>
          <p:cNvPr id="1114115" name="Rectangle 3"/>
          <p:cNvSpPr>
            <a:spLocks noGrp="1" noChangeArrowheads="1"/>
          </p:cNvSpPr>
          <p:nvPr>
            <p:ph type="body" idx="1"/>
          </p:nvPr>
        </p:nvSpPr>
        <p:spPr>
          <a:xfrm>
            <a:off x="762000" y="1905000"/>
            <a:ext cx="7772400" cy="4114800"/>
          </a:xfrm>
        </p:spPr>
        <p:txBody>
          <a:bodyPr/>
          <a:lstStyle/>
          <a:p>
            <a:pPr eaLnBrk="0" hangingPunct="0"/>
            <a:r>
              <a:rPr lang="en-US" sz="2800">
                <a:cs typeface="Times New Roman" pitchFamily="18" charset="0"/>
              </a:rPr>
              <a:t>A probability function maps the possible values of </a:t>
            </a:r>
            <a:r>
              <a:rPr lang="en-US" sz="2800" i="1">
                <a:cs typeface="Times New Roman" pitchFamily="18" charset="0"/>
              </a:rPr>
              <a:t>x</a:t>
            </a:r>
            <a:r>
              <a:rPr lang="en-US" sz="2800">
                <a:cs typeface="Times New Roman" pitchFamily="18" charset="0"/>
              </a:rPr>
              <a:t> against their respective probabilities of occurrence, </a:t>
            </a:r>
            <a:r>
              <a:rPr lang="en-US" sz="2800" i="1">
                <a:cs typeface="Times New Roman" pitchFamily="18" charset="0"/>
              </a:rPr>
              <a:t>p(x)</a:t>
            </a:r>
            <a:r>
              <a:rPr lang="en-US" sz="2800">
                <a:cs typeface="Times New Roman" pitchFamily="18" charset="0"/>
              </a:rPr>
              <a:t> </a:t>
            </a:r>
          </a:p>
          <a:p>
            <a:pPr eaLnBrk="0" hangingPunct="0"/>
            <a:r>
              <a:rPr lang="en-US" sz="2800" i="1">
                <a:cs typeface="Times New Roman" pitchFamily="18" charset="0"/>
              </a:rPr>
              <a:t>p(x)</a:t>
            </a:r>
            <a:r>
              <a:rPr lang="en-US" sz="2800">
                <a:cs typeface="Times New Roman" pitchFamily="18" charset="0"/>
              </a:rPr>
              <a:t> is a number from 0 to 1.0.</a:t>
            </a:r>
          </a:p>
          <a:p>
            <a:pPr eaLnBrk="0" hangingPunct="0"/>
            <a:r>
              <a:rPr lang="en-US" sz="2800">
                <a:cs typeface="Times New Roman" pitchFamily="18" charset="0"/>
              </a:rPr>
              <a:t>The area under a probability function is always 1.</a:t>
            </a:r>
          </a:p>
        </p:txBody>
      </p:sp>
      <p:sp>
        <p:nvSpPr>
          <p:cNvPr id="1114116" name="Rectangle 4"/>
          <p:cNvSpPr>
            <a:spLocks noChangeArrowheads="1"/>
          </p:cNvSpPr>
          <p:nvPr/>
        </p:nvSpPr>
        <p:spPr bwMode="auto">
          <a:xfrm>
            <a:off x="4233863" y="3257550"/>
            <a:ext cx="9144000" cy="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1114117" name="Text Box 5"/>
          <p:cNvSpPr txBox="1">
            <a:spLocks noChangeArrowheads="1"/>
          </p:cNvSpPr>
          <p:nvPr/>
        </p:nvSpPr>
        <p:spPr bwMode="auto">
          <a:xfrm>
            <a:off x="3276600" y="3733800"/>
            <a:ext cx="30480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endParaRPr lang="en-US" sz="2400">
              <a:solidFill>
                <a:srgbClr val="000000"/>
              </a:solidFill>
              <a:latin typeface="Times New Roman" pitchFamily="18" charset="0"/>
            </a:endParaRPr>
          </a:p>
        </p:txBody>
      </p:sp>
    </p:spTree>
    <p:extLst>
      <p:ext uri="{BB962C8B-B14F-4D97-AF65-F5344CB8AC3E}">
        <p14:creationId xmlns:p14="http://schemas.microsoft.com/office/powerpoint/2010/main" val="3293049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4115">
                                            <p:txEl>
                                              <p:pRg st="0" end="0"/>
                                            </p:txEl>
                                          </p:spTgt>
                                        </p:tgtEl>
                                        <p:attrNameLst>
                                          <p:attrName>style.visibility</p:attrName>
                                        </p:attrNameLst>
                                      </p:cBhvr>
                                      <p:to>
                                        <p:strVal val="visible"/>
                                      </p:to>
                                    </p:set>
                                    <p:anim calcmode="lin" valueType="num">
                                      <p:cBhvr additive="base">
                                        <p:cTn id="7" dur="500" fill="hold"/>
                                        <p:tgtEl>
                                          <p:spTgt spid="1114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4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14115">
                                            <p:txEl>
                                              <p:pRg st="1" end="1"/>
                                            </p:txEl>
                                          </p:spTgt>
                                        </p:tgtEl>
                                        <p:attrNameLst>
                                          <p:attrName>style.visibility</p:attrName>
                                        </p:attrNameLst>
                                      </p:cBhvr>
                                      <p:to>
                                        <p:strVal val="visible"/>
                                      </p:to>
                                    </p:set>
                                    <p:anim calcmode="lin" valueType="num">
                                      <p:cBhvr additive="base">
                                        <p:cTn id="13" dur="500" fill="hold"/>
                                        <p:tgtEl>
                                          <p:spTgt spid="1114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4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4115">
                                            <p:txEl>
                                              <p:pRg st="2" end="2"/>
                                            </p:txEl>
                                          </p:spTgt>
                                        </p:tgtEl>
                                        <p:attrNameLst>
                                          <p:attrName>style.visibility</p:attrName>
                                        </p:attrNameLst>
                                      </p:cBhvr>
                                      <p:to>
                                        <p:strVal val="visible"/>
                                      </p:to>
                                    </p:set>
                                    <p:anim calcmode="lin" valueType="num">
                                      <p:cBhvr additive="base">
                                        <p:cTn id="19" dur="500" fill="hold"/>
                                        <p:tgtEl>
                                          <p:spTgt spid="11141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141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5" grpId="0" build="p" bldLvl="3"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Rectangle 2"/>
          <p:cNvSpPr>
            <a:spLocks noChangeArrowheads="1"/>
          </p:cNvSpPr>
          <p:nvPr/>
        </p:nvSpPr>
        <p:spPr bwMode="auto">
          <a:xfrm>
            <a:off x="3175" y="6513513"/>
            <a:ext cx="9144000" cy="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1116163" name="Rectangle 3"/>
          <p:cNvSpPr>
            <a:spLocks noGrp="1" noChangeArrowheads="1"/>
          </p:cNvSpPr>
          <p:nvPr>
            <p:ph type="title"/>
          </p:nvPr>
        </p:nvSpPr>
        <p:spPr/>
        <p:txBody>
          <a:bodyPr>
            <a:normAutofit fontScale="90000"/>
          </a:bodyPr>
          <a:lstStyle/>
          <a:p>
            <a:r>
              <a:rPr lang="en-US"/>
              <a:t/>
            </a:r>
            <a:br>
              <a:rPr lang="en-US"/>
            </a:br>
            <a:r>
              <a:rPr lang="en-US"/>
              <a:t>Discrete example: roll of a die</a:t>
            </a:r>
          </a:p>
        </p:txBody>
      </p:sp>
      <p:grpSp>
        <p:nvGrpSpPr>
          <p:cNvPr id="1116164" name="Group 4"/>
          <p:cNvGrpSpPr>
            <a:grpSpLocks/>
          </p:cNvGrpSpPr>
          <p:nvPr/>
        </p:nvGrpSpPr>
        <p:grpSpPr bwMode="auto">
          <a:xfrm>
            <a:off x="914400" y="2362200"/>
            <a:ext cx="7315200" cy="4191000"/>
            <a:chOff x="576" y="1488"/>
            <a:chExt cx="4608" cy="2640"/>
          </a:xfrm>
        </p:grpSpPr>
        <p:grpSp>
          <p:nvGrpSpPr>
            <p:cNvPr id="1116165" name="Group 5"/>
            <p:cNvGrpSpPr>
              <a:grpSpLocks/>
            </p:cNvGrpSpPr>
            <p:nvPr/>
          </p:nvGrpSpPr>
          <p:grpSpPr bwMode="auto">
            <a:xfrm>
              <a:off x="576" y="1488"/>
              <a:ext cx="4608" cy="1968"/>
              <a:chOff x="576" y="1488"/>
              <a:chExt cx="4608" cy="1968"/>
            </a:xfrm>
          </p:grpSpPr>
          <p:sp>
            <p:nvSpPr>
              <p:cNvPr id="1116166" name="Line 6"/>
              <p:cNvSpPr>
                <a:spLocks noChangeShapeType="1"/>
              </p:cNvSpPr>
              <p:nvPr/>
            </p:nvSpPr>
            <p:spPr bwMode="auto">
              <a:xfrm>
                <a:off x="2894"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67" name="Line 7"/>
              <p:cNvSpPr>
                <a:spLocks noChangeShapeType="1"/>
              </p:cNvSpPr>
              <p:nvPr/>
            </p:nvSpPr>
            <p:spPr bwMode="auto">
              <a:xfrm>
                <a:off x="3184"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68" name="Line 8"/>
              <p:cNvSpPr>
                <a:spLocks noChangeShapeType="1"/>
              </p:cNvSpPr>
              <p:nvPr/>
            </p:nvSpPr>
            <p:spPr bwMode="auto">
              <a:xfrm>
                <a:off x="347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69" name="Line 9"/>
              <p:cNvSpPr>
                <a:spLocks noChangeShapeType="1"/>
              </p:cNvSpPr>
              <p:nvPr/>
            </p:nvSpPr>
            <p:spPr bwMode="auto">
              <a:xfrm>
                <a:off x="376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0" name="Line 10"/>
              <p:cNvSpPr>
                <a:spLocks noChangeShapeType="1"/>
              </p:cNvSpPr>
              <p:nvPr/>
            </p:nvSpPr>
            <p:spPr bwMode="auto">
              <a:xfrm>
                <a:off x="405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1" name="Line 11"/>
              <p:cNvSpPr>
                <a:spLocks noChangeShapeType="1"/>
              </p:cNvSpPr>
              <p:nvPr/>
            </p:nvSpPr>
            <p:spPr bwMode="auto">
              <a:xfrm>
                <a:off x="4343" y="2760"/>
                <a:ext cx="0" cy="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16172" name="Group 12"/>
              <p:cNvGrpSpPr>
                <a:grpSpLocks/>
              </p:cNvGrpSpPr>
              <p:nvPr/>
            </p:nvGrpSpPr>
            <p:grpSpPr bwMode="auto">
              <a:xfrm>
                <a:off x="576" y="1488"/>
                <a:ext cx="4608" cy="1968"/>
                <a:chOff x="576" y="1488"/>
                <a:chExt cx="4608" cy="1968"/>
              </a:xfrm>
            </p:grpSpPr>
            <p:sp>
              <p:nvSpPr>
                <p:cNvPr id="1116173" name="Line 13"/>
                <p:cNvSpPr>
                  <a:spLocks noChangeShapeType="1"/>
                </p:cNvSpPr>
                <p:nvPr/>
              </p:nvSpPr>
              <p:spPr bwMode="auto">
                <a:xfrm>
                  <a:off x="2604" y="1488"/>
                  <a:ext cx="0" cy="1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4" name="Line 14"/>
                <p:cNvSpPr>
                  <a:spLocks noChangeShapeType="1"/>
                </p:cNvSpPr>
                <p:nvPr/>
              </p:nvSpPr>
              <p:spPr bwMode="auto">
                <a:xfrm>
                  <a:off x="576" y="2909"/>
                  <a:ext cx="41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5" name="Text Box 15"/>
                <p:cNvSpPr txBox="1">
                  <a:spLocks noChangeArrowheads="1"/>
                </p:cNvSpPr>
                <p:nvPr/>
              </p:nvSpPr>
              <p:spPr bwMode="auto">
                <a:xfrm>
                  <a:off x="4777" y="2909"/>
                  <a:ext cx="407"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sz="2000" i="1">
                      <a:latin typeface="Times New Roman" pitchFamily="18" charset="0"/>
                      <a:cs typeface="Times New Roman" pitchFamily="18" charset="0"/>
                    </a:rPr>
                    <a:t>x</a:t>
                  </a:r>
                </a:p>
                <a:p>
                  <a:endParaRPr lang="en-US" sz="2000">
                    <a:latin typeface="Times New Roman" pitchFamily="18" charset="0"/>
                  </a:endParaRPr>
                </a:p>
              </p:txBody>
            </p:sp>
            <p:sp>
              <p:nvSpPr>
                <p:cNvPr id="1116176" name="Text Box 16"/>
                <p:cNvSpPr txBox="1">
                  <a:spLocks noChangeArrowheads="1"/>
                </p:cNvSpPr>
                <p:nvPr/>
              </p:nvSpPr>
              <p:spPr bwMode="auto">
                <a:xfrm>
                  <a:off x="2749" y="1488"/>
                  <a:ext cx="68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sz="2000" i="1">
                      <a:latin typeface="Arial Unicode MS" pitchFamily="34" charset="-128"/>
                      <a:ea typeface="Arial Unicode MS" pitchFamily="34" charset="-128"/>
                      <a:cs typeface="Arial Unicode MS" pitchFamily="34" charset="-128"/>
                    </a:rPr>
                    <a:t>p(x)</a:t>
                  </a:r>
                  <a:endParaRPr lang="en-US" sz="2000">
                    <a:latin typeface="Arial Unicode MS" pitchFamily="34" charset="-128"/>
                    <a:ea typeface="Arial Unicode MS" pitchFamily="34" charset="-128"/>
                    <a:cs typeface="Arial Unicode MS" pitchFamily="34" charset="-128"/>
                  </a:endParaRPr>
                </a:p>
                <a:p>
                  <a:endParaRPr lang="en-US" sz="2000">
                    <a:latin typeface="Times New Roman" pitchFamily="18" charset="0"/>
                  </a:endParaRPr>
                </a:p>
              </p:txBody>
            </p:sp>
            <p:sp>
              <p:nvSpPr>
                <p:cNvPr id="1116177" name="Line 17"/>
                <p:cNvSpPr>
                  <a:spLocks noChangeShapeType="1"/>
                </p:cNvSpPr>
                <p:nvPr/>
              </p:nvSpPr>
              <p:spPr bwMode="auto">
                <a:xfrm>
                  <a:off x="2459" y="2610"/>
                  <a:ext cx="2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178" name="Text Box 18"/>
                <p:cNvSpPr txBox="1">
                  <a:spLocks noChangeArrowheads="1"/>
                </p:cNvSpPr>
                <p:nvPr/>
              </p:nvSpPr>
              <p:spPr bwMode="auto">
                <a:xfrm>
                  <a:off x="2170" y="2461"/>
                  <a:ext cx="302"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1/6</a:t>
                  </a:r>
                </a:p>
                <a:p>
                  <a:endParaRPr lang="en-US" sz="2000">
                    <a:latin typeface="Times New Roman" pitchFamily="18" charset="0"/>
                  </a:endParaRPr>
                </a:p>
              </p:txBody>
            </p:sp>
          </p:grpSp>
          <p:sp>
            <p:nvSpPr>
              <p:cNvPr id="1116179" name="Text Box 19"/>
              <p:cNvSpPr txBox="1">
                <a:spLocks noChangeArrowheads="1"/>
              </p:cNvSpPr>
              <p:nvPr/>
            </p:nvSpPr>
            <p:spPr bwMode="auto">
              <a:xfrm>
                <a:off x="2894" y="3058"/>
                <a:ext cx="1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1</a:t>
                </a:r>
              </a:p>
              <a:p>
                <a:endParaRPr lang="en-US" sz="2000">
                  <a:latin typeface="Times New Roman" pitchFamily="18" charset="0"/>
                </a:endParaRPr>
              </a:p>
            </p:txBody>
          </p:sp>
          <p:sp>
            <p:nvSpPr>
              <p:cNvPr id="1116180" name="Text Box 20"/>
              <p:cNvSpPr txBox="1">
                <a:spLocks noChangeArrowheads="1"/>
              </p:cNvSpPr>
              <p:nvPr/>
            </p:nvSpPr>
            <p:spPr bwMode="auto">
              <a:xfrm>
                <a:off x="3763" y="3058"/>
                <a:ext cx="10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4</a:t>
                </a:r>
              </a:p>
              <a:p>
                <a:endParaRPr lang="en-US" sz="2000">
                  <a:latin typeface="Times New Roman" pitchFamily="18" charset="0"/>
                </a:endParaRPr>
              </a:p>
            </p:txBody>
          </p:sp>
          <p:sp>
            <p:nvSpPr>
              <p:cNvPr id="1116181" name="Text Box 21"/>
              <p:cNvSpPr txBox="1">
                <a:spLocks noChangeArrowheads="1"/>
              </p:cNvSpPr>
              <p:nvPr/>
            </p:nvSpPr>
            <p:spPr bwMode="auto">
              <a:xfrm>
                <a:off x="4053" y="3058"/>
                <a:ext cx="11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5</a:t>
                </a:r>
              </a:p>
              <a:p>
                <a:endParaRPr lang="en-US" sz="2000">
                  <a:latin typeface="Times New Roman" pitchFamily="18" charset="0"/>
                </a:endParaRPr>
              </a:p>
            </p:txBody>
          </p:sp>
          <p:sp>
            <p:nvSpPr>
              <p:cNvPr id="1116182" name="Text Box 22"/>
              <p:cNvSpPr txBox="1">
                <a:spLocks noChangeArrowheads="1"/>
              </p:cNvSpPr>
              <p:nvPr/>
            </p:nvSpPr>
            <p:spPr bwMode="auto">
              <a:xfrm>
                <a:off x="4343" y="3058"/>
                <a:ext cx="15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6</a:t>
                </a:r>
              </a:p>
              <a:p>
                <a:endParaRPr lang="en-US" sz="2000">
                  <a:latin typeface="Times New Roman" pitchFamily="18" charset="0"/>
                </a:endParaRPr>
              </a:p>
            </p:txBody>
          </p:sp>
          <p:sp>
            <p:nvSpPr>
              <p:cNvPr id="1116183" name="Text Box 23"/>
              <p:cNvSpPr txBox="1">
                <a:spLocks noChangeArrowheads="1"/>
              </p:cNvSpPr>
              <p:nvPr/>
            </p:nvSpPr>
            <p:spPr bwMode="auto">
              <a:xfrm>
                <a:off x="3184" y="3058"/>
                <a:ext cx="1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2</a:t>
                </a:r>
              </a:p>
              <a:p>
                <a:endParaRPr lang="en-US" sz="2000">
                  <a:latin typeface="Times New Roman" pitchFamily="18" charset="0"/>
                </a:endParaRPr>
              </a:p>
            </p:txBody>
          </p:sp>
          <p:sp>
            <p:nvSpPr>
              <p:cNvPr id="1116184" name="Text Box 24"/>
              <p:cNvSpPr txBox="1">
                <a:spLocks noChangeArrowheads="1"/>
              </p:cNvSpPr>
              <p:nvPr/>
            </p:nvSpPr>
            <p:spPr bwMode="auto">
              <a:xfrm>
                <a:off x="3473" y="3058"/>
                <a:ext cx="1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1" hangingPunct="1"/>
                <a:r>
                  <a:rPr lang="en-US" sz="2000">
                    <a:latin typeface="Arial Unicode MS" pitchFamily="34" charset="-128"/>
                    <a:ea typeface="Arial Unicode MS" pitchFamily="34" charset="-128"/>
                    <a:cs typeface="Arial Unicode MS" pitchFamily="34" charset="-128"/>
                  </a:rPr>
                  <a:t>3</a:t>
                </a:r>
              </a:p>
              <a:p>
                <a:endParaRPr lang="en-US" sz="2000">
                  <a:latin typeface="Times New Roman" pitchFamily="18" charset="0"/>
                </a:endParaRPr>
              </a:p>
            </p:txBody>
          </p:sp>
          <p:sp>
            <p:nvSpPr>
              <p:cNvPr id="1116185" name="Rectangle 25"/>
              <p:cNvSpPr>
                <a:spLocks noChangeArrowheads="1"/>
              </p:cNvSpPr>
              <p:nvPr/>
            </p:nvSpPr>
            <p:spPr bwMode="auto">
              <a:xfrm>
                <a:off x="2871" y="2544"/>
                <a:ext cx="92" cy="358"/>
              </a:xfrm>
              <a:prstGeom prst="rect">
                <a:avLst/>
              </a:prstGeom>
              <a:solidFill>
                <a:srgbClr val="00CCFF"/>
              </a:solidFill>
              <a:ln w="9525">
                <a:solidFill>
                  <a:schemeClr val="tx1"/>
                </a:solidFill>
                <a:miter lim="800000"/>
                <a:headEnd/>
                <a:tailEnd/>
              </a:ln>
            </p:spPr>
            <p:txBody>
              <a:bodyPr/>
              <a:lstStyle/>
              <a:p>
                <a:endParaRPr lang="en-US"/>
              </a:p>
            </p:txBody>
          </p:sp>
          <p:sp>
            <p:nvSpPr>
              <p:cNvPr id="1116186" name="Rectangle 26"/>
              <p:cNvSpPr>
                <a:spLocks noChangeArrowheads="1"/>
              </p:cNvSpPr>
              <p:nvPr/>
            </p:nvSpPr>
            <p:spPr bwMode="auto">
              <a:xfrm>
                <a:off x="3160" y="2544"/>
                <a:ext cx="104" cy="358"/>
              </a:xfrm>
              <a:prstGeom prst="rect">
                <a:avLst/>
              </a:prstGeom>
              <a:solidFill>
                <a:srgbClr val="00CCFF"/>
              </a:solidFill>
              <a:ln w="9525">
                <a:solidFill>
                  <a:schemeClr val="tx1"/>
                </a:solidFill>
                <a:miter lim="800000"/>
                <a:headEnd/>
                <a:tailEnd/>
              </a:ln>
            </p:spPr>
            <p:txBody>
              <a:bodyPr/>
              <a:lstStyle/>
              <a:p>
                <a:endParaRPr lang="en-US"/>
              </a:p>
            </p:txBody>
          </p:sp>
          <p:sp>
            <p:nvSpPr>
              <p:cNvPr id="1116187" name="Rectangle 27"/>
              <p:cNvSpPr>
                <a:spLocks noChangeArrowheads="1"/>
              </p:cNvSpPr>
              <p:nvPr/>
            </p:nvSpPr>
            <p:spPr bwMode="auto">
              <a:xfrm>
                <a:off x="3450" y="2544"/>
                <a:ext cx="92" cy="358"/>
              </a:xfrm>
              <a:prstGeom prst="rect">
                <a:avLst/>
              </a:prstGeom>
              <a:solidFill>
                <a:srgbClr val="00CCFF"/>
              </a:solidFill>
              <a:ln w="9525">
                <a:solidFill>
                  <a:schemeClr val="tx1"/>
                </a:solidFill>
                <a:miter lim="800000"/>
                <a:headEnd/>
                <a:tailEnd/>
              </a:ln>
            </p:spPr>
            <p:txBody>
              <a:bodyPr/>
              <a:lstStyle/>
              <a:p>
                <a:endParaRPr lang="en-US"/>
              </a:p>
            </p:txBody>
          </p:sp>
          <p:sp>
            <p:nvSpPr>
              <p:cNvPr id="1116188" name="Rectangle 28"/>
              <p:cNvSpPr>
                <a:spLocks noChangeArrowheads="1"/>
              </p:cNvSpPr>
              <p:nvPr/>
            </p:nvSpPr>
            <p:spPr bwMode="auto">
              <a:xfrm>
                <a:off x="3728" y="2544"/>
                <a:ext cx="93" cy="358"/>
              </a:xfrm>
              <a:prstGeom prst="rect">
                <a:avLst/>
              </a:prstGeom>
              <a:solidFill>
                <a:srgbClr val="00CCFF"/>
              </a:solidFill>
              <a:ln w="9525">
                <a:solidFill>
                  <a:schemeClr val="tx1"/>
                </a:solidFill>
                <a:miter lim="800000"/>
                <a:headEnd/>
                <a:tailEnd/>
              </a:ln>
            </p:spPr>
            <p:txBody>
              <a:bodyPr/>
              <a:lstStyle/>
              <a:p>
                <a:endParaRPr lang="en-US"/>
              </a:p>
            </p:txBody>
          </p:sp>
          <p:sp>
            <p:nvSpPr>
              <p:cNvPr id="1116189" name="Rectangle 29"/>
              <p:cNvSpPr>
                <a:spLocks noChangeArrowheads="1"/>
              </p:cNvSpPr>
              <p:nvPr/>
            </p:nvSpPr>
            <p:spPr bwMode="auto">
              <a:xfrm>
                <a:off x="4018" y="2544"/>
                <a:ext cx="92" cy="358"/>
              </a:xfrm>
              <a:prstGeom prst="rect">
                <a:avLst/>
              </a:prstGeom>
              <a:solidFill>
                <a:srgbClr val="00CCFF"/>
              </a:solidFill>
              <a:ln w="9525">
                <a:solidFill>
                  <a:schemeClr val="tx1"/>
                </a:solidFill>
                <a:miter lim="800000"/>
                <a:headEnd/>
                <a:tailEnd/>
              </a:ln>
            </p:spPr>
            <p:txBody>
              <a:bodyPr/>
              <a:lstStyle/>
              <a:p>
                <a:endParaRPr lang="en-US"/>
              </a:p>
            </p:txBody>
          </p:sp>
          <p:sp>
            <p:nvSpPr>
              <p:cNvPr id="1116190" name="Rectangle 30"/>
              <p:cNvSpPr>
                <a:spLocks noChangeArrowheads="1"/>
              </p:cNvSpPr>
              <p:nvPr/>
            </p:nvSpPr>
            <p:spPr bwMode="auto">
              <a:xfrm>
                <a:off x="4308" y="2544"/>
                <a:ext cx="92" cy="358"/>
              </a:xfrm>
              <a:prstGeom prst="rect">
                <a:avLst/>
              </a:prstGeom>
              <a:solidFill>
                <a:srgbClr val="00CCFF"/>
              </a:solidFill>
              <a:ln w="9525">
                <a:solidFill>
                  <a:schemeClr val="tx1"/>
                </a:solidFill>
                <a:miter lim="800000"/>
                <a:headEnd/>
                <a:tailEnd/>
              </a:ln>
            </p:spPr>
            <p:txBody>
              <a:bodyPr/>
              <a:lstStyle/>
              <a:p>
                <a:endParaRPr lang="en-US"/>
              </a:p>
            </p:txBody>
          </p:sp>
        </p:grpSp>
        <p:grpSp>
          <p:nvGrpSpPr>
            <p:cNvPr id="1116191" name="Group 31"/>
            <p:cNvGrpSpPr>
              <a:grpSpLocks/>
            </p:cNvGrpSpPr>
            <p:nvPr/>
          </p:nvGrpSpPr>
          <p:grpSpPr bwMode="auto">
            <a:xfrm>
              <a:off x="3408" y="3456"/>
              <a:ext cx="1584" cy="672"/>
              <a:chOff x="2112" y="2688"/>
              <a:chExt cx="1584" cy="672"/>
            </a:xfrm>
          </p:grpSpPr>
          <p:sp>
            <p:nvSpPr>
              <p:cNvPr id="1116192" name="Rectangle 32"/>
              <p:cNvSpPr>
                <a:spLocks noChangeArrowheads="1"/>
              </p:cNvSpPr>
              <p:nvPr/>
            </p:nvSpPr>
            <p:spPr bwMode="auto">
              <a:xfrm>
                <a:off x="2112" y="2688"/>
                <a:ext cx="1584" cy="67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116193" name="Object 33"/>
              <p:cNvGraphicFramePr>
                <a:graphicFrameLocks noChangeAspect="1"/>
              </p:cNvGraphicFramePr>
              <p:nvPr/>
            </p:nvGraphicFramePr>
            <p:xfrm>
              <a:off x="2256" y="2784"/>
              <a:ext cx="1100" cy="568"/>
            </p:xfrm>
            <a:graphic>
              <a:graphicData uri="http://schemas.openxmlformats.org/presentationml/2006/ole">
                <mc:AlternateContent xmlns:mc="http://schemas.openxmlformats.org/markup-compatibility/2006">
                  <mc:Choice xmlns:v="urn:schemas-microsoft-com:vml" Requires="v">
                    <p:oleObj spid="_x0000_s3080" name="Equation" r:id="rId4" imgW="660240" imgH="342720" progId="Equation.3">
                      <p:embed/>
                    </p:oleObj>
                  </mc:Choice>
                  <mc:Fallback>
                    <p:oleObj name="Equation" r:id="rId4" imgW="66024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2784"/>
                            <a:ext cx="110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3621284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Rectangle 2"/>
          <p:cNvSpPr>
            <a:spLocks noChangeArrowheads="1"/>
          </p:cNvSpPr>
          <p:nvPr/>
        </p:nvSpPr>
        <p:spPr bwMode="auto">
          <a:xfrm>
            <a:off x="3175" y="6513513"/>
            <a:ext cx="9144000" cy="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sp>
        <p:nvSpPr>
          <p:cNvPr id="1118211" name="Rectangle 3"/>
          <p:cNvSpPr>
            <a:spLocks noGrp="1" noChangeArrowheads="1"/>
          </p:cNvSpPr>
          <p:nvPr>
            <p:ph type="title"/>
          </p:nvPr>
        </p:nvSpPr>
        <p:spPr>
          <a:xfrm>
            <a:off x="1143000" y="-228600"/>
            <a:ext cx="8334375" cy="1462088"/>
          </a:xfrm>
        </p:spPr>
        <p:txBody>
          <a:bodyPr/>
          <a:lstStyle/>
          <a:p>
            <a:r>
              <a:rPr lang="en-US" dirty="0"/>
              <a:t>Probability mass function (</a:t>
            </a:r>
            <a:r>
              <a:rPr lang="en-US" dirty="0" err="1"/>
              <a:t>pmf</a:t>
            </a:r>
            <a:r>
              <a:rPr lang="en-US" dirty="0"/>
              <a:t>)</a:t>
            </a:r>
            <a:endParaRPr lang="en-US" dirty="0">
              <a:latin typeface="Arial Unicode MS" pitchFamily="34" charset="-128"/>
              <a:ea typeface="Arial Unicode MS" pitchFamily="34" charset="-128"/>
              <a:cs typeface="Arial Unicode MS" pitchFamily="34" charset="-128"/>
            </a:endParaRPr>
          </a:p>
        </p:txBody>
      </p:sp>
      <p:grpSp>
        <p:nvGrpSpPr>
          <p:cNvPr id="1118212" name="Group 4"/>
          <p:cNvGrpSpPr>
            <a:grpSpLocks/>
          </p:cNvGrpSpPr>
          <p:nvPr/>
        </p:nvGrpSpPr>
        <p:grpSpPr bwMode="auto">
          <a:xfrm>
            <a:off x="2362200" y="1752600"/>
            <a:ext cx="4098925" cy="4876800"/>
            <a:chOff x="1488" y="1248"/>
            <a:chExt cx="2582" cy="3072"/>
          </a:xfrm>
        </p:grpSpPr>
        <p:grpSp>
          <p:nvGrpSpPr>
            <p:cNvPr id="1118213" name="Group 5"/>
            <p:cNvGrpSpPr>
              <a:grpSpLocks/>
            </p:cNvGrpSpPr>
            <p:nvPr/>
          </p:nvGrpSpPr>
          <p:grpSpPr bwMode="auto">
            <a:xfrm>
              <a:off x="1488" y="1248"/>
              <a:ext cx="2582" cy="2905"/>
              <a:chOff x="-3" y="-3"/>
              <a:chExt cx="941" cy="3314"/>
            </a:xfrm>
          </p:grpSpPr>
          <p:grpSp>
            <p:nvGrpSpPr>
              <p:cNvPr id="1118214" name="Group 6"/>
              <p:cNvGrpSpPr>
                <a:grpSpLocks/>
              </p:cNvGrpSpPr>
              <p:nvPr/>
            </p:nvGrpSpPr>
            <p:grpSpPr bwMode="auto">
              <a:xfrm>
                <a:off x="0" y="0"/>
                <a:ext cx="935" cy="3308"/>
                <a:chOff x="0" y="0"/>
                <a:chExt cx="935" cy="3308"/>
              </a:xfrm>
            </p:grpSpPr>
            <p:grpSp>
              <p:nvGrpSpPr>
                <p:cNvPr id="1118215" name="Group 7"/>
                <p:cNvGrpSpPr>
                  <a:grpSpLocks/>
                </p:cNvGrpSpPr>
                <p:nvPr/>
              </p:nvGrpSpPr>
              <p:grpSpPr bwMode="auto">
                <a:xfrm>
                  <a:off x="0" y="0"/>
                  <a:ext cx="453" cy="374"/>
                  <a:chOff x="0" y="0"/>
                  <a:chExt cx="453" cy="374"/>
                </a:xfrm>
              </p:grpSpPr>
              <p:sp>
                <p:nvSpPr>
                  <p:cNvPr id="1118216" name="Rectangle 8"/>
                  <p:cNvSpPr>
                    <a:spLocks noChangeArrowheads="1"/>
                  </p:cNvSpPr>
                  <p:nvPr/>
                </p:nvSpPr>
                <p:spPr bwMode="auto">
                  <a:xfrm>
                    <a:off x="43" y="0"/>
                    <a:ext cx="367"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x</a:t>
                    </a:r>
                    <a:endParaRPr lang="en-US" sz="2400" b="0">
                      <a:latin typeface="Arial Unicode MS" pitchFamily="34" charset="-128"/>
                      <a:ea typeface="Arial Unicode MS" pitchFamily="34" charset="-128"/>
                      <a:cs typeface="Arial Unicode MS" pitchFamily="34" charset="-128"/>
                    </a:endParaRPr>
                  </a:p>
                  <a:p>
                    <a:pPr algn="ctr"/>
                    <a:endParaRPr lang="en-US" sz="2400" b="0">
                      <a:latin typeface="Times New Roman" pitchFamily="18" charset="0"/>
                    </a:endParaRPr>
                  </a:p>
                </p:txBody>
              </p:sp>
              <p:sp>
                <p:nvSpPr>
                  <p:cNvPr id="1118217" name="Rectangle 9"/>
                  <p:cNvSpPr>
                    <a:spLocks noChangeArrowheads="1"/>
                  </p:cNvSpPr>
                  <p:nvPr/>
                </p:nvSpPr>
                <p:spPr bwMode="auto">
                  <a:xfrm>
                    <a:off x="0" y="0"/>
                    <a:ext cx="45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18" name="Group 10"/>
                <p:cNvGrpSpPr>
                  <a:grpSpLocks/>
                </p:cNvGrpSpPr>
                <p:nvPr/>
              </p:nvGrpSpPr>
              <p:grpSpPr bwMode="auto">
                <a:xfrm>
                  <a:off x="453" y="0"/>
                  <a:ext cx="482" cy="374"/>
                  <a:chOff x="453" y="0"/>
                  <a:chExt cx="482" cy="374"/>
                </a:xfrm>
              </p:grpSpPr>
              <p:sp>
                <p:nvSpPr>
                  <p:cNvPr id="1118219" name="Rectangle 11"/>
                  <p:cNvSpPr>
                    <a:spLocks noChangeArrowheads="1"/>
                  </p:cNvSpPr>
                  <p:nvPr/>
                </p:nvSpPr>
                <p:spPr bwMode="auto">
                  <a:xfrm>
                    <a:off x="496" y="0"/>
                    <a:ext cx="396"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a:t>
                    </a:r>
                    <a:endParaRPr lang="en-US" sz="2400" b="0">
                      <a:latin typeface="Arial Unicode MS" pitchFamily="34" charset="-128"/>
                      <a:ea typeface="Arial Unicode MS" pitchFamily="34" charset="-128"/>
                      <a:cs typeface="Arial Unicode MS" pitchFamily="34" charset="-128"/>
                    </a:endParaRPr>
                  </a:p>
                  <a:p>
                    <a:pPr algn="ctr"/>
                    <a:endParaRPr lang="en-US" sz="2400" b="0">
                      <a:latin typeface="Times New Roman" pitchFamily="18" charset="0"/>
                    </a:endParaRPr>
                  </a:p>
                </p:txBody>
              </p:sp>
              <p:sp>
                <p:nvSpPr>
                  <p:cNvPr id="1118220" name="Rectangle 12"/>
                  <p:cNvSpPr>
                    <a:spLocks noChangeArrowheads="1"/>
                  </p:cNvSpPr>
                  <p:nvPr/>
                </p:nvSpPr>
                <p:spPr bwMode="auto">
                  <a:xfrm>
                    <a:off x="453" y="0"/>
                    <a:ext cx="48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21" name="Group 13"/>
                <p:cNvGrpSpPr>
                  <a:grpSpLocks/>
                </p:cNvGrpSpPr>
                <p:nvPr/>
              </p:nvGrpSpPr>
              <p:grpSpPr bwMode="auto">
                <a:xfrm>
                  <a:off x="0" y="374"/>
                  <a:ext cx="453" cy="489"/>
                  <a:chOff x="0" y="374"/>
                  <a:chExt cx="453" cy="489"/>
                </a:xfrm>
              </p:grpSpPr>
              <p:sp>
                <p:nvSpPr>
                  <p:cNvPr id="1118222" name="Rectangle 14"/>
                  <p:cNvSpPr>
                    <a:spLocks noChangeArrowheads="1"/>
                  </p:cNvSpPr>
                  <p:nvPr/>
                </p:nvSpPr>
                <p:spPr bwMode="auto">
                  <a:xfrm>
                    <a:off x="43" y="374"/>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1</a:t>
                    </a:r>
                  </a:p>
                  <a:p>
                    <a:pPr algn="ctr"/>
                    <a:endParaRPr lang="en-US" sz="2400" b="0">
                      <a:latin typeface="Times New Roman" pitchFamily="18" charset="0"/>
                    </a:endParaRPr>
                  </a:p>
                </p:txBody>
              </p:sp>
              <p:sp>
                <p:nvSpPr>
                  <p:cNvPr id="1118223" name="Rectangle 15"/>
                  <p:cNvSpPr>
                    <a:spLocks noChangeArrowheads="1"/>
                  </p:cNvSpPr>
                  <p:nvPr/>
                </p:nvSpPr>
                <p:spPr bwMode="auto">
                  <a:xfrm>
                    <a:off x="0" y="374"/>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24" name="Group 16"/>
                <p:cNvGrpSpPr>
                  <a:grpSpLocks/>
                </p:cNvGrpSpPr>
                <p:nvPr/>
              </p:nvGrpSpPr>
              <p:grpSpPr bwMode="auto">
                <a:xfrm>
                  <a:off x="453" y="374"/>
                  <a:ext cx="482" cy="489"/>
                  <a:chOff x="453" y="374"/>
                  <a:chExt cx="482" cy="489"/>
                </a:xfrm>
              </p:grpSpPr>
              <p:sp>
                <p:nvSpPr>
                  <p:cNvPr id="1118225" name="Rectangle 17"/>
                  <p:cNvSpPr>
                    <a:spLocks noChangeArrowheads="1"/>
                  </p:cNvSpPr>
                  <p:nvPr/>
                </p:nvSpPr>
                <p:spPr bwMode="auto">
                  <a:xfrm>
                    <a:off x="496" y="374"/>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p(x=1)</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18226" name="Rectangle 18"/>
                  <p:cNvSpPr>
                    <a:spLocks noChangeArrowheads="1"/>
                  </p:cNvSpPr>
                  <p:nvPr/>
                </p:nvSpPr>
                <p:spPr bwMode="auto">
                  <a:xfrm>
                    <a:off x="453" y="374"/>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27" name="Group 19"/>
                <p:cNvGrpSpPr>
                  <a:grpSpLocks/>
                </p:cNvGrpSpPr>
                <p:nvPr/>
              </p:nvGrpSpPr>
              <p:grpSpPr bwMode="auto">
                <a:xfrm>
                  <a:off x="0" y="863"/>
                  <a:ext cx="453" cy="489"/>
                  <a:chOff x="0" y="863"/>
                  <a:chExt cx="453" cy="489"/>
                </a:xfrm>
              </p:grpSpPr>
              <p:sp>
                <p:nvSpPr>
                  <p:cNvPr id="1118228" name="Rectangle 20"/>
                  <p:cNvSpPr>
                    <a:spLocks noChangeArrowheads="1"/>
                  </p:cNvSpPr>
                  <p:nvPr/>
                </p:nvSpPr>
                <p:spPr bwMode="auto">
                  <a:xfrm>
                    <a:off x="43" y="863"/>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2</a:t>
                    </a:r>
                  </a:p>
                  <a:p>
                    <a:pPr algn="ctr"/>
                    <a:endParaRPr lang="en-US" sz="2400" b="0">
                      <a:latin typeface="Times New Roman" pitchFamily="18" charset="0"/>
                    </a:endParaRPr>
                  </a:p>
                </p:txBody>
              </p:sp>
              <p:sp>
                <p:nvSpPr>
                  <p:cNvPr id="1118229" name="Rectangle 21"/>
                  <p:cNvSpPr>
                    <a:spLocks noChangeArrowheads="1"/>
                  </p:cNvSpPr>
                  <p:nvPr/>
                </p:nvSpPr>
                <p:spPr bwMode="auto">
                  <a:xfrm>
                    <a:off x="0" y="863"/>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30" name="Group 22"/>
                <p:cNvGrpSpPr>
                  <a:grpSpLocks/>
                </p:cNvGrpSpPr>
                <p:nvPr/>
              </p:nvGrpSpPr>
              <p:grpSpPr bwMode="auto">
                <a:xfrm>
                  <a:off x="453" y="863"/>
                  <a:ext cx="482" cy="489"/>
                  <a:chOff x="453" y="863"/>
                  <a:chExt cx="482" cy="489"/>
                </a:xfrm>
              </p:grpSpPr>
              <p:sp>
                <p:nvSpPr>
                  <p:cNvPr id="1118231" name="Rectangle 23"/>
                  <p:cNvSpPr>
                    <a:spLocks noChangeArrowheads="1"/>
                  </p:cNvSpPr>
                  <p:nvPr/>
                </p:nvSpPr>
                <p:spPr bwMode="auto">
                  <a:xfrm>
                    <a:off x="496" y="863"/>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p(x=2)</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18232" name="Rectangle 24"/>
                  <p:cNvSpPr>
                    <a:spLocks noChangeArrowheads="1"/>
                  </p:cNvSpPr>
                  <p:nvPr/>
                </p:nvSpPr>
                <p:spPr bwMode="auto">
                  <a:xfrm>
                    <a:off x="453" y="863"/>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33" name="Group 25"/>
                <p:cNvGrpSpPr>
                  <a:grpSpLocks/>
                </p:cNvGrpSpPr>
                <p:nvPr/>
              </p:nvGrpSpPr>
              <p:grpSpPr bwMode="auto">
                <a:xfrm>
                  <a:off x="0" y="1352"/>
                  <a:ext cx="453" cy="489"/>
                  <a:chOff x="0" y="1352"/>
                  <a:chExt cx="453" cy="489"/>
                </a:xfrm>
              </p:grpSpPr>
              <p:sp>
                <p:nvSpPr>
                  <p:cNvPr id="1118234" name="Rectangle 26"/>
                  <p:cNvSpPr>
                    <a:spLocks noChangeArrowheads="1"/>
                  </p:cNvSpPr>
                  <p:nvPr/>
                </p:nvSpPr>
                <p:spPr bwMode="auto">
                  <a:xfrm>
                    <a:off x="43" y="1352"/>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3</a:t>
                    </a:r>
                  </a:p>
                  <a:p>
                    <a:pPr algn="ctr"/>
                    <a:endParaRPr lang="en-US" sz="2400" b="0">
                      <a:latin typeface="Times New Roman" pitchFamily="18" charset="0"/>
                    </a:endParaRPr>
                  </a:p>
                </p:txBody>
              </p:sp>
              <p:sp>
                <p:nvSpPr>
                  <p:cNvPr id="1118235" name="Rectangle 27"/>
                  <p:cNvSpPr>
                    <a:spLocks noChangeArrowheads="1"/>
                  </p:cNvSpPr>
                  <p:nvPr/>
                </p:nvSpPr>
                <p:spPr bwMode="auto">
                  <a:xfrm>
                    <a:off x="0" y="1352"/>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36" name="Group 28"/>
                <p:cNvGrpSpPr>
                  <a:grpSpLocks/>
                </p:cNvGrpSpPr>
                <p:nvPr/>
              </p:nvGrpSpPr>
              <p:grpSpPr bwMode="auto">
                <a:xfrm>
                  <a:off x="453" y="1352"/>
                  <a:ext cx="482" cy="489"/>
                  <a:chOff x="453" y="1352"/>
                  <a:chExt cx="482" cy="489"/>
                </a:xfrm>
              </p:grpSpPr>
              <p:sp>
                <p:nvSpPr>
                  <p:cNvPr id="1118237" name="Rectangle 29"/>
                  <p:cNvSpPr>
                    <a:spLocks noChangeArrowheads="1"/>
                  </p:cNvSpPr>
                  <p:nvPr/>
                </p:nvSpPr>
                <p:spPr bwMode="auto">
                  <a:xfrm>
                    <a:off x="496" y="1352"/>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p(x=3)</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18238" name="Rectangle 30"/>
                  <p:cNvSpPr>
                    <a:spLocks noChangeArrowheads="1"/>
                  </p:cNvSpPr>
                  <p:nvPr/>
                </p:nvSpPr>
                <p:spPr bwMode="auto">
                  <a:xfrm>
                    <a:off x="453" y="1352"/>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39" name="Group 31"/>
                <p:cNvGrpSpPr>
                  <a:grpSpLocks/>
                </p:cNvGrpSpPr>
                <p:nvPr/>
              </p:nvGrpSpPr>
              <p:grpSpPr bwMode="auto">
                <a:xfrm>
                  <a:off x="0" y="1841"/>
                  <a:ext cx="453" cy="489"/>
                  <a:chOff x="0" y="1841"/>
                  <a:chExt cx="453" cy="489"/>
                </a:xfrm>
              </p:grpSpPr>
              <p:sp>
                <p:nvSpPr>
                  <p:cNvPr id="1118240" name="Rectangle 32"/>
                  <p:cNvSpPr>
                    <a:spLocks noChangeArrowheads="1"/>
                  </p:cNvSpPr>
                  <p:nvPr/>
                </p:nvSpPr>
                <p:spPr bwMode="auto">
                  <a:xfrm>
                    <a:off x="43" y="1841"/>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4</a:t>
                    </a:r>
                  </a:p>
                  <a:p>
                    <a:pPr algn="ctr"/>
                    <a:endParaRPr lang="en-US" sz="2400" b="0">
                      <a:latin typeface="Times New Roman" pitchFamily="18" charset="0"/>
                    </a:endParaRPr>
                  </a:p>
                </p:txBody>
              </p:sp>
              <p:sp>
                <p:nvSpPr>
                  <p:cNvPr id="1118241" name="Rectangle 33"/>
                  <p:cNvSpPr>
                    <a:spLocks noChangeArrowheads="1"/>
                  </p:cNvSpPr>
                  <p:nvPr/>
                </p:nvSpPr>
                <p:spPr bwMode="auto">
                  <a:xfrm>
                    <a:off x="0" y="1841"/>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42" name="Group 34"/>
                <p:cNvGrpSpPr>
                  <a:grpSpLocks/>
                </p:cNvGrpSpPr>
                <p:nvPr/>
              </p:nvGrpSpPr>
              <p:grpSpPr bwMode="auto">
                <a:xfrm>
                  <a:off x="453" y="1841"/>
                  <a:ext cx="482" cy="489"/>
                  <a:chOff x="453" y="1841"/>
                  <a:chExt cx="482" cy="489"/>
                </a:xfrm>
              </p:grpSpPr>
              <p:sp>
                <p:nvSpPr>
                  <p:cNvPr id="1118243" name="Rectangle 35"/>
                  <p:cNvSpPr>
                    <a:spLocks noChangeArrowheads="1"/>
                  </p:cNvSpPr>
                  <p:nvPr/>
                </p:nvSpPr>
                <p:spPr bwMode="auto">
                  <a:xfrm>
                    <a:off x="496" y="1841"/>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p(x=4)</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18244" name="Rectangle 36"/>
                  <p:cNvSpPr>
                    <a:spLocks noChangeArrowheads="1"/>
                  </p:cNvSpPr>
                  <p:nvPr/>
                </p:nvSpPr>
                <p:spPr bwMode="auto">
                  <a:xfrm>
                    <a:off x="453" y="1841"/>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45" name="Group 37"/>
                <p:cNvGrpSpPr>
                  <a:grpSpLocks/>
                </p:cNvGrpSpPr>
                <p:nvPr/>
              </p:nvGrpSpPr>
              <p:grpSpPr bwMode="auto">
                <a:xfrm>
                  <a:off x="0" y="2330"/>
                  <a:ext cx="453" cy="489"/>
                  <a:chOff x="0" y="2330"/>
                  <a:chExt cx="453" cy="489"/>
                </a:xfrm>
              </p:grpSpPr>
              <p:sp>
                <p:nvSpPr>
                  <p:cNvPr id="1118246" name="Rectangle 38"/>
                  <p:cNvSpPr>
                    <a:spLocks noChangeArrowheads="1"/>
                  </p:cNvSpPr>
                  <p:nvPr/>
                </p:nvSpPr>
                <p:spPr bwMode="auto">
                  <a:xfrm>
                    <a:off x="43" y="2330"/>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5</a:t>
                    </a:r>
                  </a:p>
                  <a:p>
                    <a:pPr algn="ctr"/>
                    <a:endParaRPr lang="en-US" sz="2400" b="0">
                      <a:latin typeface="Times New Roman" pitchFamily="18" charset="0"/>
                    </a:endParaRPr>
                  </a:p>
                </p:txBody>
              </p:sp>
              <p:sp>
                <p:nvSpPr>
                  <p:cNvPr id="1118247" name="Rectangle 39"/>
                  <p:cNvSpPr>
                    <a:spLocks noChangeArrowheads="1"/>
                  </p:cNvSpPr>
                  <p:nvPr/>
                </p:nvSpPr>
                <p:spPr bwMode="auto">
                  <a:xfrm>
                    <a:off x="0" y="2330"/>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48" name="Group 40"/>
                <p:cNvGrpSpPr>
                  <a:grpSpLocks/>
                </p:cNvGrpSpPr>
                <p:nvPr/>
              </p:nvGrpSpPr>
              <p:grpSpPr bwMode="auto">
                <a:xfrm>
                  <a:off x="453" y="2330"/>
                  <a:ext cx="482" cy="489"/>
                  <a:chOff x="453" y="2330"/>
                  <a:chExt cx="482" cy="489"/>
                </a:xfrm>
              </p:grpSpPr>
              <p:sp>
                <p:nvSpPr>
                  <p:cNvPr id="1118249" name="Rectangle 41"/>
                  <p:cNvSpPr>
                    <a:spLocks noChangeArrowheads="1"/>
                  </p:cNvSpPr>
                  <p:nvPr/>
                </p:nvSpPr>
                <p:spPr bwMode="auto">
                  <a:xfrm>
                    <a:off x="496" y="2330"/>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p(x=5)</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18250" name="Rectangle 42"/>
                  <p:cNvSpPr>
                    <a:spLocks noChangeArrowheads="1"/>
                  </p:cNvSpPr>
                  <p:nvPr/>
                </p:nvSpPr>
                <p:spPr bwMode="auto">
                  <a:xfrm>
                    <a:off x="453" y="2330"/>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51" name="Group 43"/>
                <p:cNvGrpSpPr>
                  <a:grpSpLocks/>
                </p:cNvGrpSpPr>
                <p:nvPr/>
              </p:nvGrpSpPr>
              <p:grpSpPr bwMode="auto">
                <a:xfrm>
                  <a:off x="0" y="2819"/>
                  <a:ext cx="453" cy="489"/>
                  <a:chOff x="0" y="2819"/>
                  <a:chExt cx="453" cy="489"/>
                </a:xfrm>
              </p:grpSpPr>
              <p:sp>
                <p:nvSpPr>
                  <p:cNvPr id="1118252" name="Rectangle 44"/>
                  <p:cNvSpPr>
                    <a:spLocks noChangeArrowheads="1"/>
                  </p:cNvSpPr>
                  <p:nvPr/>
                </p:nvSpPr>
                <p:spPr bwMode="auto">
                  <a:xfrm>
                    <a:off x="43" y="2819"/>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6</a:t>
                    </a:r>
                  </a:p>
                  <a:p>
                    <a:pPr algn="ctr"/>
                    <a:endParaRPr lang="en-US" sz="2400" b="0">
                      <a:latin typeface="Times New Roman" pitchFamily="18" charset="0"/>
                    </a:endParaRPr>
                  </a:p>
                </p:txBody>
              </p:sp>
              <p:sp>
                <p:nvSpPr>
                  <p:cNvPr id="1118253" name="Rectangle 45"/>
                  <p:cNvSpPr>
                    <a:spLocks noChangeArrowheads="1"/>
                  </p:cNvSpPr>
                  <p:nvPr/>
                </p:nvSpPr>
                <p:spPr bwMode="auto">
                  <a:xfrm>
                    <a:off x="0" y="2819"/>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18254" name="Group 46"/>
                <p:cNvGrpSpPr>
                  <a:grpSpLocks/>
                </p:cNvGrpSpPr>
                <p:nvPr/>
              </p:nvGrpSpPr>
              <p:grpSpPr bwMode="auto">
                <a:xfrm>
                  <a:off x="453" y="2819"/>
                  <a:ext cx="482" cy="489"/>
                  <a:chOff x="453" y="2819"/>
                  <a:chExt cx="482" cy="489"/>
                </a:xfrm>
              </p:grpSpPr>
              <p:sp>
                <p:nvSpPr>
                  <p:cNvPr id="1118255" name="Rectangle 47"/>
                  <p:cNvSpPr>
                    <a:spLocks noChangeArrowheads="1"/>
                  </p:cNvSpPr>
                  <p:nvPr/>
                </p:nvSpPr>
                <p:spPr bwMode="auto">
                  <a:xfrm>
                    <a:off x="496" y="2819"/>
                    <a:ext cx="396"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u="sng">
                        <a:latin typeface="Arial Unicode MS" pitchFamily="34" charset="-128"/>
                        <a:ea typeface="Arial Unicode MS" pitchFamily="34" charset="-128"/>
                        <a:cs typeface="Arial Unicode MS" pitchFamily="34" charset="-128"/>
                      </a:rPr>
                      <a:t>p(x=6)</a:t>
                    </a:r>
                    <a:r>
                      <a:rPr lang="en-US" sz="2400" b="0" u="sng">
                        <a:latin typeface="Arial Unicode MS" pitchFamily="34" charset="-128"/>
                        <a:ea typeface="Arial Unicode MS" pitchFamily="34" charset="-128"/>
                        <a:cs typeface="Arial Unicode MS" pitchFamily="34" charset="-128"/>
                      </a:rPr>
                      <a:t>=1/6</a:t>
                    </a:r>
                    <a:endParaRPr lang="en-US" sz="2400" b="0">
                      <a:latin typeface="Arial Unicode MS" pitchFamily="34" charset="-128"/>
                      <a:ea typeface="Arial Unicode MS" pitchFamily="34" charset="-128"/>
                      <a:cs typeface="Arial Unicode MS" pitchFamily="34" charset="-128"/>
                    </a:endParaRPr>
                  </a:p>
                  <a:p>
                    <a:pPr algn="ctr"/>
                    <a:endParaRPr lang="en-US" sz="2400" b="0">
                      <a:latin typeface="Times New Roman" pitchFamily="18" charset="0"/>
                    </a:endParaRPr>
                  </a:p>
                </p:txBody>
              </p:sp>
              <p:sp>
                <p:nvSpPr>
                  <p:cNvPr id="1118256" name="Rectangle 48"/>
                  <p:cNvSpPr>
                    <a:spLocks noChangeArrowheads="1"/>
                  </p:cNvSpPr>
                  <p:nvPr/>
                </p:nvSpPr>
                <p:spPr bwMode="auto">
                  <a:xfrm>
                    <a:off x="453" y="2819"/>
                    <a:ext cx="482"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sp>
            <p:nvSpPr>
              <p:cNvPr id="1118257" name="Rectangle 49"/>
              <p:cNvSpPr>
                <a:spLocks noChangeArrowheads="1"/>
              </p:cNvSpPr>
              <p:nvPr/>
            </p:nvSpPr>
            <p:spPr bwMode="auto">
              <a:xfrm>
                <a:off x="-3" y="-3"/>
                <a:ext cx="941" cy="331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
          <p:nvSpPr>
            <p:cNvPr id="1118258" name="Text Box 50"/>
            <p:cNvSpPr txBox="1">
              <a:spLocks noChangeArrowheads="1"/>
            </p:cNvSpPr>
            <p:nvPr/>
          </p:nvSpPr>
          <p:spPr bwMode="auto">
            <a:xfrm>
              <a:off x="3072" y="4080"/>
              <a:ext cx="576"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lstStyle/>
            <a:p>
              <a:r>
                <a:rPr lang="en-US" sz="2400" b="0">
                  <a:solidFill>
                    <a:srgbClr val="000000"/>
                  </a:solidFill>
                  <a:latin typeface="Times New Roman" pitchFamily="18" charset="0"/>
                </a:rPr>
                <a:t>1.0</a:t>
              </a:r>
            </a:p>
          </p:txBody>
        </p:sp>
      </p:grpSp>
    </p:spTree>
    <p:extLst>
      <p:ext uri="{BB962C8B-B14F-4D97-AF65-F5344CB8AC3E}">
        <p14:creationId xmlns:p14="http://schemas.microsoft.com/office/powerpoint/2010/main" val="2183003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Rectangle 2"/>
          <p:cNvSpPr>
            <a:spLocks noGrp="1" noChangeArrowheads="1"/>
          </p:cNvSpPr>
          <p:nvPr>
            <p:ph type="title"/>
          </p:nvPr>
        </p:nvSpPr>
        <p:spPr>
          <a:xfrm>
            <a:off x="990600" y="381000"/>
            <a:ext cx="8486775" cy="1462088"/>
          </a:xfrm>
        </p:spPr>
        <p:txBody>
          <a:bodyPr/>
          <a:lstStyle/>
          <a:p>
            <a:r>
              <a:rPr lang="en-US"/>
              <a:t>Cumulative distribution function (CDF)</a:t>
            </a:r>
          </a:p>
        </p:txBody>
      </p:sp>
      <p:grpSp>
        <p:nvGrpSpPr>
          <p:cNvPr id="1120259" name="Group 3"/>
          <p:cNvGrpSpPr>
            <a:grpSpLocks/>
          </p:cNvGrpSpPr>
          <p:nvPr/>
        </p:nvGrpSpPr>
        <p:grpSpPr bwMode="auto">
          <a:xfrm>
            <a:off x="1600200" y="2701925"/>
            <a:ext cx="6096000" cy="2840038"/>
            <a:chOff x="1008" y="1702"/>
            <a:chExt cx="3840" cy="1789"/>
          </a:xfrm>
        </p:grpSpPr>
        <p:grpSp>
          <p:nvGrpSpPr>
            <p:cNvPr id="1120260" name="Group 4"/>
            <p:cNvGrpSpPr>
              <a:grpSpLocks/>
            </p:cNvGrpSpPr>
            <p:nvPr/>
          </p:nvGrpSpPr>
          <p:grpSpPr bwMode="auto">
            <a:xfrm>
              <a:off x="2738" y="1885"/>
              <a:ext cx="1448" cy="1171"/>
              <a:chOff x="2450" y="1933"/>
              <a:chExt cx="1448" cy="1171"/>
            </a:xfrm>
          </p:grpSpPr>
          <p:sp>
            <p:nvSpPr>
              <p:cNvPr id="1120261" name="Rectangle 5"/>
              <p:cNvSpPr>
                <a:spLocks noChangeArrowheads="1"/>
              </p:cNvSpPr>
              <p:nvPr/>
            </p:nvSpPr>
            <p:spPr bwMode="auto">
              <a:xfrm>
                <a:off x="2450" y="2960"/>
                <a:ext cx="241" cy="141"/>
              </a:xfrm>
              <a:prstGeom prst="rect">
                <a:avLst/>
              </a:prstGeom>
              <a:solidFill>
                <a:schemeClr val="accent1"/>
              </a:solidFill>
              <a:ln w="9525">
                <a:solidFill>
                  <a:schemeClr val="tx1"/>
                </a:solidFill>
                <a:miter lim="800000"/>
                <a:headEnd/>
                <a:tailEnd/>
              </a:ln>
            </p:spPr>
            <p:txBody>
              <a:bodyPr/>
              <a:lstStyle/>
              <a:p>
                <a:endParaRPr lang="en-US"/>
              </a:p>
            </p:txBody>
          </p:sp>
          <p:sp>
            <p:nvSpPr>
              <p:cNvPr id="1120262" name="Rectangle 6"/>
              <p:cNvSpPr>
                <a:spLocks noChangeArrowheads="1"/>
              </p:cNvSpPr>
              <p:nvPr/>
            </p:nvSpPr>
            <p:spPr bwMode="auto">
              <a:xfrm>
                <a:off x="2691" y="2755"/>
                <a:ext cx="241" cy="346"/>
              </a:xfrm>
              <a:prstGeom prst="rect">
                <a:avLst/>
              </a:prstGeom>
              <a:solidFill>
                <a:schemeClr val="accent1"/>
              </a:solidFill>
              <a:ln w="9525">
                <a:solidFill>
                  <a:schemeClr val="tx1"/>
                </a:solidFill>
                <a:miter lim="800000"/>
                <a:headEnd/>
                <a:tailEnd/>
              </a:ln>
            </p:spPr>
            <p:txBody>
              <a:bodyPr/>
              <a:lstStyle/>
              <a:p>
                <a:endParaRPr lang="en-US"/>
              </a:p>
            </p:txBody>
          </p:sp>
          <p:sp>
            <p:nvSpPr>
              <p:cNvPr id="1120263" name="Rectangle 7"/>
              <p:cNvSpPr>
                <a:spLocks noChangeArrowheads="1"/>
              </p:cNvSpPr>
              <p:nvPr/>
            </p:nvSpPr>
            <p:spPr bwMode="auto">
              <a:xfrm>
                <a:off x="2932" y="2550"/>
                <a:ext cx="242" cy="554"/>
              </a:xfrm>
              <a:prstGeom prst="rect">
                <a:avLst/>
              </a:prstGeom>
              <a:solidFill>
                <a:schemeClr val="accent1"/>
              </a:solidFill>
              <a:ln w="9525">
                <a:solidFill>
                  <a:schemeClr val="tx1"/>
                </a:solidFill>
                <a:miter lim="800000"/>
                <a:headEnd/>
                <a:tailEnd/>
              </a:ln>
            </p:spPr>
            <p:txBody>
              <a:bodyPr/>
              <a:lstStyle/>
              <a:p>
                <a:endParaRPr lang="en-US"/>
              </a:p>
            </p:txBody>
          </p:sp>
          <p:sp>
            <p:nvSpPr>
              <p:cNvPr id="1120264" name="Rectangle 8"/>
              <p:cNvSpPr>
                <a:spLocks noChangeArrowheads="1"/>
              </p:cNvSpPr>
              <p:nvPr/>
            </p:nvSpPr>
            <p:spPr bwMode="auto">
              <a:xfrm>
                <a:off x="3174" y="2349"/>
                <a:ext cx="323" cy="752"/>
              </a:xfrm>
              <a:prstGeom prst="rect">
                <a:avLst/>
              </a:prstGeom>
              <a:solidFill>
                <a:schemeClr val="accent1"/>
              </a:solidFill>
              <a:ln w="9525">
                <a:solidFill>
                  <a:schemeClr val="tx1"/>
                </a:solidFill>
                <a:miter lim="800000"/>
                <a:headEnd/>
                <a:tailEnd/>
              </a:ln>
            </p:spPr>
            <p:txBody>
              <a:bodyPr/>
              <a:lstStyle/>
              <a:p>
                <a:endParaRPr lang="en-US"/>
              </a:p>
            </p:txBody>
          </p:sp>
          <p:sp>
            <p:nvSpPr>
              <p:cNvPr id="1120265" name="Rectangle 9"/>
              <p:cNvSpPr>
                <a:spLocks noChangeArrowheads="1"/>
              </p:cNvSpPr>
              <p:nvPr/>
            </p:nvSpPr>
            <p:spPr bwMode="auto">
              <a:xfrm>
                <a:off x="3415" y="2139"/>
                <a:ext cx="242" cy="962"/>
              </a:xfrm>
              <a:prstGeom prst="rect">
                <a:avLst/>
              </a:prstGeom>
              <a:solidFill>
                <a:schemeClr val="accent1"/>
              </a:solidFill>
              <a:ln w="9525">
                <a:solidFill>
                  <a:schemeClr val="tx1"/>
                </a:solidFill>
                <a:miter lim="800000"/>
                <a:headEnd/>
                <a:tailEnd/>
              </a:ln>
            </p:spPr>
            <p:txBody>
              <a:bodyPr/>
              <a:lstStyle/>
              <a:p>
                <a:endParaRPr lang="en-US"/>
              </a:p>
            </p:txBody>
          </p:sp>
          <p:sp>
            <p:nvSpPr>
              <p:cNvPr id="1120266" name="Rectangle 10"/>
              <p:cNvSpPr>
                <a:spLocks noChangeArrowheads="1"/>
              </p:cNvSpPr>
              <p:nvPr/>
            </p:nvSpPr>
            <p:spPr bwMode="auto">
              <a:xfrm>
                <a:off x="3657" y="1933"/>
                <a:ext cx="241" cy="1168"/>
              </a:xfrm>
              <a:prstGeom prst="rect">
                <a:avLst/>
              </a:prstGeom>
              <a:solidFill>
                <a:schemeClr val="accent1"/>
              </a:solidFill>
              <a:ln w="9525">
                <a:solidFill>
                  <a:schemeClr val="tx1"/>
                </a:solidFill>
                <a:miter lim="800000"/>
                <a:headEnd/>
                <a:tailEnd/>
              </a:ln>
            </p:spPr>
            <p:txBody>
              <a:bodyPr/>
              <a:lstStyle/>
              <a:p>
                <a:endParaRPr lang="en-US"/>
              </a:p>
            </p:txBody>
          </p:sp>
        </p:grpSp>
        <p:grpSp>
          <p:nvGrpSpPr>
            <p:cNvPr id="1120267" name="Group 11"/>
            <p:cNvGrpSpPr>
              <a:grpSpLocks/>
            </p:cNvGrpSpPr>
            <p:nvPr/>
          </p:nvGrpSpPr>
          <p:grpSpPr bwMode="auto">
            <a:xfrm>
              <a:off x="1008" y="1702"/>
              <a:ext cx="3840" cy="1789"/>
              <a:chOff x="1008" y="1702"/>
              <a:chExt cx="3840" cy="1789"/>
            </a:xfrm>
          </p:grpSpPr>
          <p:grpSp>
            <p:nvGrpSpPr>
              <p:cNvPr id="1120268" name="Group 12"/>
              <p:cNvGrpSpPr>
                <a:grpSpLocks/>
              </p:cNvGrpSpPr>
              <p:nvPr/>
            </p:nvGrpSpPr>
            <p:grpSpPr bwMode="auto">
              <a:xfrm>
                <a:off x="1008" y="1702"/>
                <a:ext cx="3840" cy="1789"/>
                <a:chOff x="1008" y="1702"/>
                <a:chExt cx="3840" cy="1789"/>
              </a:xfrm>
            </p:grpSpPr>
            <p:sp>
              <p:nvSpPr>
                <p:cNvPr id="1120269" name="Line 13"/>
                <p:cNvSpPr>
                  <a:spLocks noChangeShapeType="1"/>
                </p:cNvSpPr>
                <p:nvPr/>
              </p:nvSpPr>
              <p:spPr bwMode="auto">
                <a:xfrm>
                  <a:off x="2617" y="2912"/>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120270" name="Group 14"/>
                <p:cNvGrpSpPr>
                  <a:grpSpLocks/>
                </p:cNvGrpSpPr>
                <p:nvPr/>
              </p:nvGrpSpPr>
              <p:grpSpPr bwMode="auto">
                <a:xfrm>
                  <a:off x="1008" y="1702"/>
                  <a:ext cx="3840" cy="1789"/>
                  <a:chOff x="1008" y="1702"/>
                  <a:chExt cx="3840" cy="1789"/>
                </a:xfrm>
              </p:grpSpPr>
              <p:sp>
                <p:nvSpPr>
                  <p:cNvPr id="1120271" name="Line 15"/>
                  <p:cNvSpPr>
                    <a:spLocks noChangeShapeType="1"/>
                  </p:cNvSpPr>
                  <p:nvPr/>
                </p:nvSpPr>
                <p:spPr bwMode="auto">
                  <a:xfrm>
                    <a:off x="2736" y="1872"/>
                    <a:ext cx="0" cy="1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72" name="Line 16"/>
                  <p:cNvSpPr>
                    <a:spLocks noChangeShapeType="1"/>
                  </p:cNvSpPr>
                  <p:nvPr/>
                </p:nvSpPr>
                <p:spPr bwMode="auto">
                  <a:xfrm>
                    <a:off x="1008" y="3058"/>
                    <a:ext cx="3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73" name="Text Box 17"/>
                  <p:cNvSpPr txBox="1">
                    <a:spLocks noChangeArrowheads="1"/>
                  </p:cNvSpPr>
                  <p:nvPr/>
                </p:nvSpPr>
                <p:spPr bwMode="auto">
                  <a:xfrm>
                    <a:off x="4509" y="3080"/>
                    <a:ext cx="33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000" i="1">
                        <a:latin typeface="Times New Roman" pitchFamily="18" charset="0"/>
                      </a:rPr>
                      <a:t>x</a:t>
                    </a:r>
                  </a:p>
                </p:txBody>
              </p:sp>
              <p:sp>
                <p:nvSpPr>
                  <p:cNvPr id="1120274" name="Text Box 18"/>
                  <p:cNvSpPr txBox="1">
                    <a:spLocks noChangeArrowheads="1"/>
                  </p:cNvSpPr>
                  <p:nvPr/>
                </p:nvSpPr>
                <p:spPr bwMode="auto">
                  <a:xfrm>
                    <a:off x="2979" y="1702"/>
                    <a:ext cx="57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000" i="1">
                        <a:latin typeface="Times New Roman" pitchFamily="18" charset="0"/>
                      </a:rPr>
                      <a:t>P(x)</a:t>
                    </a:r>
                    <a:endParaRPr lang="en-US" sz="2000">
                      <a:latin typeface="Times New Roman" pitchFamily="18" charset="0"/>
                    </a:endParaRPr>
                  </a:p>
                </p:txBody>
              </p:sp>
              <p:sp>
                <p:nvSpPr>
                  <p:cNvPr id="1120275" name="Text Box 19"/>
                  <p:cNvSpPr txBox="1">
                    <a:spLocks noChangeArrowheads="1"/>
                  </p:cNvSpPr>
                  <p:nvPr/>
                </p:nvSpPr>
                <p:spPr bwMode="auto">
                  <a:xfrm>
                    <a:off x="2352" y="2832"/>
                    <a:ext cx="25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1/6</a:t>
                    </a:r>
                  </a:p>
                </p:txBody>
              </p:sp>
              <p:sp>
                <p:nvSpPr>
                  <p:cNvPr id="1120276" name="Text Box 20"/>
                  <p:cNvSpPr txBox="1">
                    <a:spLocks noChangeArrowheads="1"/>
                  </p:cNvSpPr>
                  <p:nvPr/>
                </p:nvSpPr>
                <p:spPr bwMode="auto">
                  <a:xfrm>
                    <a:off x="2979" y="3140"/>
                    <a:ext cx="9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1</a:t>
                    </a:r>
                  </a:p>
                </p:txBody>
              </p:sp>
              <p:sp>
                <p:nvSpPr>
                  <p:cNvPr id="1120277" name="Text Box 21"/>
                  <p:cNvSpPr txBox="1">
                    <a:spLocks noChangeArrowheads="1"/>
                  </p:cNvSpPr>
                  <p:nvPr/>
                </p:nvSpPr>
                <p:spPr bwMode="auto">
                  <a:xfrm>
                    <a:off x="3703" y="3140"/>
                    <a:ext cx="8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4</a:t>
                    </a:r>
                  </a:p>
                </p:txBody>
              </p:sp>
              <p:sp>
                <p:nvSpPr>
                  <p:cNvPr id="1120278" name="Text Box 22"/>
                  <p:cNvSpPr txBox="1">
                    <a:spLocks noChangeArrowheads="1"/>
                  </p:cNvSpPr>
                  <p:nvPr/>
                </p:nvSpPr>
                <p:spPr bwMode="auto">
                  <a:xfrm>
                    <a:off x="3945" y="3140"/>
                    <a:ext cx="97"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5</a:t>
                    </a:r>
                  </a:p>
                </p:txBody>
              </p:sp>
              <p:sp>
                <p:nvSpPr>
                  <p:cNvPr id="1120279" name="Text Box 23"/>
                  <p:cNvSpPr txBox="1">
                    <a:spLocks noChangeArrowheads="1"/>
                  </p:cNvSpPr>
                  <p:nvPr/>
                </p:nvSpPr>
                <p:spPr bwMode="auto">
                  <a:xfrm>
                    <a:off x="4186" y="3140"/>
                    <a:ext cx="12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6</a:t>
                    </a:r>
                  </a:p>
                </p:txBody>
              </p:sp>
              <p:sp>
                <p:nvSpPr>
                  <p:cNvPr id="1120280" name="Text Box 24"/>
                  <p:cNvSpPr txBox="1">
                    <a:spLocks noChangeArrowheads="1"/>
                  </p:cNvSpPr>
                  <p:nvPr/>
                </p:nvSpPr>
                <p:spPr bwMode="auto">
                  <a:xfrm>
                    <a:off x="3220" y="3140"/>
                    <a:ext cx="10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2</a:t>
                    </a:r>
                  </a:p>
                </p:txBody>
              </p:sp>
              <p:sp>
                <p:nvSpPr>
                  <p:cNvPr id="1120281" name="Text Box 25"/>
                  <p:cNvSpPr txBox="1">
                    <a:spLocks noChangeArrowheads="1"/>
                  </p:cNvSpPr>
                  <p:nvPr/>
                </p:nvSpPr>
                <p:spPr bwMode="auto">
                  <a:xfrm>
                    <a:off x="3462" y="3140"/>
                    <a:ext cx="106"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3</a:t>
                    </a:r>
                  </a:p>
                </p:txBody>
              </p:sp>
              <p:sp>
                <p:nvSpPr>
                  <p:cNvPr id="1120282" name="Line 26"/>
                  <p:cNvSpPr>
                    <a:spLocks noChangeShapeType="1"/>
                  </p:cNvSpPr>
                  <p:nvPr/>
                </p:nvSpPr>
                <p:spPr bwMode="auto">
                  <a:xfrm>
                    <a:off x="2617" y="2091"/>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83" name="Line 27"/>
                  <p:cNvSpPr>
                    <a:spLocks noChangeShapeType="1"/>
                  </p:cNvSpPr>
                  <p:nvPr/>
                </p:nvSpPr>
                <p:spPr bwMode="auto">
                  <a:xfrm>
                    <a:off x="2617" y="2707"/>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84" name="Line 28"/>
                  <p:cNvSpPr>
                    <a:spLocks noChangeShapeType="1"/>
                  </p:cNvSpPr>
                  <p:nvPr/>
                </p:nvSpPr>
                <p:spPr bwMode="auto">
                  <a:xfrm>
                    <a:off x="2617" y="2296"/>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85" name="Line 29"/>
                  <p:cNvSpPr>
                    <a:spLocks noChangeShapeType="1"/>
                  </p:cNvSpPr>
                  <p:nvPr/>
                </p:nvSpPr>
                <p:spPr bwMode="auto">
                  <a:xfrm>
                    <a:off x="2617" y="1885"/>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0286" name="Line 30"/>
                  <p:cNvSpPr>
                    <a:spLocks noChangeShapeType="1"/>
                  </p:cNvSpPr>
                  <p:nvPr/>
                </p:nvSpPr>
                <p:spPr bwMode="auto">
                  <a:xfrm>
                    <a:off x="2617" y="2502"/>
                    <a:ext cx="1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120287" name="Text Box 31"/>
              <p:cNvSpPr txBox="1">
                <a:spLocks noChangeArrowheads="1"/>
              </p:cNvSpPr>
              <p:nvPr/>
            </p:nvSpPr>
            <p:spPr bwMode="auto">
              <a:xfrm>
                <a:off x="2336" y="2604"/>
                <a:ext cx="25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1/3</a:t>
                </a:r>
              </a:p>
            </p:txBody>
          </p:sp>
          <p:sp>
            <p:nvSpPr>
              <p:cNvPr id="1120288" name="Text Box 32"/>
              <p:cNvSpPr txBox="1">
                <a:spLocks noChangeArrowheads="1"/>
              </p:cNvSpPr>
              <p:nvPr/>
            </p:nvSpPr>
            <p:spPr bwMode="auto">
              <a:xfrm>
                <a:off x="2336" y="2399"/>
                <a:ext cx="25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1/2</a:t>
                </a:r>
              </a:p>
            </p:txBody>
          </p:sp>
          <p:sp>
            <p:nvSpPr>
              <p:cNvPr id="1120289" name="Text Box 33"/>
              <p:cNvSpPr txBox="1">
                <a:spLocks noChangeArrowheads="1"/>
              </p:cNvSpPr>
              <p:nvPr/>
            </p:nvSpPr>
            <p:spPr bwMode="auto">
              <a:xfrm>
                <a:off x="2336" y="2194"/>
                <a:ext cx="25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2/3</a:t>
                </a:r>
              </a:p>
            </p:txBody>
          </p:sp>
          <p:sp>
            <p:nvSpPr>
              <p:cNvPr id="1120290" name="Text Box 34"/>
              <p:cNvSpPr txBox="1">
                <a:spLocks noChangeArrowheads="1"/>
              </p:cNvSpPr>
              <p:nvPr/>
            </p:nvSpPr>
            <p:spPr bwMode="auto">
              <a:xfrm>
                <a:off x="2336" y="1988"/>
                <a:ext cx="25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5/6</a:t>
                </a:r>
              </a:p>
            </p:txBody>
          </p:sp>
          <p:sp>
            <p:nvSpPr>
              <p:cNvPr id="1120291" name="Text Box 35"/>
              <p:cNvSpPr txBox="1">
                <a:spLocks noChangeArrowheads="1"/>
              </p:cNvSpPr>
              <p:nvPr/>
            </p:nvSpPr>
            <p:spPr bwMode="auto">
              <a:xfrm>
                <a:off x="2336" y="1783"/>
                <a:ext cx="25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1.0</a:t>
                </a:r>
              </a:p>
            </p:txBody>
          </p:sp>
        </p:grpSp>
      </p:grpSp>
    </p:spTree>
    <p:extLst>
      <p:ext uri="{BB962C8B-B14F-4D97-AF65-F5344CB8AC3E}">
        <p14:creationId xmlns:p14="http://schemas.microsoft.com/office/powerpoint/2010/main" val="19102581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Rectangle 2"/>
          <p:cNvSpPr>
            <a:spLocks noGrp="1" noChangeArrowheads="1"/>
          </p:cNvSpPr>
          <p:nvPr>
            <p:ph type="title"/>
          </p:nvPr>
        </p:nvSpPr>
        <p:spPr>
          <a:xfrm>
            <a:off x="1143000" y="533400"/>
            <a:ext cx="7772400" cy="1143000"/>
          </a:xfrm>
        </p:spPr>
        <p:txBody>
          <a:bodyPr/>
          <a:lstStyle/>
          <a:p>
            <a:r>
              <a:rPr lang="en-US"/>
              <a:t>Cumulative distribution function</a:t>
            </a:r>
          </a:p>
        </p:txBody>
      </p:sp>
      <p:grpSp>
        <p:nvGrpSpPr>
          <p:cNvPr id="1122307" name="Group 3"/>
          <p:cNvGrpSpPr>
            <a:grpSpLocks/>
          </p:cNvGrpSpPr>
          <p:nvPr/>
        </p:nvGrpSpPr>
        <p:grpSpPr bwMode="auto">
          <a:xfrm>
            <a:off x="2209800" y="1828800"/>
            <a:ext cx="4953000" cy="4572000"/>
            <a:chOff x="-3" y="-3"/>
            <a:chExt cx="1074" cy="3314"/>
          </a:xfrm>
        </p:grpSpPr>
        <p:grpSp>
          <p:nvGrpSpPr>
            <p:cNvPr id="1122308" name="Group 4"/>
            <p:cNvGrpSpPr>
              <a:grpSpLocks/>
            </p:cNvGrpSpPr>
            <p:nvPr/>
          </p:nvGrpSpPr>
          <p:grpSpPr bwMode="auto">
            <a:xfrm>
              <a:off x="0" y="0"/>
              <a:ext cx="1068" cy="3308"/>
              <a:chOff x="0" y="0"/>
              <a:chExt cx="1068" cy="3308"/>
            </a:xfrm>
          </p:grpSpPr>
          <p:grpSp>
            <p:nvGrpSpPr>
              <p:cNvPr id="1122309" name="Group 5"/>
              <p:cNvGrpSpPr>
                <a:grpSpLocks/>
              </p:cNvGrpSpPr>
              <p:nvPr/>
            </p:nvGrpSpPr>
            <p:grpSpPr bwMode="auto">
              <a:xfrm>
                <a:off x="0" y="0"/>
                <a:ext cx="453" cy="374"/>
                <a:chOff x="0" y="0"/>
                <a:chExt cx="453" cy="374"/>
              </a:xfrm>
            </p:grpSpPr>
            <p:sp>
              <p:nvSpPr>
                <p:cNvPr id="1122310" name="Rectangle 6"/>
                <p:cNvSpPr>
                  <a:spLocks noChangeArrowheads="1"/>
                </p:cNvSpPr>
                <p:nvPr/>
              </p:nvSpPr>
              <p:spPr bwMode="auto">
                <a:xfrm>
                  <a:off x="43" y="0"/>
                  <a:ext cx="367"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x</a:t>
                  </a:r>
                  <a:endParaRPr lang="en-US" sz="2400" b="0">
                    <a:latin typeface="Arial Unicode MS" pitchFamily="34" charset="-128"/>
                    <a:ea typeface="Arial Unicode MS" pitchFamily="34" charset="-128"/>
                    <a:cs typeface="Arial Unicode MS" pitchFamily="34" charset="-128"/>
                  </a:endParaRPr>
                </a:p>
                <a:p>
                  <a:pPr algn="ctr"/>
                  <a:endParaRPr lang="en-US" sz="2400" b="0">
                    <a:latin typeface="Times New Roman" pitchFamily="18" charset="0"/>
                  </a:endParaRPr>
                </a:p>
              </p:txBody>
            </p:sp>
            <p:sp>
              <p:nvSpPr>
                <p:cNvPr id="1122311" name="Rectangle 7"/>
                <p:cNvSpPr>
                  <a:spLocks noChangeArrowheads="1"/>
                </p:cNvSpPr>
                <p:nvPr/>
              </p:nvSpPr>
              <p:spPr bwMode="auto">
                <a:xfrm>
                  <a:off x="0" y="0"/>
                  <a:ext cx="453"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12" name="Group 8"/>
              <p:cNvGrpSpPr>
                <a:grpSpLocks/>
              </p:cNvGrpSpPr>
              <p:nvPr/>
            </p:nvGrpSpPr>
            <p:grpSpPr bwMode="auto">
              <a:xfrm>
                <a:off x="453" y="0"/>
                <a:ext cx="615" cy="374"/>
                <a:chOff x="453" y="0"/>
                <a:chExt cx="615" cy="374"/>
              </a:xfrm>
            </p:grpSpPr>
            <p:sp>
              <p:nvSpPr>
                <p:cNvPr id="1122313" name="Rectangle 9"/>
                <p:cNvSpPr>
                  <a:spLocks noChangeArrowheads="1"/>
                </p:cNvSpPr>
                <p:nvPr/>
              </p:nvSpPr>
              <p:spPr bwMode="auto">
                <a:xfrm>
                  <a:off x="496" y="0"/>
                  <a:ext cx="52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P(x≤A)</a:t>
                  </a:r>
                  <a:endParaRPr lang="en-US" sz="2400" b="0">
                    <a:latin typeface="Arial Unicode MS" pitchFamily="34" charset="-128"/>
                    <a:ea typeface="Arial Unicode MS" pitchFamily="34" charset="-128"/>
                    <a:cs typeface="Arial Unicode MS" pitchFamily="34" charset="-128"/>
                  </a:endParaRPr>
                </a:p>
                <a:p>
                  <a:pPr algn="ctr"/>
                  <a:endParaRPr lang="en-US" sz="2400" b="0">
                    <a:latin typeface="Times New Roman" pitchFamily="18" charset="0"/>
                  </a:endParaRPr>
                </a:p>
              </p:txBody>
            </p:sp>
            <p:sp>
              <p:nvSpPr>
                <p:cNvPr id="1122314" name="Rectangle 10"/>
                <p:cNvSpPr>
                  <a:spLocks noChangeArrowheads="1"/>
                </p:cNvSpPr>
                <p:nvPr/>
              </p:nvSpPr>
              <p:spPr bwMode="auto">
                <a:xfrm>
                  <a:off x="453" y="0"/>
                  <a:ext cx="61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15" name="Group 11"/>
              <p:cNvGrpSpPr>
                <a:grpSpLocks/>
              </p:cNvGrpSpPr>
              <p:nvPr/>
            </p:nvGrpSpPr>
            <p:grpSpPr bwMode="auto">
              <a:xfrm>
                <a:off x="0" y="374"/>
                <a:ext cx="453" cy="489"/>
                <a:chOff x="0" y="374"/>
                <a:chExt cx="453" cy="489"/>
              </a:xfrm>
            </p:grpSpPr>
            <p:sp>
              <p:nvSpPr>
                <p:cNvPr id="1122316" name="Rectangle 12"/>
                <p:cNvSpPr>
                  <a:spLocks noChangeArrowheads="1"/>
                </p:cNvSpPr>
                <p:nvPr/>
              </p:nvSpPr>
              <p:spPr bwMode="auto">
                <a:xfrm>
                  <a:off x="43" y="374"/>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1</a:t>
                  </a:r>
                </a:p>
                <a:p>
                  <a:pPr algn="ctr"/>
                  <a:endParaRPr lang="en-US" sz="2400" b="0">
                    <a:latin typeface="Times New Roman" pitchFamily="18" charset="0"/>
                  </a:endParaRPr>
                </a:p>
              </p:txBody>
            </p:sp>
            <p:sp>
              <p:nvSpPr>
                <p:cNvPr id="1122317" name="Rectangle 13"/>
                <p:cNvSpPr>
                  <a:spLocks noChangeArrowheads="1"/>
                </p:cNvSpPr>
                <p:nvPr/>
              </p:nvSpPr>
              <p:spPr bwMode="auto">
                <a:xfrm>
                  <a:off x="0" y="374"/>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18" name="Group 14"/>
              <p:cNvGrpSpPr>
                <a:grpSpLocks/>
              </p:cNvGrpSpPr>
              <p:nvPr/>
            </p:nvGrpSpPr>
            <p:grpSpPr bwMode="auto">
              <a:xfrm>
                <a:off x="453" y="374"/>
                <a:ext cx="615" cy="489"/>
                <a:chOff x="453" y="374"/>
                <a:chExt cx="615" cy="489"/>
              </a:xfrm>
            </p:grpSpPr>
            <p:sp>
              <p:nvSpPr>
                <p:cNvPr id="1122319" name="Rectangle 15"/>
                <p:cNvSpPr>
                  <a:spLocks noChangeArrowheads="1"/>
                </p:cNvSpPr>
                <p:nvPr/>
              </p:nvSpPr>
              <p:spPr bwMode="auto">
                <a:xfrm>
                  <a:off x="496" y="374"/>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P(x≤1)</a:t>
                  </a:r>
                  <a:r>
                    <a:rPr lang="en-US" sz="2400" b="0">
                      <a:latin typeface="Arial Unicode MS" pitchFamily="34" charset="-128"/>
                      <a:ea typeface="Arial Unicode MS" pitchFamily="34" charset="-128"/>
                      <a:cs typeface="Arial Unicode MS" pitchFamily="34" charset="-128"/>
                    </a:rPr>
                    <a:t>=1/6</a:t>
                  </a:r>
                </a:p>
                <a:p>
                  <a:pPr algn="ctr"/>
                  <a:endParaRPr lang="en-US" sz="2400" b="0">
                    <a:latin typeface="Times New Roman" pitchFamily="18" charset="0"/>
                  </a:endParaRPr>
                </a:p>
              </p:txBody>
            </p:sp>
            <p:sp>
              <p:nvSpPr>
                <p:cNvPr id="1122320" name="Rectangle 16"/>
                <p:cNvSpPr>
                  <a:spLocks noChangeArrowheads="1"/>
                </p:cNvSpPr>
                <p:nvPr/>
              </p:nvSpPr>
              <p:spPr bwMode="auto">
                <a:xfrm>
                  <a:off x="453" y="374"/>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21" name="Group 17"/>
              <p:cNvGrpSpPr>
                <a:grpSpLocks/>
              </p:cNvGrpSpPr>
              <p:nvPr/>
            </p:nvGrpSpPr>
            <p:grpSpPr bwMode="auto">
              <a:xfrm>
                <a:off x="0" y="863"/>
                <a:ext cx="453" cy="489"/>
                <a:chOff x="0" y="863"/>
                <a:chExt cx="453" cy="489"/>
              </a:xfrm>
            </p:grpSpPr>
            <p:sp>
              <p:nvSpPr>
                <p:cNvPr id="1122322" name="Rectangle 18"/>
                <p:cNvSpPr>
                  <a:spLocks noChangeArrowheads="1"/>
                </p:cNvSpPr>
                <p:nvPr/>
              </p:nvSpPr>
              <p:spPr bwMode="auto">
                <a:xfrm>
                  <a:off x="43" y="863"/>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2</a:t>
                  </a:r>
                </a:p>
                <a:p>
                  <a:pPr algn="ctr"/>
                  <a:endParaRPr lang="en-US" sz="2400" b="0">
                    <a:latin typeface="Times New Roman" pitchFamily="18" charset="0"/>
                  </a:endParaRPr>
                </a:p>
              </p:txBody>
            </p:sp>
            <p:sp>
              <p:nvSpPr>
                <p:cNvPr id="1122323" name="Rectangle 19"/>
                <p:cNvSpPr>
                  <a:spLocks noChangeArrowheads="1"/>
                </p:cNvSpPr>
                <p:nvPr/>
              </p:nvSpPr>
              <p:spPr bwMode="auto">
                <a:xfrm>
                  <a:off x="0" y="863"/>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24" name="Group 20"/>
              <p:cNvGrpSpPr>
                <a:grpSpLocks/>
              </p:cNvGrpSpPr>
              <p:nvPr/>
            </p:nvGrpSpPr>
            <p:grpSpPr bwMode="auto">
              <a:xfrm>
                <a:off x="453" y="863"/>
                <a:ext cx="615" cy="489"/>
                <a:chOff x="453" y="863"/>
                <a:chExt cx="615" cy="489"/>
              </a:xfrm>
            </p:grpSpPr>
            <p:sp>
              <p:nvSpPr>
                <p:cNvPr id="1122325" name="Rectangle 21"/>
                <p:cNvSpPr>
                  <a:spLocks noChangeArrowheads="1"/>
                </p:cNvSpPr>
                <p:nvPr/>
              </p:nvSpPr>
              <p:spPr bwMode="auto">
                <a:xfrm>
                  <a:off x="496" y="863"/>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P(x≤2)</a:t>
                  </a:r>
                  <a:r>
                    <a:rPr lang="en-US" sz="2400" b="0">
                      <a:latin typeface="Arial Unicode MS" pitchFamily="34" charset="-128"/>
                      <a:ea typeface="Arial Unicode MS" pitchFamily="34" charset="-128"/>
                      <a:cs typeface="Arial Unicode MS" pitchFamily="34" charset="-128"/>
                    </a:rPr>
                    <a:t>=2/6</a:t>
                  </a:r>
                </a:p>
                <a:p>
                  <a:pPr algn="ctr"/>
                  <a:endParaRPr lang="en-US" sz="2400" b="0">
                    <a:latin typeface="Times New Roman" pitchFamily="18" charset="0"/>
                  </a:endParaRPr>
                </a:p>
              </p:txBody>
            </p:sp>
            <p:sp>
              <p:nvSpPr>
                <p:cNvPr id="1122326" name="Rectangle 22"/>
                <p:cNvSpPr>
                  <a:spLocks noChangeArrowheads="1"/>
                </p:cNvSpPr>
                <p:nvPr/>
              </p:nvSpPr>
              <p:spPr bwMode="auto">
                <a:xfrm>
                  <a:off x="453" y="863"/>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27" name="Group 23"/>
              <p:cNvGrpSpPr>
                <a:grpSpLocks/>
              </p:cNvGrpSpPr>
              <p:nvPr/>
            </p:nvGrpSpPr>
            <p:grpSpPr bwMode="auto">
              <a:xfrm>
                <a:off x="0" y="1352"/>
                <a:ext cx="453" cy="489"/>
                <a:chOff x="0" y="1352"/>
                <a:chExt cx="453" cy="489"/>
              </a:xfrm>
            </p:grpSpPr>
            <p:sp>
              <p:nvSpPr>
                <p:cNvPr id="1122328" name="Rectangle 24"/>
                <p:cNvSpPr>
                  <a:spLocks noChangeArrowheads="1"/>
                </p:cNvSpPr>
                <p:nvPr/>
              </p:nvSpPr>
              <p:spPr bwMode="auto">
                <a:xfrm>
                  <a:off x="43" y="1352"/>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3</a:t>
                  </a:r>
                </a:p>
                <a:p>
                  <a:pPr algn="ctr"/>
                  <a:endParaRPr lang="en-US" sz="2400" b="0">
                    <a:latin typeface="Times New Roman" pitchFamily="18" charset="0"/>
                  </a:endParaRPr>
                </a:p>
              </p:txBody>
            </p:sp>
            <p:sp>
              <p:nvSpPr>
                <p:cNvPr id="1122329" name="Rectangle 25"/>
                <p:cNvSpPr>
                  <a:spLocks noChangeArrowheads="1"/>
                </p:cNvSpPr>
                <p:nvPr/>
              </p:nvSpPr>
              <p:spPr bwMode="auto">
                <a:xfrm>
                  <a:off x="0" y="1352"/>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30" name="Group 26"/>
              <p:cNvGrpSpPr>
                <a:grpSpLocks/>
              </p:cNvGrpSpPr>
              <p:nvPr/>
            </p:nvGrpSpPr>
            <p:grpSpPr bwMode="auto">
              <a:xfrm>
                <a:off x="453" y="1352"/>
                <a:ext cx="615" cy="489"/>
                <a:chOff x="453" y="1352"/>
                <a:chExt cx="615" cy="489"/>
              </a:xfrm>
            </p:grpSpPr>
            <p:sp>
              <p:nvSpPr>
                <p:cNvPr id="1122331" name="Rectangle 27"/>
                <p:cNvSpPr>
                  <a:spLocks noChangeArrowheads="1"/>
                </p:cNvSpPr>
                <p:nvPr/>
              </p:nvSpPr>
              <p:spPr bwMode="auto">
                <a:xfrm>
                  <a:off x="496" y="1352"/>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P(x≤3)</a:t>
                  </a:r>
                  <a:r>
                    <a:rPr lang="en-US" sz="2400" b="0">
                      <a:latin typeface="Arial Unicode MS" pitchFamily="34" charset="-128"/>
                      <a:ea typeface="Arial Unicode MS" pitchFamily="34" charset="-128"/>
                      <a:cs typeface="Arial Unicode MS" pitchFamily="34" charset="-128"/>
                    </a:rPr>
                    <a:t>=3/6</a:t>
                  </a:r>
                </a:p>
                <a:p>
                  <a:pPr algn="ctr"/>
                  <a:endParaRPr lang="en-US" sz="2400" b="0">
                    <a:latin typeface="Times New Roman" pitchFamily="18" charset="0"/>
                  </a:endParaRPr>
                </a:p>
              </p:txBody>
            </p:sp>
            <p:sp>
              <p:nvSpPr>
                <p:cNvPr id="1122332" name="Rectangle 28"/>
                <p:cNvSpPr>
                  <a:spLocks noChangeArrowheads="1"/>
                </p:cNvSpPr>
                <p:nvPr/>
              </p:nvSpPr>
              <p:spPr bwMode="auto">
                <a:xfrm>
                  <a:off x="453" y="1352"/>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33" name="Group 29"/>
              <p:cNvGrpSpPr>
                <a:grpSpLocks/>
              </p:cNvGrpSpPr>
              <p:nvPr/>
            </p:nvGrpSpPr>
            <p:grpSpPr bwMode="auto">
              <a:xfrm>
                <a:off x="0" y="1841"/>
                <a:ext cx="453" cy="489"/>
                <a:chOff x="0" y="1841"/>
                <a:chExt cx="453" cy="489"/>
              </a:xfrm>
            </p:grpSpPr>
            <p:sp>
              <p:nvSpPr>
                <p:cNvPr id="1122334" name="Rectangle 30"/>
                <p:cNvSpPr>
                  <a:spLocks noChangeArrowheads="1"/>
                </p:cNvSpPr>
                <p:nvPr/>
              </p:nvSpPr>
              <p:spPr bwMode="auto">
                <a:xfrm>
                  <a:off x="43" y="1841"/>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4</a:t>
                  </a:r>
                </a:p>
                <a:p>
                  <a:pPr algn="ctr"/>
                  <a:endParaRPr lang="en-US" sz="2400" b="0">
                    <a:latin typeface="Times New Roman" pitchFamily="18" charset="0"/>
                  </a:endParaRPr>
                </a:p>
              </p:txBody>
            </p:sp>
            <p:sp>
              <p:nvSpPr>
                <p:cNvPr id="1122335" name="Rectangle 31"/>
                <p:cNvSpPr>
                  <a:spLocks noChangeArrowheads="1"/>
                </p:cNvSpPr>
                <p:nvPr/>
              </p:nvSpPr>
              <p:spPr bwMode="auto">
                <a:xfrm>
                  <a:off x="0" y="1841"/>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36" name="Group 32"/>
              <p:cNvGrpSpPr>
                <a:grpSpLocks/>
              </p:cNvGrpSpPr>
              <p:nvPr/>
            </p:nvGrpSpPr>
            <p:grpSpPr bwMode="auto">
              <a:xfrm>
                <a:off x="453" y="1841"/>
                <a:ext cx="615" cy="489"/>
                <a:chOff x="453" y="1841"/>
                <a:chExt cx="615" cy="489"/>
              </a:xfrm>
            </p:grpSpPr>
            <p:sp>
              <p:nvSpPr>
                <p:cNvPr id="1122337" name="Rectangle 33"/>
                <p:cNvSpPr>
                  <a:spLocks noChangeArrowheads="1"/>
                </p:cNvSpPr>
                <p:nvPr/>
              </p:nvSpPr>
              <p:spPr bwMode="auto">
                <a:xfrm>
                  <a:off x="496" y="1841"/>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P(x≤4)</a:t>
                  </a:r>
                  <a:r>
                    <a:rPr lang="en-US" sz="2400" b="0">
                      <a:latin typeface="Arial Unicode MS" pitchFamily="34" charset="-128"/>
                      <a:ea typeface="Arial Unicode MS" pitchFamily="34" charset="-128"/>
                      <a:cs typeface="Arial Unicode MS" pitchFamily="34" charset="-128"/>
                    </a:rPr>
                    <a:t>=4/6</a:t>
                  </a:r>
                </a:p>
                <a:p>
                  <a:pPr algn="ctr"/>
                  <a:endParaRPr lang="en-US" sz="2400" b="0">
                    <a:latin typeface="Times New Roman" pitchFamily="18" charset="0"/>
                  </a:endParaRPr>
                </a:p>
              </p:txBody>
            </p:sp>
            <p:sp>
              <p:nvSpPr>
                <p:cNvPr id="1122338" name="Rectangle 34"/>
                <p:cNvSpPr>
                  <a:spLocks noChangeArrowheads="1"/>
                </p:cNvSpPr>
                <p:nvPr/>
              </p:nvSpPr>
              <p:spPr bwMode="auto">
                <a:xfrm>
                  <a:off x="453" y="1841"/>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39" name="Group 35"/>
              <p:cNvGrpSpPr>
                <a:grpSpLocks/>
              </p:cNvGrpSpPr>
              <p:nvPr/>
            </p:nvGrpSpPr>
            <p:grpSpPr bwMode="auto">
              <a:xfrm>
                <a:off x="0" y="2330"/>
                <a:ext cx="453" cy="489"/>
                <a:chOff x="0" y="2330"/>
                <a:chExt cx="453" cy="489"/>
              </a:xfrm>
            </p:grpSpPr>
            <p:sp>
              <p:nvSpPr>
                <p:cNvPr id="1122340" name="Rectangle 36"/>
                <p:cNvSpPr>
                  <a:spLocks noChangeArrowheads="1"/>
                </p:cNvSpPr>
                <p:nvPr/>
              </p:nvSpPr>
              <p:spPr bwMode="auto">
                <a:xfrm>
                  <a:off x="43" y="2330"/>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5</a:t>
                  </a:r>
                </a:p>
                <a:p>
                  <a:pPr algn="ctr"/>
                  <a:endParaRPr lang="en-US" sz="2400" b="0">
                    <a:latin typeface="Times New Roman" pitchFamily="18" charset="0"/>
                  </a:endParaRPr>
                </a:p>
              </p:txBody>
            </p:sp>
            <p:sp>
              <p:nvSpPr>
                <p:cNvPr id="1122341" name="Rectangle 37"/>
                <p:cNvSpPr>
                  <a:spLocks noChangeArrowheads="1"/>
                </p:cNvSpPr>
                <p:nvPr/>
              </p:nvSpPr>
              <p:spPr bwMode="auto">
                <a:xfrm>
                  <a:off x="0" y="2330"/>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42" name="Group 38"/>
              <p:cNvGrpSpPr>
                <a:grpSpLocks/>
              </p:cNvGrpSpPr>
              <p:nvPr/>
            </p:nvGrpSpPr>
            <p:grpSpPr bwMode="auto">
              <a:xfrm>
                <a:off x="453" y="2330"/>
                <a:ext cx="615" cy="489"/>
                <a:chOff x="453" y="2330"/>
                <a:chExt cx="615" cy="489"/>
              </a:xfrm>
            </p:grpSpPr>
            <p:sp>
              <p:nvSpPr>
                <p:cNvPr id="1122343" name="Rectangle 39"/>
                <p:cNvSpPr>
                  <a:spLocks noChangeArrowheads="1"/>
                </p:cNvSpPr>
                <p:nvPr/>
              </p:nvSpPr>
              <p:spPr bwMode="auto">
                <a:xfrm>
                  <a:off x="496" y="2330"/>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P(x≤5)</a:t>
                  </a:r>
                  <a:r>
                    <a:rPr lang="en-US" sz="2400" b="0">
                      <a:latin typeface="Arial Unicode MS" pitchFamily="34" charset="-128"/>
                      <a:ea typeface="Arial Unicode MS" pitchFamily="34" charset="-128"/>
                      <a:cs typeface="Arial Unicode MS" pitchFamily="34" charset="-128"/>
                    </a:rPr>
                    <a:t>=5/6</a:t>
                  </a:r>
                </a:p>
                <a:p>
                  <a:pPr algn="ctr"/>
                  <a:endParaRPr lang="en-US" sz="2400" b="0">
                    <a:latin typeface="Times New Roman" pitchFamily="18" charset="0"/>
                  </a:endParaRPr>
                </a:p>
              </p:txBody>
            </p:sp>
            <p:sp>
              <p:nvSpPr>
                <p:cNvPr id="1122344" name="Rectangle 40"/>
                <p:cNvSpPr>
                  <a:spLocks noChangeArrowheads="1"/>
                </p:cNvSpPr>
                <p:nvPr/>
              </p:nvSpPr>
              <p:spPr bwMode="auto">
                <a:xfrm>
                  <a:off x="453" y="2330"/>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45" name="Group 41"/>
              <p:cNvGrpSpPr>
                <a:grpSpLocks/>
              </p:cNvGrpSpPr>
              <p:nvPr/>
            </p:nvGrpSpPr>
            <p:grpSpPr bwMode="auto">
              <a:xfrm>
                <a:off x="0" y="2819"/>
                <a:ext cx="453" cy="489"/>
                <a:chOff x="0" y="2819"/>
                <a:chExt cx="453" cy="489"/>
              </a:xfrm>
            </p:grpSpPr>
            <p:sp>
              <p:nvSpPr>
                <p:cNvPr id="1122346" name="Rectangle 42"/>
                <p:cNvSpPr>
                  <a:spLocks noChangeArrowheads="1"/>
                </p:cNvSpPr>
                <p:nvPr/>
              </p:nvSpPr>
              <p:spPr bwMode="auto">
                <a:xfrm>
                  <a:off x="43" y="2819"/>
                  <a:ext cx="367"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a:latin typeface="Arial Unicode MS" pitchFamily="34" charset="-128"/>
                      <a:ea typeface="Arial Unicode MS" pitchFamily="34" charset="-128"/>
                      <a:cs typeface="Arial Unicode MS" pitchFamily="34" charset="-128"/>
                    </a:rPr>
                    <a:t>6</a:t>
                  </a:r>
                </a:p>
                <a:p>
                  <a:pPr algn="ctr"/>
                  <a:endParaRPr lang="en-US" sz="2400" b="0">
                    <a:latin typeface="Times New Roman" pitchFamily="18" charset="0"/>
                  </a:endParaRPr>
                </a:p>
              </p:txBody>
            </p:sp>
            <p:sp>
              <p:nvSpPr>
                <p:cNvPr id="1122347" name="Rectangle 43"/>
                <p:cNvSpPr>
                  <a:spLocks noChangeArrowheads="1"/>
                </p:cNvSpPr>
                <p:nvPr/>
              </p:nvSpPr>
              <p:spPr bwMode="auto">
                <a:xfrm>
                  <a:off x="0" y="2819"/>
                  <a:ext cx="453"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2348" name="Group 44"/>
              <p:cNvGrpSpPr>
                <a:grpSpLocks/>
              </p:cNvGrpSpPr>
              <p:nvPr/>
            </p:nvGrpSpPr>
            <p:grpSpPr bwMode="auto">
              <a:xfrm>
                <a:off x="453" y="2819"/>
                <a:ext cx="615" cy="489"/>
                <a:chOff x="453" y="2819"/>
                <a:chExt cx="615" cy="489"/>
              </a:xfrm>
            </p:grpSpPr>
            <p:sp>
              <p:nvSpPr>
                <p:cNvPr id="1122349" name="Rectangle 45"/>
                <p:cNvSpPr>
                  <a:spLocks noChangeArrowheads="1"/>
                </p:cNvSpPr>
                <p:nvPr/>
              </p:nvSpPr>
              <p:spPr bwMode="auto">
                <a:xfrm>
                  <a:off x="496" y="2819"/>
                  <a:ext cx="529" cy="48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algn="ctr" eaLnBrk="1" hangingPunct="1"/>
                  <a:r>
                    <a:rPr lang="en-US" sz="2400" b="0" i="1">
                      <a:latin typeface="Arial Unicode MS" pitchFamily="34" charset="-128"/>
                      <a:ea typeface="Arial Unicode MS" pitchFamily="34" charset="-128"/>
                      <a:cs typeface="Arial Unicode MS" pitchFamily="34" charset="-128"/>
                    </a:rPr>
                    <a:t>P(x≤6)</a:t>
                  </a:r>
                  <a:r>
                    <a:rPr lang="en-US" sz="2400" b="0">
                      <a:latin typeface="Arial Unicode MS" pitchFamily="34" charset="-128"/>
                      <a:ea typeface="Arial Unicode MS" pitchFamily="34" charset="-128"/>
                      <a:cs typeface="Arial Unicode MS" pitchFamily="34" charset="-128"/>
                    </a:rPr>
                    <a:t>=6/6</a:t>
                  </a:r>
                </a:p>
                <a:p>
                  <a:pPr algn="ctr"/>
                  <a:endParaRPr lang="en-US" sz="2400" b="0">
                    <a:latin typeface="Times New Roman" pitchFamily="18" charset="0"/>
                  </a:endParaRPr>
                </a:p>
              </p:txBody>
            </p:sp>
            <p:sp>
              <p:nvSpPr>
                <p:cNvPr id="1122350" name="Rectangle 46"/>
                <p:cNvSpPr>
                  <a:spLocks noChangeArrowheads="1"/>
                </p:cNvSpPr>
                <p:nvPr/>
              </p:nvSpPr>
              <p:spPr bwMode="auto">
                <a:xfrm>
                  <a:off x="453" y="2819"/>
                  <a:ext cx="615" cy="489"/>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sp>
          <p:nvSpPr>
            <p:cNvPr id="1122351" name="Rectangle 47"/>
            <p:cNvSpPr>
              <a:spLocks noChangeArrowheads="1"/>
            </p:cNvSpPr>
            <p:nvPr/>
          </p:nvSpPr>
          <p:spPr bwMode="auto">
            <a:xfrm>
              <a:off x="-3" y="-3"/>
              <a:ext cx="1074" cy="331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Tree>
    <p:extLst>
      <p:ext uri="{BB962C8B-B14F-4D97-AF65-F5344CB8AC3E}">
        <p14:creationId xmlns:p14="http://schemas.microsoft.com/office/powerpoint/2010/main" val="2886140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Study Statistics?</a:t>
            </a:r>
            <a:endParaRPr lang="en-US" dirty="0"/>
          </a:p>
        </p:txBody>
      </p:sp>
      <p:sp>
        <p:nvSpPr>
          <p:cNvPr id="3" name="Content Placeholder 2"/>
          <p:cNvSpPr>
            <a:spLocks noGrp="1"/>
          </p:cNvSpPr>
          <p:nvPr>
            <p:ph sz="quarter" idx="1"/>
          </p:nvPr>
        </p:nvSpPr>
        <p:spPr/>
        <p:txBody>
          <a:bodyPr/>
          <a:lstStyle/>
          <a:p>
            <a:pPr>
              <a:buClr>
                <a:schemeClr val="tx1"/>
              </a:buClr>
              <a:buFont typeface="Wingdings" pitchFamily="2" charset="2"/>
              <a:buNone/>
            </a:pPr>
            <a:r>
              <a:rPr lang="en-US" dirty="0" smtClean="0">
                <a:latin typeface="Times New Roman" charset="0"/>
              </a:rPr>
              <a:t>Decision Makers Use Statistics To:</a:t>
            </a:r>
          </a:p>
          <a:p>
            <a:pPr>
              <a:buClr>
                <a:schemeClr val="tx1"/>
              </a:buClr>
              <a:buFont typeface="Wingdings" pitchFamily="2" charset="2"/>
              <a:buNone/>
            </a:pPr>
            <a:endParaRPr lang="en-US" dirty="0" smtClean="0">
              <a:latin typeface="Times New Roman" charset="0"/>
            </a:endParaRPr>
          </a:p>
          <a:p>
            <a:pPr>
              <a:buClr>
                <a:schemeClr val="tx1"/>
              </a:buClr>
              <a:buFont typeface="Wingdings" pitchFamily="2" charset="2"/>
              <a:buChar char="§"/>
            </a:pPr>
            <a:r>
              <a:rPr lang="en-US" sz="2800" dirty="0" smtClean="0">
                <a:latin typeface="Times New Roman" charset="0"/>
              </a:rPr>
              <a:t>Present and describe business data and information properly</a:t>
            </a:r>
          </a:p>
          <a:p>
            <a:pPr>
              <a:buClr>
                <a:schemeClr val="tx1"/>
              </a:buClr>
              <a:buFont typeface="Wingdings" pitchFamily="2" charset="2"/>
              <a:buChar char="§"/>
            </a:pPr>
            <a:r>
              <a:rPr lang="en-US" sz="2800" dirty="0" smtClean="0">
                <a:latin typeface="Times New Roman" charset="0"/>
              </a:rPr>
              <a:t>Draw conclusions about large populations, using information collected from samples</a:t>
            </a:r>
          </a:p>
          <a:p>
            <a:pPr>
              <a:buClr>
                <a:schemeClr val="tx1"/>
              </a:buClr>
              <a:buFont typeface="Wingdings" pitchFamily="2" charset="2"/>
              <a:buChar char="§"/>
            </a:pPr>
            <a:r>
              <a:rPr lang="en-US" sz="2800" dirty="0" smtClean="0">
                <a:latin typeface="Times New Roman" charset="0"/>
              </a:rPr>
              <a:t>Make reliable forecasts about a business activity</a:t>
            </a:r>
          </a:p>
          <a:p>
            <a:pPr>
              <a:buClr>
                <a:schemeClr val="tx1"/>
              </a:buClr>
              <a:buFont typeface="Wingdings" pitchFamily="2" charset="2"/>
              <a:buChar char="§"/>
            </a:pPr>
            <a:r>
              <a:rPr lang="en-US" sz="2800" dirty="0" smtClean="0">
                <a:latin typeface="Times New Roman" charset="0"/>
              </a:rPr>
              <a:t>Improve business processes</a:t>
            </a:r>
          </a:p>
          <a:p>
            <a:pPr>
              <a:buNone/>
            </a:pPr>
            <a:endParaRPr lang="en-US" dirty="0"/>
          </a:p>
        </p:txBody>
      </p:sp>
    </p:spTree>
    <p:extLst>
      <p:ext uri="{BB962C8B-B14F-4D97-AF65-F5344CB8AC3E}">
        <p14:creationId xmlns:p14="http://schemas.microsoft.com/office/powerpoint/2010/main" val="171526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4354" name="Rectangle 2"/>
          <p:cNvSpPr>
            <a:spLocks noGrp="1" noChangeArrowheads="1"/>
          </p:cNvSpPr>
          <p:nvPr>
            <p:ph type="title"/>
          </p:nvPr>
        </p:nvSpPr>
        <p:spPr/>
        <p:txBody>
          <a:bodyPr/>
          <a:lstStyle/>
          <a:p>
            <a:r>
              <a:rPr lang="en-US">
                <a:latin typeface="Arial Unicode MS" pitchFamily="34" charset="-128"/>
                <a:ea typeface="Arial Unicode MS" pitchFamily="34" charset="-128"/>
                <a:cs typeface="Arial Unicode MS" pitchFamily="34" charset="-128"/>
              </a:rPr>
              <a:t>Practice Problem:</a:t>
            </a:r>
          </a:p>
        </p:txBody>
      </p:sp>
      <p:sp>
        <p:nvSpPr>
          <p:cNvPr id="1124355" name="Rectangle 3"/>
          <p:cNvSpPr>
            <a:spLocks noGrp="1" noChangeArrowheads="1"/>
          </p:cNvSpPr>
          <p:nvPr>
            <p:ph type="body" idx="1"/>
          </p:nvPr>
        </p:nvSpPr>
        <p:spPr>
          <a:xfrm>
            <a:off x="533400" y="1524000"/>
            <a:ext cx="7772400" cy="4343400"/>
          </a:xfrm>
        </p:spPr>
        <p:txBody>
          <a:bodyPr/>
          <a:lstStyle/>
          <a:p>
            <a:r>
              <a:rPr lang="en-US" sz="2400" dirty="0">
                <a:ea typeface="Arial Unicode MS" pitchFamily="34" charset="-128"/>
                <a:cs typeface="Arial Unicode MS" pitchFamily="34" charset="-128"/>
              </a:rPr>
              <a:t>The number of patients seen in the ER in any given hour is a random variable represented by </a:t>
            </a:r>
            <a:r>
              <a:rPr lang="en-US" sz="2400" i="1" dirty="0">
                <a:ea typeface="Arial Unicode MS" pitchFamily="34" charset="-128"/>
                <a:cs typeface="Arial Unicode MS" pitchFamily="34" charset="-128"/>
              </a:rPr>
              <a:t>x</a:t>
            </a:r>
            <a:r>
              <a:rPr lang="en-US" sz="2400" dirty="0">
                <a:ea typeface="Arial Unicode MS" pitchFamily="34" charset="-128"/>
                <a:cs typeface="Arial Unicode MS" pitchFamily="34" charset="-128"/>
              </a:rPr>
              <a:t>. The probability distribution for </a:t>
            </a:r>
            <a:r>
              <a:rPr lang="en-US" sz="2400" i="1" dirty="0">
                <a:ea typeface="Arial Unicode MS" pitchFamily="34" charset="-128"/>
                <a:cs typeface="Arial Unicode MS" pitchFamily="34" charset="-128"/>
              </a:rPr>
              <a:t>x</a:t>
            </a:r>
            <a:r>
              <a:rPr lang="en-US" sz="2400" dirty="0">
                <a:ea typeface="Arial Unicode MS" pitchFamily="34" charset="-128"/>
                <a:cs typeface="Arial Unicode MS" pitchFamily="34" charset="-128"/>
              </a:rPr>
              <a:t> is:</a:t>
            </a:r>
          </a:p>
          <a:p>
            <a:endParaRPr lang="en-US" sz="2000" dirty="0">
              <a:ea typeface="Arial Unicode MS" pitchFamily="34" charset="-128"/>
              <a:cs typeface="Arial Unicode MS" pitchFamily="34" charset="-128"/>
            </a:endParaRPr>
          </a:p>
          <a:p>
            <a:endParaRPr lang="en-US" sz="2000" dirty="0">
              <a:ea typeface="Arial Unicode MS" pitchFamily="34" charset="-128"/>
              <a:cs typeface="Arial Unicode MS" pitchFamily="34" charset="-128"/>
            </a:endParaRPr>
          </a:p>
        </p:txBody>
      </p:sp>
      <p:grpSp>
        <p:nvGrpSpPr>
          <p:cNvPr id="1124356" name="Group 4"/>
          <p:cNvGrpSpPr>
            <a:grpSpLocks/>
          </p:cNvGrpSpPr>
          <p:nvPr/>
        </p:nvGrpSpPr>
        <p:grpSpPr bwMode="auto">
          <a:xfrm>
            <a:off x="1905000" y="2895600"/>
            <a:ext cx="5791200" cy="838200"/>
            <a:chOff x="-3" y="-3"/>
            <a:chExt cx="2230" cy="754"/>
          </a:xfrm>
        </p:grpSpPr>
        <p:grpSp>
          <p:nvGrpSpPr>
            <p:cNvPr id="1124357" name="Group 5"/>
            <p:cNvGrpSpPr>
              <a:grpSpLocks/>
            </p:cNvGrpSpPr>
            <p:nvPr/>
          </p:nvGrpSpPr>
          <p:grpSpPr bwMode="auto">
            <a:xfrm>
              <a:off x="0" y="0"/>
              <a:ext cx="2224" cy="748"/>
              <a:chOff x="0" y="0"/>
              <a:chExt cx="2224" cy="748"/>
            </a:xfrm>
          </p:grpSpPr>
          <p:grpSp>
            <p:nvGrpSpPr>
              <p:cNvPr id="1124358" name="Group 6"/>
              <p:cNvGrpSpPr>
                <a:grpSpLocks/>
              </p:cNvGrpSpPr>
              <p:nvPr/>
            </p:nvGrpSpPr>
            <p:grpSpPr bwMode="auto">
              <a:xfrm>
                <a:off x="0" y="0"/>
                <a:ext cx="399" cy="374"/>
                <a:chOff x="0" y="0"/>
                <a:chExt cx="399" cy="374"/>
              </a:xfrm>
            </p:grpSpPr>
            <p:sp>
              <p:nvSpPr>
                <p:cNvPr id="1124359" name="Rectangle 7"/>
                <p:cNvSpPr>
                  <a:spLocks noChangeArrowheads="1"/>
                </p:cNvSpPr>
                <p:nvPr/>
              </p:nvSpPr>
              <p:spPr bwMode="auto">
                <a:xfrm>
                  <a:off x="43" y="0"/>
                  <a:ext cx="313"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i="1">
                      <a:latin typeface="Arial Unicode MS" pitchFamily="34" charset="-128"/>
                      <a:ea typeface="Arial Unicode MS" pitchFamily="34" charset="-128"/>
                      <a:cs typeface="Arial Unicode MS" pitchFamily="34" charset="-128"/>
                    </a:rPr>
                    <a:t>x</a:t>
                  </a:r>
                  <a:endParaRPr lang="en-US" sz="2400">
                    <a:latin typeface="Arial Unicode MS" pitchFamily="34" charset="-128"/>
                    <a:ea typeface="Arial Unicode MS" pitchFamily="34" charset="-128"/>
                    <a:cs typeface="Arial Unicode MS" pitchFamily="34" charset="-128"/>
                  </a:endParaRPr>
                </a:p>
                <a:p>
                  <a:endParaRPr lang="en-US" sz="2400">
                    <a:latin typeface="Times New Roman" pitchFamily="18" charset="0"/>
                  </a:endParaRPr>
                </a:p>
              </p:txBody>
            </p:sp>
            <p:sp>
              <p:nvSpPr>
                <p:cNvPr id="1124360" name="Rectangle 8"/>
                <p:cNvSpPr>
                  <a:spLocks noChangeArrowheads="1"/>
                </p:cNvSpPr>
                <p:nvPr/>
              </p:nvSpPr>
              <p:spPr bwMode="auto">
                <a:xfrm>
                  <a:off x="0" y="0"/>
                  <a:ext cx="39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61" name="Group 9"/>
              <p:cNvGrpSpPr>
                <a:grpSpLocks/>
              </p:cNvGrpSpPr>
              <p:nvPr/>
            </p:nvGrpSpPr>
            <p:grpSpPr bwMode="auto">
              <a:xfrm>
                <a:off x="399" y="0"/>
                <a:ext cx="365" cy="374"/>
                <a:chOff x="399" y="0"/>
                <a:chExt cx="365" cy="374"/>
              </a:xfrm>
            </p:grpSpPr>
            <p:sp>
              <p:nvSpPr>
                <p:cNvPr id="1124362" name="Rectangle 10"/>
                <p:cNvSpPr>
                  <a:spLocks noChangeArrowheads="1"/>
                </p:cNvSpPr>
                <p:nvPr/>
              </p:nvSpPr>
              <p:spPr bwMode="auto">
                <a:xfrm>
                  <a:off x="442" y="0"/>
                  <a:ext cx="27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a:latin typeface="Arial Unicode MS" pitchFamily="34" charset="-128"/>
                      <a:ea typeface="Arial Unicode MS" pitchFamily="34" charset="-128"/>
                      <a:cs typeface="Arial Unicode MS" pitchFamily="34" charset="-128"/>
                    </a:rPr>
                    <a:t>10</a:t>
                  </a:r>
                </a:p>
                <a:p>
                  <a:endParaRPr lang="en-US" sz="2400">
                    <a:latin typeface="Times New Roman" pitchFamily="18" charset="0"/>
                  </a:endParaRPr>
                </a:p>
              </p:txBody>
            </p:sp>
            <p:sp>
              <p:nvSpPr>
                <p:cNvPr id="1124363" name="Rectangle 11"/>
                <p:cNvSpPr>
                  <a:spLocks noChangeArrowheads="1"/>
                </p:cNvSpPr>
                <p:nvPr/>
              </p:nvSpPr>
              <p:spPr bwMode="auto">
                <a:xfrm>
                  <a:off x="399" y="0"/>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64" name="Group 12"/>
              <p:cNvGrpSpPr>
                <a:grpSpLocks/>
              </p:cNvGrpSpPr>
              <p:nvPr/>
            </p:nvGrpSpPr>
            <p:grpSpPr bwMode="auto">
              <a:xfrm>
                <a:off x="764" y="0"/>
                <a:ext cx="365" cy="374"/>
                <a:chOff x="764" y="0"/>
                <a:chExt cx="365" cy="374"/>
              </a:xfrm>
            </p:grpSpPr>
            <p:sp>
              <p:nvSpPr>
                <p:cNvPr id="1124365" name="Rectangle 13"/>
                <p:cNvSpPr>
                  <a:spLocks noChangeArrowheads="1"/>
                </p:cNvSpPr>
                <p:nvPr/>
              </p:nvSpPr>
              <p:spPr bwMode="auto">
                <a:xfrm>
                  <a:off x="807" y="0"/>
                  <a:ext cx="27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a:latin typeface="Arial Unicode MS" pitchFamily="34" charset="-128"/>
                      <a:ea typeface="Arial Unicode MS" pitchFamily="34" charset="-128"/>
                      <a:cs typeface="Arial Unicode MS" pitchFamily="34" charset="-128"/>
                    </a:rPr>
                    <a:t>11</a:t>
                  </a:r>
                </a:p>
                <a:p>
                  <a:endParaRPr lang="en-US" sz="2400">
                    <a:latin typeface="Times New Roman" pitchFamily="18" charset="0"/>
                  </a:endParaRPr>
                </a:p>
              </p:txBody>
            </p:sp>
            <p:sp>
              <p:nvSpPr>
                <p:cNvPr id="1124366" name="Rectangle 14"/>
                <p:cNvSpPr>
                  <a:spLocks noChangeArrowheads="1"/>
                </p:cNvSpPr>
                <p:nvPr/>
              </p:nvSpPr>
              <p:spPr bwMode="auto">
                <a:xfrm>
                  <a:off x="764" y="0"/>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67" name="Group 15"/>
              <p:cNvGrpSpPr>
                <a:grpSpLocks/>
              </p:cNvGrpSpPr>
              <p:nvPr/>
            </p:nvGrpSpPr>
            <p:grpSpPr bwMode="auto">
              <a:xfrm>
                <a:off x="1129" y="0"/>
                <a:ext cx="365" cy="374"/>
                <a:chOff x="1129" y="0"/>
                <a:chExt cx="365" cy="374"/>
              </a:xfrm>
            </p:grpSpPr>
            <p:sp>
              <p:nvSpPr>
                <p:cNvPr id="1124368" name="Rectangle 16"/>
                <p:cNvSpPr>
                  <a:spLocks noChangeArrowheads="1"/>
                </p:cNvSpPr>
                <p:nvPr/>
              </p:nvSpPr>
              <p:spPr bwMode="auto">
                <a:xfrm>
                  <a:off x="1172" y="0"/>
                  <a:ext cx="27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a:latin typeface="Arial Unicode MS" pitchFamily="34" charset="-128"/>
                      <a:ea typeface="Arial Unicode MS" pitchFamily="34" charset="-128"/>
                      <a:cs typeface="Arial Unicode MS" pitchFamily="34" charset="-128"/>
                    </a:rPr>
                    <a:t>12</a:t>
                  </a:r>
                </a:p>
                <a:p>
                  <a:endParaRPr lang="en-US" sz="2400">
                    <a:latin typeface="Times New Roman" pitchFamily="18" charset="0"/>
                  </a:endParaRPr>
                </a:p>
              </p:txBody>
            </p:sp>
            <p:sp>
              <p:nvSpPr>
                <p:cNvPr id="1124369" name="Rectangle 17"/>
                <p:cNvSpPr>
                  <a:spLocks noChangeArrowheads="1"/>
                </p:cNvSpPr>
                <p:nvPr/>
              </p:nvSpPr>
              <p:spPr bwMode="auto">
                <a:xfrm>
                  <a:off x="1129" y="0"/>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70" name="Group 18"/>
              <p:cNvGrpSpPr>
                <a:grpSpLocks/>
              </p:cNvGrpSpPr>
              <p:nvPr/>
            </p:nvGrpSpPr>
            <p:grpSpPr bwMode="auto">
              <a:xfrm>
                <a:off x="1494" y="0"/>
                <a:ext cx="365" cy="374"/>
                <a:chOff x="1494" y="0"/>
                <a:chExt cx="365" cy="374"/>
              </a:xfrm>
            </p:grpSpPr>
            <p:sp>
              <p:nvSpPr>
                <p:cNvPr id="1124371" name="Rectangle 19"/>
                <p:cNvSpPr>
                  <a:spLocks noChangeArrowheads="1"/>
                </p:cNvSpPr>
                <p:nvPr/>
              </p:nvSpPr>
              <p:spPr bwMode="auto">
                <a:xfrm>
                  <a:off x="1537" y="0"/>
                  <a:ext cx="27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a:latin typeface="Arial Unicode MS" pitchFamily="34" charset="-128"/>
                      <a:ea typeface="Arial Unicode MS" pitchFamily="34" charset="-128"/>
                      <a:cs typeface="Arial Unicode MS" pitchFamily="34" charset="-128"/>
                    </a:rPr>
                    <a:t>13</a:t>
                  </a:r>
                </a:p>
                <a:p>
                  <a:endParaRPr lang="en-US" sz="2400">
                    <a:latin typeface="Times New Roman" pitchFamily="18" charset="0"/>
                  </a:endParaRPr>
                </a:p>
              </p:txBody>
            </p:sp>
            <p:sp>
              <p:nvSpPr>
                <p:cNvPr id="1124372" name="Rectangle 20"/>
                <p:cNvSpPr>
                  <a:spLocks noChangeArrowheads="1"/>
                </p:cNvSpPr>
                <p:nvPr/>
              </p:nvSpPr>
              <p:spPr bwMode="auto">
                <a:xfrm>
                  <a:off x="1494" y="0"/>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73" name="Group 21"/>
              <p:cNvGrpSpPr>
                <a:grpSpLocks/>
              </p:cNvGrpSpPr>
              <p:nvPr/>
            </p:nvGrpSpPr>
            <p:grpSpPr bwMode="auto">
              <a:xfrm>
                <a:off x="1859" y="0"/>
                <a:ext cx="365" cy="374"/>
                <a:chOff x="1859" y="0"/>
                <a:chExt cx="365" cy="374"/>
              </a:xfrm>
            </p:grpSpPr>
            <p:sp>
              <p:nvSpPr>
                <p:cNvPr id="1124374" name="Rectangle 22"/>
                <p:cNvSpPr>
                  <a:spLocks noChangeArrowheads="1"/>
                </p:cNvSpPr>
                <p:nvPr/>
              </p:nvSpPr>
              <p:spPr bwMode="auto">
                <a:xfrm>
                  <a:off x="1902" y="0"/>
                  <a:ext cx="27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a:latin typeface="Arial Unicode MS" pitchFamily="34" charset="-128"/>
                      <a:ea typeface="Arial Unicode MS" pitchFamily="34" charset="-128"/>
                      <a:cs typeface="Arial Unicode MS" pitchFamily="34" charset="-128"/>
                    </a:rPr>
                    <a:t>14</a:t>
                  </a:r>
                </a:p>
                <a:p>
                  <a:endParaRPr lang="en-US" sz="2400">
                    <a:latin typeface="Times New Roman" pitchFamily="18" charset="0"/>
                  </a:endParaRPr>
                </a:p>
              </p:txBody>
            </p:sp>
            <p:sp>
              <p:nvSpPr>
                <p:cNvPr id="1124375" name="Rectangle 23"/>
                <p:cNvSpPr>
                  <a:spLocks noChangeArrowheads="1"/>
                </p:cNvSpPr>
                <p:nvPr/>
              </p:nvSpPr>
              <p:spPr bwMode="auto">
                <a:xfrm>
                  <a:off x="1859" y="0"/>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76" name="Group 24"/>
              <p:cNvGrpSpPr>
                <a:grpSpLocks/>
              </p:cNvGrpSpPr>
              <p:nvPr/>
            </p:nvGrpSpPr>
            <p:grpSpPr bwMode="auto">
              <a:xfrm>
                <a:off x="0" y="374"/>
                <a:ext cx="399" cy="374"/>
                <a:chOff x="0" y="374"/>
                <a:chExt cx="399" cy="374"/>
              </a:xfrm>
            </p:grpSpPr>
            <p:sp>
              <p:nvSpPr>
                <p:cNvPr id="1124377" name="Rectangle 25"/>
                <p:cNvSpPr>
                  <a:spLocks noChangeArrowheads="1"/>
                </p:cNvSpPr>
                <p:nvPr/>
              </p:nvSpPr>
              <p:spPr bwMode="auto">
                <a:xfrm>
                  <a:off x="43" y="374"/>
                  <a:ext cx="313"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i="1" dirty="0">
                      <a:latin typeface="Arial Unicode MS" pitchFamily="34" charset="-128"/>
                      <a:ea typeface="Arial Unicode MS" pitchFamily="34" charset="-128"/>
                      <a:cs typeface="Arial Unicode MS" pitchFamily="34" charset="-128"/>
                    </a:rPr>
                    <a:t>P(x)</a:t>
                  </a:r>
                  <a:endParaRPr lang="en-US" sz="2400" dirty="0">
                    <a:latin typeface="Arial Unicode MS" pitchFamily="34" charset="-128"/>
                    <a:ea typeface="Arial Unicode MS" pitchFamily="34" charset="-128"/>
                    <a:cs typeface="Arial Unicode MS" pitchFamily="34" charset="-128"/>
                  </a:endParaRPr>
                </a:p>
                <a:p>
                  <a:endParaRPr lang="en-US" sz="2400" dirty="0">
                    <a:latin typeface="Times New Roman" pitchFamily="18" charset="0"/>
                  </a:endParaRPr>
                </a:p>
              </p:txBody>
            </p:sp>
            <p:sp>
              <p:nvSpPr>
                <p:cNvPr id="1124378" name="Rectangle 26"/>
                <p:cNvSpPr>
                  <a:spLocks noChangeArrowheads="1"/>
                </p:cNvSpPr>
                <p:nvPr/>
              </p:nvSpPr>
              <p:spPr bwMode="auto">
                <a:xfrm>
                  <a:off x="0" y="374"/>
                  <a:ext cx="399"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79" name="Group 27"/>
              <p:cNvGrpSpPr>
                <a:grpSpLocks/>
              </p:cNvGrpSpPr>
              <p:nvPr/>
            </p:nvGrpSpPr>
            <p:grpSpPr bwMode="auto">
              <a:xfrm>
                <a:off x="399" y="374"/>
                <a:ext cx="365" cy="374"/>
                <a:chOff x="399" y="374"/>
                <a:chExt cx="365" cy="374"/>
              </a:xfrm>
            </p:grpSpPr>
            <p:sp>
              <p:nvSpPr>
                <p:cNvPr id="1124380" name="Rectangle 28"/>
                <p:cNvSpPr>
                  <a:spLocks noChangeArrowheads="1"/>
                </p:cNvSpPr>
                <p:nvPr/>
              </p:nvSpPr>
              <p:spPr bwMode="auto">
                <a:xfrm>
                  <a:off x="442" y="374"/>
                  <a:ext cx="27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a:latin typeface="Arial Unicode MS" pitchFamily="34" charset="-128"/>
                      <a:ea typeface="Arial Unicode MS" pitchFamily="34" charset="-128"/>
                      <a:cs typeface="Arial Unicode MS" pitchFamily="34" charset="-128"/>
                    </a:rPr>
                    <a:t>.4</a:t>
                  </a:r>
                </a:p>
                <a:p>
                  <a:endParaRPr lang="en-US" sz="2400">
                    <a:latin typeface="Times New Roman" pitchFamily="18" charset="0"/>
                  </a:endParaRPr>
                </a:p>
              </p:txBody>
            </p:sp>
            <p:sp>
              <p:nvSpPr>
                <p:cNvPr id="1124381" name="Rectangle 29"/>
                <p:cNvSpPr>
                  <a:spLocks noChangeArrowheads="1"/>
                </p:cNvSpPr>
                <p:nvPr/>
              </p:nvSpPr>
              <p:spPr bwMode="auto">
                <a:xfrm>
                  <a:off x="399" y="374"/>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82" name="Group 30"/>
              <p:cNvGrpSpPr>
                <a:grpSpLocks/>
              </p:cNvGrpSpPr>
              <p:nvPr/>
            </p:nvGrpSpPr>
            <p:grpSpPr bwMode="auto">
              <a:xfrm>
                <a:off x="764" y="374"/>
                <a:ext cx="365" cy="374"/>
                <a:chOff x="764" y="374"/>
                <a:chExt cx="365" cy="374"/>
              </a:xfrm>
            </p:grpSpPr>
            <p:sp>
              <p:nvSpPr>
                <p:cNvPr id="1124383" name="Rectangle 31"/>
                <p:cNvSpPr>
                  <a:spLocks noChangeArrowheads="1"/>
                </p:cNvSpPr>
                <p:nvPr/>
              </p:nvSpPr>
              <p:spPr bwMode="auto">
                <a:xfrm>
                  <a:off x="807" y="374"/>
                  <a:ext cx="27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a:latin typeface="Arial Unicode MS" pitchFamily="34" charset="-128"/>
                      <a:ea typeface="Arial Unicode MS" pitchFamily="34" charset="-128"/>
                      <a:cs typeface="Arial Unicode MS" pitchFamily="34" charset="-128"/>
                    </a:rPr>
                    <a:t>.2</a:t>
                  </a:r>
                </a:p>
                <a:p>
                  <a:endParaRPr lang="en-US" sz="2400">
                    <a:latin typeface="Times New Roman" pitchFamily="18" charset="0"/>
                  </a:endParaRPr>
                </a:p>
              </p:txBody>
            </p:sp>
            <p:sp>
              <p:nvSpPr>
                <p:cNvPr id="1124384" name="Rectangle 32"/>
                <p:cNvSpPr>
                  <a:spLocks noChangeArrowheads="1"/>
                </p:cNvSpPr>
                <p:nvPr/>
              </p:nvSpPr>
              <p:spPr bwMode="auto">
                <a:xfrm>
                  <a:off x="764" y="374"/>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85" name="Group 33"/>
              <p:cNvGrpSpPr>
                <a:grpSpLocks/>
              </p:cNvGrpSpPr>
              <p:nvPr/>
            </p:nvGrpSpPr>
            <p:grpSpPr bwMode="auto">
              <a:xfrm>
                <a:off x="1129" y="374"/>
                <a:ext cx="365" cy="374"/>
                <a:chOff x="1129" y="374"/>
                <a:chExt cx="365" cy="374"/>
              </a:xfrm>
            </p:grpSpPr>
            <p:sp>
              <p:nvSpPr>
                <p:cNvPr id="1124386" name="Rectangle 34"/>
                <p:cNvSpPr>
                  <a:spLocks noChangeArrowheads="1"/>
                </p:cNvSpPr>
                <p:nvPr/>
              </p:nvSpPr>
              <p:spPr bwMode="auto">
                <a:xfrm>
                  <a:off x="1172" y="374"/>
                  <a:ext cx="27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a:latin typeface="Arial Unicode MS" pitchFamily="34" charset="-128"/>
                      <a:ea typeface="Arial Unicode MS" pitchFamily="34" charset="-128"/>
                      <a:cs typeface="Arial Unicode MS" pitchFamily="34" charset="-128"/>
                    </a:rPr>
                    <a:t>.2</a:t>
                  </a:r>
                </a:p>
                <a:p>
                  <a:endParaRPr lang="en-US" sz="2400">
                    <a:latin typeface="Times New Roman" pitchFamily="18" charset="0"/>
                  </a:endParaRPr>
                </a:p>
              </p:txBody>
            </p:sp>
            <p:sp>
              <p:nvSpPr>
                <p:cNvPr id="1124387" name="Rectangle 35"/>
                <p:cNvSpPr>
                  <a:spLocks noChangeArrowheads="1"/>
                </p:cNvSpPr>
                <p:nvPr/>
              </p:nvSpPr>
              <p:spPr bwMode="auto">
                <a:xfrm>
                  <a:off x="1129" y="374"/>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88" name="Group 36"/>
              <p:cNvGrpSpPr>
                <a:grpSpLocks/>
              </p:cNvGrpSpPr>
              <p:nvPr/>
            </p:nvGrpSpPr>
            <p:grpSpPr bwMode="auto">
              <a:xfrm>
                <a:off x="1494" y="374"/>
                <a:ext cx="365" cy="374"/>
                <a:chOff x="1494" y="374"/>
                <a:chExt cx="365" cy="374"/>
              </a:xfrm>
            </p:grpSpPr>
            <p:sp>
              <p:nvSpPr>
                <p:cNvPr id="1124389" name="Rectangle 37"/>
                <p:cNvSpPr>
                  <a:spLocks noChangeArrowheads="1"/>
                </p:cNvSpPr>
                <p:nvPr/>
              </p:nvSpPr>
              <p:spPr bwMode="auto">
                <a:xfrm>
                  <a:off x="1537" y="374"/>
                  <a:ext cx="27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a:latin typeface="Arial Unicode MS" pitchFamily="34" charset="-128"/>
                      <a:ea typeface="Arial Unicode MS" pitchFamily="34" charset="-128"/>
                      <a:cs typeface="Arial Unicode MS" pitchFamily="34" charset="-128"/>
                    </a:rPr>
                    <a:t>.1</a:t>
                  </a:r>
                </a:p>
                <a:p>
                  <a:endParaRPr lang="en-US" sz="2400">
                    <a:latin typeface="Times New Roman" pitchFamily="18" charset="0"/>
                  </a:endParaRPr>
                </a:p>
              </p:txBody>
            </p:sp>
            <p:sp>
              <p:nvSpPr>
                <p:cNvPr id="1124390" name="Rectangle 38"/>
                <p:cNvSpPr>
                  <a:spLocks noChangeArrowheads="1"/>
                </p:cNvSpPr>
                <p:nvPr/>
              </p:nvSpPr>
              <p:spPr bwMode="auto">
                <a:xfrm>
                  <a:off x="1494" y="374"/>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nvGrpSpPr>
              <p:cNvPr id="1124391" name="Group 39"/>
              <p:cNvGrpSpPr>
                <a:grpSpLocks/>
              </p:cNvGrpSpPr>
              <p:nvPr/>
            </p:nvGrpSpPr>
            <p:grpSpPr bwMode="auto">
              <a:xfrm>
                <a:off x="1859" y="374"/>
                <a:ext cx="365" cy="374"/>
                <a:chOff x="1859" y="374"/>
                <a:chExt cx="365" cy="374"/>
              </a:xfrm>
            </p:grpSpPr>
            <p:sp>
              <p:nvSpPr>
                <p:cNvPr id="1124392" name="Rectangle 40"/>
                <p:cNvSpPr>
                  <a:spLocks noChangeArrowheads="1"/>
                </p:cNvSpPr>
                <p:nvPr/>
              </p:nvSpPr>
              <p:spPr bwMode="auto">
                <a:xfrm>
                  <a:off x="1902" y="374"/>
                  <a:ext cx="279" cy="37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pPr eaLnBrk="1" hangingPunct="1"/>
                  <a:r>
                    <a:rPr lang="en-US" sz="2400">
                      <a:latin typeface="Arial Unicode MS" pitchFamily="34" charset="-128"/>
                      <a:ea typeface="Arial Unicode MS" pitchFamily="34" charset="-128"/>
                      <a:cs typeface="Arial Unicode MS" pitchFamily="34" charset="-128"/>
                    </a:rPr>
                    <a:t>.1</a:t>
                  </a:r>
                </a:p>
                <a:p>
                  <a:endParaRPr lang="en-US" sz="2400">
                    <a:latin typeface="Times New Roman" pitchFamily="18" charset="0"/>
                  </a:endParaRPr>
                </a:p>
              </p:txBody>
            </p:sp>
            <p:sp>
              <p:nvSpPr>
                <p:cNvPr id="1124393" name="Rectangle 41"/>
                <p:cNvSpPr>
                  <a:spLocks noChangeArrowheads="1"/>
                </p:cNvSpPr>
                <p:nvPr/>
              </p:nvSpPr>
              <p:spPr bwMode="auto">
                <a:xfrm>
                  <a:off x="1859" y="374"/>
                  <a:ext cx="3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grpSp>
        <p:sp>
          <p:nvSpPr>
            <p:cNvPr id="1124394" name="Rectangle 42"/>
            <p:cNvSpPr>
              <a:spLocks noChangeArrowheads="1"/>
            </p:cNvSpPr>
            <p:nvPr/>
          </p:nvSpPr>
          <p:spPr bwMode="auto">
            <a:xfrm>
              <a:off x="-3" y="-3"/>
              <a:ext cx="2230" cy="754"/>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
        <p:nvSpPr>
          <p:cNvPr id="1124395" name="Rectangle 43"/>
          <p:cNvSpPr>
            <a:spLocks noChangeArrowheads="1"/>
          </p:cNvSpPr>
          <p:nvPr/>
        </p:nvSpPr>
        <p:spPr bwMode="auto">
          <a:xfrm>
            <a:off x="533400" y="4191000"/>
            <a:ext cx="7467600" cy="22256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lnSpc>
                <a:spcPct val="90000"/>
              </a:lnSpc>
              <a:spcBef>
                <a:spcPct val="50000"/>
              </a:spcBef>
              <a:buClr>
                <a:schemeClr val="accent2"/>
              </a:buClr>
              <a:buSzPct val="80000"/>
              <a:buFont typeface="Wingdings" pitchFamily="2" charset="2"/>
              <a:buNone/>
            </a:pPr>
            <a:r>
              <a:rPr lang="en-US" sz="2800" b="0" dirty="0">
                <a:ea typeface="Arial Unicode MS" pitchFamily="34" charset="-128"/>
                <a:cs typeface="Arial Unicode MS" pitchFamily="34" charset="-128"/>
              </a:rPr>
              <a:t>Find the probability that in a given hour:</a:t>
            </a:r>
          </a:p>
          <a:p>
            <a:pPr eaLnBrk="1" hangingPunct="1">
              <a:lnSpc>
                <a:spcPct val="90000"/>
              </a:lnSpc>
              <a:spcBef>
                <a:spcPct val="50000"/>
              </a:spcBef>
              <a:buClr>
                <a:schemeClr val="accent2"/>
              </a:buClr>
              <a:buSzPct val="80000"/>
              <a:buFont typeface="Wingdings" pitchFamily="2" charset="2"/>
              <a:buNone/>
            </a:pPr>
            <a:r>
              <a:rPr lang="en-US" sz="2800" b="0" dirty="0">
                <a:ea typeface="Arial Unicode MS" pitchFamily="34" charset="-128"/>
                <a:cs typeface="Arial Unicode MS" pitchFamily="34" charset="-128"/>
              </a:rPr>
              <a:t>a.</a:t>
            </a:r>
            <a:r>
              <a:rPr lang="en-US" sz="2800" b="0" dirty="0">
                <a:cs typeface="Times New Roman" pitchFamily="18" charset="0"/>
              </a:rPr>
              <a:t>    </a:t>
            </a:r>
            <a:r>
              <a:rPr lang="en-US" sz="2400" b="0" dirty="0">
                <a:ea typeface="Arial Unicode MS" pitchFamily="34" charset="-128"/>
                <a:cs typeface="Arial Unicode MS" pitchFamily="34" charset="-128"/>
              </a:rPr>
              <a:t>exactly 14 patients arrive</a:t>
            </a:r>
          </a:p>
          <a:p>
            <a:pPr eaLnBrk="1" hangingPunct="1">
              <a:lnSpc>
                <a:spcPct val="90000"/>
              </a:lnSpc>
              <a:spcBef>
                <a:spcPct val="50000"/>
              </a:spcBef>
              <a:buClr>
                <a:schemeClr val="accent2"/>
              </a:buClr>
              <a:buSzPct val="80000"/>
              <a:buFont typeface="Wingdings" pitchFamily="2" charset="2"/>
              <a:buNone/>
            </a:pPr>
            <a:r>
              <a:rPr lang="en-US" sz="2800" b="0" dirty="0">
                <a:ea typeface="Arial Unicode MS" pitchFamily="34" charset="-128"/>
                <a:cs typeface="Arial Unicode MS" pitchFamily="34" charset="-128"/>
              </a:rPr>
              <a:t>b.</a:t>
            </a:r>
            <a:r>
              <a:rPr lang="en-US" sz="2800" b="0" dirty="0">
                <a:cs typeface="Times New Roman" pitchFamily="18" charset="0"/>
              </a:rPr>
              <a:t>    </a:t>
            </a:r>
            <a:r>
              <a:rPr lang="en-US" sz="2400" b="0" dirty="0">
                <a:ea typeface="Arial Unicode MS" pitchFamily="34" charset="-128"/>
                <a:cs typeface="Arial Unicode MS" pitchFamily="34" charset="-128"/>
              </a:rPr>
              <a:t>At least 12 patients arrive</a:t>
            </a:r>
          </a:p>
          <a:p>
            <a:pPr eaLnBrk="1" hangingPunct="1">
              <a:lnSpc>
                <a:spcPct val="90000"/>
              </a:lnSpc>
              <a:spcBef>
                <a:spcPct val="50000"/>
              </a:spcBef>
              <a:buClr>
                <a:schemeClr val="accent2"/>
              </a:buClr>
              <a:buSzPct val="80000"/>
              <a:buFont typeface="Wingdings" pitchFamily="2" charset="2"/>
              <a:buNone/>
            </a:pPr>
            <a:r>
              <a:rPr lang="en-US" sz="2800" b="0" dirty="0">
                <a:ea typeface="Arial Unicode MS" pitchFamily="34" charset="-128"/>
                <a:cs typeface="Arial Unicode MS" pitchFamily="34" charset="-128"/>
              </a:rPr>
              <a:t>c.</a:t>
            </a:r>
            <a:r>
              <a:rPr lang="en-US" sz="2800" b="0" dirty="0">
                <a:cs typeface="Times New Roman" pitchFamily="18" charset="0"/>
              </a:rPr>
              <a:t>    </a:t>
            </a:r>
            <a:r>
              <a:rPr lang="en-US" sz="2400" b="0" dirty="0">
                <a:ea typeface="Arial Unicode MS" pitchFamily="34" charset="-128"/>
                <a:cs typeface="Arial Unicode MS" pitchFamily="34" charset="-128"/>
              </a:rPr>
              <a:t>At most 11 patients arrive </a:t>
            </a:r>
          </a:p>
        </p:txBody>
      </p:sp>
      <p:sp>
        <p:nvSpPr>
          <p:cNvPr id="1124396" name="Text Box 44"/>
          <p:cNvSpPr txBox="1">
            <a:spLocks noChangeArrowheads="1"/>
          </p:cNvSpPr>
          <p:nvPr/>
        </p:nvSpPr>
        <p:spPr bwMode="auto">
          <a:xfrm>
            <a:off x="4800600" y="4800600"/>
            <a:ext cx="25908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dirty="0">
                <a:latin typeface="Arial Unicode MS" pitchFamily="34" charset="-128"/>
                <a:ea typeface="Arial Unicode MS" pitchFamily="34" charset="-128"/>
                <a:cs typeface="Arial Unicode MS" pitchFamily="34" charset="-128"/>
              </a:rPr>
              <a:t> </a:t>
            </a:r>
            <a:r>
              <a:rPr lang="en-US" sz="2400" i="1" dirty="0">
                <a:latin typeface="Times New Roman" pitchFamily="18" charset="0"/>
                <a:cs typeface="Times New Roman" pitchFamily="18" charset="0"/>
              </a:rPr>
              <a:t>p(x=14)</a:t>
            </a:r>
            <a:r>
              <a:rPr lang="en-US" sz="2400" dirty="0">
                <a:latin typeface="Times New Roman" pitchFamily="18" charset="0"/>
                <a:cs typeface="Times New Roman" pitchFamily="18" charset="0"/>
              </a:rPr>
              <a:t>= .1</a:t>
            </a:r>
            <a:r>
              <a:rPr lang="en-US" sz="2400" dirty="0">
                <a:latin typeface="Times New Roman" pitchFamily="18" charset="0"/>
              </a:rPr>
              <a:t> </a:t>
            </a:r>
          </a:p>
        </p:txBody>
      </p:sp>
      <p:sp>
        <p:nvSpPr>
          <p:cNvPr id="1124397" name="Text Box 45"/>
          <p:cNvSpPr txBox="1">
            <a:spLocks noChangeArrowheads="1"/>
          </p:cNvSpPr>
          <p:nvPr/>
        </p:nvSpPr>
        <p:spPr bwMode="auto">
          <a:xfrm>
            <a:off x="5029200" y="5334000"/>
            <a:ext cx="3733800" cy="41116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i="1">
                <a:latin typeface="Times New Roman" pitchFamily="18" charset="0"/>
                <a:cs typeface="Times New Roman" pitchFamily="18" charset="0"/>
              </a:rPr>
              <a:t>p(x</a:t>
            </a:r>
            <a:r>
              <a:rPr lang="en-US" sz="2400" i="1">
                <a:latin typeface="Times New Roman" pitchFamily="18" charset="0"/>
                <a:cs typeface="Times New Roman" pitchFamily="18" charset="0"/>
                <a:sym typeface="Symbol" pitchFamily="18" charset="2"/>
              </a:rPr>
              <a:t></a:t>
            </a:r>
            <a:r>
              <a:rPr lang="en-US" sz="2400" i="1">
                <a:latin typeface="Times New Roman" pitchFamily="18" charset="0"/>
                <a:cs typeface="Times New Roman" pitchFamily="18" charset="0"/>
              </a:rPr>
              <a:t>12)</a:t>
            </a:r>
            <a:r>
              <a:rPr lang="en-US" sz="2400">
                <a:latin typeface="Times New Roman" pitchFamily="18" charset="0"/>
                <a:cs typeface="Times New Roman" pitchFamily="18" charset="0"/>
              </a:rPr>
              <a:t>= (.2 + .1 +.1) = .4</a:t>
            </a:r>
            <a:r>
              <a:rPr lang="en-US" sz="2400">
                <a:solidFill>
                  <a:srgbClr val="999999"/>
                </a:solidFill>
                <a:latin typeface="Times New Roman" pitchFamily="18" charset="0"/>
                <a:cs typeface="Times New Roman" pitchFamily="18" charset="0"/>
              </a:rPr>
              <a:t> </a:t>
            </a:r>
          </a:p>
        </p:txBody>
      </p:sp>
      <p:sp>
        <p:nvSpPr>
          <p:cNvPr id="1124398" name="Text Box 46"/>
          <p:cNvSpPr txBox="1">
            <a:spLocks noChangeArrowheads="1"/>
          </p:cNvSpPr>
          <p:nvPr/>
        </p:nvSpPr>
        <p:spPr bwMode="auto">
          <a:xfrm>
            <a:off x="4953000" y="5989638"/>
            <a:ext cx="3048000" cy="41116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i="1" dirty="0">
                <a:latin typeface="Times New Roman" pitchFamily="18" charset="0"/>
                <a:cs typeface="Times New Roman" pitchFamily="18" charset="0"/>
              </a:rPr>
              <a:t>p(x≤11)</a:t>
            </a:r>
            <a:r>
              <a:rPr lang="en-US" sz="2400" dirty="0">
                <a:latin typeface="Times New Roman" pitchFamily="18" charset="0"/>
                <a:cs typeface="Times New Roman" pitchFamily="18" charset="0"/>
              </a:rPr>
              <a:t>= (.4 +.2) = .6</a:t>
            </a:r>
            <a:r>
              <a:rPr lang="en-US" sz="2400" dirty="0">
                <a:solidFill>
                  <a:srgbClr val="000000"/>
                </a:solidFill>
                <a:latin typeface="Times New Roman" pitchFamily="18" charset="0"/>
              </a:rPr>
              <a:t> </a:t>
            </a:r>
          </a:p>
        </p:txBody>
      </p:sp>
    </p:spTree>
    <p:extLst>
      <p:ext uri="{BB962C8B-B14F-4D97-AF65-F5344CB8AC3E}">
        <p14:creationId xmlns:p14="http://schemas.microsoft.com/office/powerpoint/2010/main" val="4214552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4395"/>
                                        </p:tgtEl>
                                        <p:attrNameLst>
                                          <p:attrName>style.visibility</p:attrName>
                                        </p:attrNameLst>
                                      </p:cBhvr>
                                      <p:to>
                                        <p:strVal val="visible"/>
                                      </p:to>
                                    </p:set>
                                    <p:anim calcmode="lin" valueType="num">
                                      <p:cBhvr additive="base">
                                        <p:cTn id="7" dur="500" fill="hold"/>
                                        <p:tgtEl>
                                          <p:spTgt spid="1124395"/>
                                        </p:tgtEl>
                                        <p:attrNameLst>
                                          <p:attrName>ppt_x</p:attrName>
                                        </p:attrNameLst>
                                      </p:cBhvr>
                                      <p:tavLst>
                                        <p:tav tm="0">
                                          <p:val>
                                            <p:strVal val="0-#ppt_w/2"/>
                                          </p:val>
                                        </p:tav>
                                        <p:tav tm="100000">
                                          <p:val>
                                            <p:strVal val="#ppt_x"/>
                                          </p:val>
                                        </p:tav>
                                      </p:tavLst>
                                    </p:anim>
                                    <p:anim calcmode="lin" valueType="num">
                                      <p:cBhvr additive="base">
                                        <p:cTn id="8" dur="500" fill="hold"/>
                                        <p:tgtEl>
                                          <p:spTgt spid="11243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4396"/>
                                        </p:tgtEl>
                                        <p:attrNameLst>
                                          <p:attrName>style.visibility</p:attrName>
                                        </p:attrNameLst>
                                      </p:cBhvr>
                                      <p:to>
                                        <p:strVal val="visible"/>
                                      </p:to>
                                    </p:set>
                                    <p:anim calcmode="lin" valueType="num">
                                      <p:cBhvr additive="base">
                                        <p:cTn id="13" dur="500" fill="hold"/>
                                        <p:tgtEl>
                                          <p:spTgt spid="1124396"/>
                                        </p:tgtEl>
                                        <p:attrNameLst>
                                          <p:attrName>ppt_x</p:attrName>
                                        </p:attrNameLst>
                                      </p:cBhvr>
                                      <p:tavLst>
                                        <p:tav tm="0">
                                          <p:val>
                                            <p:strVal val="1+#ppt_w/2"/>
                                          </p:val>
                                        </p:tav>
                                        <p:tav tm="100000">
                                          <p:val>
                                            <p:strVal val="#ppt_x"/>
                                          </p:val>
                                        </p:tav>
                                      </p:tavLst>
                                    </p:anim>
                                    <p:anim calcmode="lin" valueType="num">
                                      <p:cBhvr additive="base">
                                        <p:cTn id="14" dur="500" fill="hold"/>
                                        <p:tgtEl>
                                          <p:spTgt spid="112439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2439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4397"/>
                                        </p:tgtEl>
                                        <p:attrNameLst>
                                          <p:attrName>style.visibility</p:attrName>
                                        </p:attrNameLst>
                                      </p:cBhvr>
                                      <p:to>
                                        <p:strVal val="visible"/>
                                      </p:to>
                                    </p:set>
                                    <p:anim calcmode="lin" valueType="num">
                                      <p:cBhvr additive="base">
                                        <p:cTn id="19" dur="500" fill="hold"/>
                                        <p:tgtEl>
                                          <p:spTgt spid="1124397"/>
                                        </p:tgtEl>
                                        <p:attrNameLst>
                                          <p:attrName>ppt_x</p:attrName>
                                        </p:attrNameLst>
                                      </p:cBhvr>
                                      <p:tavLst>
                                        <p:tav tm="0">
                                          <p:val>
                                            <p:strVal val="1+#ppt_w/2"/>
                                          </p:val>
                                        </p:tav>
                                        <p:tav tm="100000">
                                          <p:val>
                                            <p:strVal val="#ppt_x"/>
                                          </p:val>
                                        </p:tav>
                                      </p:tavLst>
                                    </p:anim>
                                    <p:anim calcmode="lin" valueType="num">
                                      <p:cBhvr additive="base">
                                        <p:cTn id="20" dur="500" fill="hold"/>
                                        <p:tgtEl>
                                          <p:spTgt spid="112439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24397"/>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4398"/>
                                        </p:tgtEl>
                                        <p:attrNameLst>
                                          <p:attrName>style.visibility</p:attrName>
                                        </p:attrNameLst>
                                      </p:cBhvr>
                                      <p:to>
                                        <p:strVal val="visible"/>
                                      </p:to>
                                    </p:set>
                                    <p:anim calcmode="lin" valueType="num">
                                      <p:cBhvr additive="base">
                                        <p:cTn id="25" dur="500" fill="hold"/>
                                        <p:tgtEl>
                                          <p:spTgt spid="1124398"/>
                                        </p:tgtEl>
                                        <p:attrNameLst>
                                          <p:attrName>ppt_x</p:attrName>
                                        </p:attrNameLst>
                                      </p:cBhvr>
                                      <p:tavLst>
                                        <p:tav tm="0">
                                          <p:val>
                                            <p:strVal val="1+#ppt_w/2"/>
                                          </p:val>
                                        </p:tav>
                                        <p:tav tm="100000">
                                          <p:val>
                                            <p:strVal val="#ppt_x"/>
                                          </p:val>
                                        </p:tav>
                                      </p:tavLst>
                                    </p:anim>
                                    <p:anim calcmode="lin" valueType="num">
                                      <p:cBhvr additive="base">
                                        <p:cTn id="26" dur="500" fill="hold"/>
                                        <p:tgtEl>
                                          <p:spTgt spid="112439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1243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395" grpId="0" autoUpdateAnimBg="0"/>
      <p:bldP spid="1124396" grpId="0" autoUpdateAnimBg="0"/>
      <p:bldP spid="1124397" grpId="0" autoUpdateAnimBg="0"/>
      <p:bldP spid="112439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title"/>
          </p:nvPr>
        </p:nvSpPr>
        <p:spPr/>
        <p:txBody>
          <a:bodyPr/>
          <a:lstStyle/>
          <a:p>
            <a:r>
              <a:rPr lang="en-US"/>
              <a:t>Review Question 1</a:t>
            </a:r>
          </a:p>
        </p:txBody>
      </p:sp>
      <p:sp>
        <p:nvSpPr>
          <p:cNvPr id="1128451" name="Rectangle 3"/>
          <p:cNvSpPr>
            <a:spLocks noGrp="1" noChangeArrowheads="1"/>
          </p:cNvSpPr>
          <p:nvPr>
            <p:ph type="body" idx="1"/>
          </p:nvPr>
        </p:nvSpPr>
        <p:spPr>
          <a:xfrm>
            <a:off x="914400" y="2057400"/>
            <a:ext cx="7772400" cy="4114800"/>
          </a:xfrm>
        </p:spPr>
        <p:txBody>
          <a:bodyPr/>
          <a:lstStyle/>
          <a:p>
            <a:pPr marL="609600" indent="-609600">
              <a:spcBef>
                <a:spcPct val="0"/>
              </a:spcBef>
              <a:buClrTx/>
              <a:buSzTx/>
              <a:buFontTx/>
              <a:buNone/>
            </a:pPr>
            <a:r>
              <a:rPr lang="en-US" sz="2800">
                <a:latin typeface="Times New Roman" pitchFamily="18" charset="0"/>
                <a:ea typeface="Arial Unicode MS" pitchFamily="34" charset="-128"/>
                <a:cs typeface="Arial Unicode MS" pitchFamily="34" charset="-128"/>
              </a:rPr>
              <a:t>	If you toss a die, what’s the probability that you roll a 3 or less?   </a:t>
            </a:r>
          </a:p>
          <a:p>
            <a:pPr marL="609600" indent="-609600">
              <a:spcBef>
                <a:spcPct val="0"/>
              </a:spcBef>
              <a:buClrTx/>
              <a:buSzTx/>
              <a:buFontTx/>
              <a:buNone/>
            </a:pPr>
            <a:endParaRPr lang="en-US" sz="2800">
              <a:latin typeface="Times New Roman" pitchFamily="18" charset="0"/>
              <a:ea typeface="Arial Unicode MS" pitchFamily="34" charset="-128"/>
              <a:cs typeface="Arial Unicode MS" pitchFamily="34" charset="-128"/>
            </a:endParaRP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1/6</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1/3</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1/2</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5/6</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1.0</a:t>
            </a:r>
          </a:p>
        </p:txBody>
      </p:sp>
    </p:spTree>
    <p:extLst>
      <p:ext uri="{BB962C8B-B14F-4D97-AF65-F5344CB8AC3E}">
        <p14:creationId xmlns:p14="http://schemas.microsoft.com/office/powerpoint/2010/main" val="1866969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p:txBody>
          <a:bodyPr/>
          <a:lstStyle/>
          <a:p>
            <a:r>
              <a:rPr lang="en-US"/>
              <a:t>Review Question 1</a:t>
            </a:r>
          </a:p>
        </p:txBody>
      </p:sp>
      <p:sp>
        <p:nvSpPr>
          <p:cNvPr id="1130499" name="Rectangle 3"/>
          <p:cNvSpPr>
            <a:spLocks noGrp="1" noChangeArrowheads="1"/>
          </p:cNvSpPr>
          <p:nvPr>
            <p:ph type="body" idx="1"/>
          </p:nvPr>
        </p:nvSpPr>
        <p:spPr>
          <a:xfrm>
            <a:off x="914400" y="2057400"/>
            <a:ext cx="7772400" cy="4114800"/>
          </a:xfrm>
        </p:spPr>
        <p:txBody>
          <a:bodyPr/>
          <a:lstStyle/>
          <a:p>
            <a:pPr marL="609600" indent="-609600">
              <a:spcBef>
                <a:spcPct val="0"/>
              </a:spcBef>
              <a:buClrTx/>
              <a:buSzTx/>
              <a:buFontTx/>
              <a:buNone/>
            </a:pPr>
            <a:r>
              <a:rPr lang="en-US" sz="2800">
                <a:latin typeface="Times New Roman" pitchFamily="18" charset="0"/>
                <a:ea typeface="Arial Unicode MS" pitchFamily="34" charset="-128"/>
                <a:cs typeface="Arial Unicode MS" pitchFamily="34" charset="-128"/>
              </a:rPr>
              <a:t>	If you toss a die, what’s the probability that you roll a 3 or less?   </a:t>
            </a:r>
          </a:p>
          <a:p>
            <a:pPr marL="609600" indent="-609600">
              <a:spcBef>
                <a:spcPct val="0"/>
              </a:spcBef>
              <a:buClrTx/>
              <a:buSzTx/>
              <a:buFontTx/>
              <a:buNone/>
            </a:pPr>
            <a:endParaRPr lang="en-US" sz="2800">
              <a:latin typeface="Times New Roman" pitchFamily="18" charset="0"/>
              <a:ea typeface="Arial Unicode MS" pitchFamily="34" charset="-128"/>
              <a:cs typeface="Arial Unicode MS" pitchFamily="34" charset="-128"/>
            </a:endParaRP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1/6</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1/3</a:t>
            </a:r>
          </a:p>
          <a:p>
            <a:pPr marL="609600" indent="-609600">
              <a:spcBef>
                <a:spcPct val="0"/>
              </a:spcBef>
              <a:buClrTx/>
              <a:buSzTx/>
              <a:buFontTx/>
              <a:buAutoNum type="alphaLcPeriod"/>
            </a:pPr>
            <a:r>
              <a:rPr lang="en-US" sz="2800" b="1">
                <a:latin typeface="Times New Roman" pitchFamily="18" charset="0"/>
                <a:ea typeface="Arial Unicode MS" pitchFamily="34" charset="-128"/>
                <a:cs typeface="Arial Unicode MS" pitchFamily="34" charset="-128"/>
              </a:rPr>
              <a:t>1/2</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5/6</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1.0</a:t>
            </a:r>
          </a:p>
        </p:txBody>
      </p:sp>
    </p:spTree>
    <p:extLst>
      <p:ext uri="{BB962C8B-B14F-4D97-AF65-F5344CB8AC3E}">
        <p14:creationId xmlns:p14="http://schemas.microsoft.com/office/powerpoint/2010/main" val="1926096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Rectangle 2"/>
          <p:cNvSpPr>
            <a:spLocks noGrp="1" noChangeArrowheads="1"/>
          </p:cNvSpPr>
          <p:nvPr>
            <p:ph type="title"/>
          </p:nvPr>
        </p:nvSpPr>
        <p:spPr/>
        <p:txBody>
          <a:bodyPr/>
          <a:lstStyle/>
          <a:p>
            <a:r>
              <a:rPr lang="en-US"/>
              <a:t>Review Question 2</a:t>
            </a:r>
          </a:p>
        </p:txBody>
      </p:sp>
      <p:sp>
        <p:nvSpPr>
          <p:cNvPr id="1132547" name="Rectangle 3"/>
          <p:cNvSpPr>
            <a:spLocks noGrp="1" noChangeArrowheads="1"/>
          </p:cNvSpPr>
          <p:nvPr>
            <p:ph type="body" idx="1"/>
          </p:nvPr>
        </p:nvSpPr>
        <p:spPr>
          <a:xfrm>
            <a:off x="914400" y="2057400"/>
            <a:ext cx="7772400" cy="4114800"/>
          </a:xfrm>
        </p:spPr>
        <p:txBody>
          <a:bodyPr/>
          <a:lstStyle/>
          <a:p>
            <a:pPr marL="609600" indent="-609600">
              <a:spcBef>
                <a:spcPct val="0"/>
              </a:spcBef>
              <a:buClrTx/>
              <a:buSzTx/>
              <a:buFontTx/>
              <a:buNone/>
            </a:pPr>
            <a:r>
              <a:rPr lang="en-US" sz="2800">
                <a:latin typeface="Times New Roman" pitchFamily="18" charset="0"/>
                <a:ea typeface="Arial Unicode MS" pitchFamily="34" charset="-128"/>
                <a:cs typeface="Arial Unicode MS" pitchFamily="34" charset="-128"/>
              </a:rPr>
              <a:t>	Two dice are rolled and the sum of the face values is six?  What is the probability that at least one of the dice came up a 3?</a:t>
            </a:r>
          </a:p>
          <a:p>
            <a:pPr marL="609600" indent="-609600">
              <a:spcBef>
                <a:spcPct val="0"/>
              </a:spcBef>
              <a:buClrTx/>
              <a:buSzTx/>
              <a:buFontTx/>
              <a:buNone/>
            </a:pPr>
            <a:endParaRPr lang="en-US" sz="2800">
              <a:latin typeface="Times New Roman" pitchFamily="18" charset="0"/>
              <a:ea typeface="Arial Unicode MS" pitchFamily="34" charset="-128"/>
              <a:cs typeface="Arial Unicode MS" pitchFamily="34" charset="-128"/>
            </a:endParaRP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1/5</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2/3</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1/2</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5/6</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1.0</a:t>
            </a:r>
          </a:p>
        </p:txBody>
      </p:sp>
    </p:spTree>
    <p:extLst>
      <p:ext uri="{BB962C8B-B14F-4D97-AF65-F5344CB8AC3E}">
        <p14:creationId xmlns:p14="http://schemas.microsoft.com/office/powerpoint/2010/main" val="3371864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Rectangle 2"/>
          <p:cNvSpPr>
            <a:spLocks noGrp="1" noChangeArrowheads="1"/>
          </p:cNvSpPr>
          <p:nvPr>
            <p:ph type="title"/>
          </p:nvPr>
        </p:nvSpPr>
        <p:spPr/>
        <p:txBody>
          <a:bodyPr/>
          <a:lstStyle/>
          <a:p>
            <a:r>
              <a:rPr lang="en-US"/>
              <a:t>Review Question 2</a:t>
            </a:r>
          </a:p>
        </p:txBody>
      </p:sp>
      <p:sp>
        <p:nvSpPr>
          <p:cNvPr id="1134595" name="Rectangle 3"/>
          <p:cNvSpPr>
            <a:spLocks noGrp="1" noChangeArrowheads="1"/>
          </p:cNvSpPr>
          <p:nvPr>
            <p:ph type="body" idx="1"/>
          </p:nvPr>
        </p:nvSpPr>
        <p:spPr>
          <a:xfrm>
            <a:off x="914400" y="2057400"/>
            <a:ext cx="7772400" cy="4114800"/>
          </a:xfrm>
        </p:spPr>
        <p:txBody>
          <a:bodyPr/>
          <a:lstStyle/>
          <a:p>
            <a:pPr marL="609600" indent="-609600">
              <a:spcBef>
                <a:spcPct val="0"/>
              </a:spcBef>
              <a:buClrTx/>
              <a:buSzTx/>
              <a:buFontTx/>
              <a:buNone/>
            </a:pPr>
            <a:r>
              <a:rPr lang="en-US" sz="2800">
                <a:latin typeface="Times New Roman" pitchFamily="18" charset="0"/>
                <a:ea typeface="Arial Unicode MS" pitchFamily="34" charset="-128"/>
                <a:cs typeface="Arial Unicode MS" pitchFamily="34" charset="-128"/>
              </a:rPr>
              <a:t>	Two dice are rolled and the sum of the face values is six.  What is the probability that at least one of the dice came up a 3?</a:t>
            </a:r>
          </a:p>
          <a:p>
            <a:pPr marL="609600" indent="-609600">
              <a:spcBef>
                <a:spcPct val="0"/>
              </a:spcBef>
              <a:buClrTx/>
              <a:buSzTx/>
              <a:buFontTx/>
              <a:buNone/>
            </a:pPr>
            <a:endParaRPr lang="en-US" sz="2800">
              <a:latin typeface="Times New Roman" pitchFamily="18" charset="0"/>
              <a:ea typeface="Arial Unicode MS" pitchFamily="34" charset="-128"/>
              <a:cs typeface="Arial Unicode MS" pitchFamily="34" charset="-128"/>
            </a:endParaRPr>
          </a:p>
          <a:p>
            <a:pPr marL="609600" indent="-609600">
              <a:spcBef>
                <a:spcPct val="0"/>
              </a:spcBef>
              <a:buClrTx/>
              <a:buSzTx/>
              <a:buFontTx/>
              <a:buAutoNum type="alphaLcPeriod"/>
            </a:pPr>
            <a:r>
              <a:rPr lang="en-US" sz="2800" b="1">
                <a:latin typeface="Times New Roman" pitchFamily="18" charset="0"/>
                <a:ea typeface="Arial Unicode MS" pitchFamily="34" charset="-128"/>
                <a:cs typeface="Arial Unicode MS" pitchFamily="34" charset="-128"/>
              </a:rPr>
              <a:t>1/5</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2/3</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1/2</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5/6</a:t>
            </a:r>
          </a:p>
          <a:p>
            <a:pPr marL="609600" indent="-609600">
              <a:spcBef>
                <a:spcPct val="0"/>
              </a:spcBef>
              <a:buClrTx/>
              <a:buSzTx/>
              <a:buFontTx/>
              <a:buAutoNum type="alphaLcPeriod"/>
            </a:pPr>
            <a:r>
              <a:rPr lang="en-US" sz="2800">
                <a:latin typeface="Times New Roman" pitchFamily="18" charset="0"/>
                <a:ea typeface="Arial Unicode MS" pitchFamily="34" charset="-128"/>
                <a:cs typeface="Arial Unicode MS" pitchFamily="34" charset="-128"/>
              </a:rPr>
              <a:t>1.0</a:t>
            </a:r>
          </a:p>
        </p:txBody>
      </p:sp>
      <p:sp>
        <p:nvSpPr>
          <p:cNvPr id="1134596" name="Text Box 4"/>
          <p:cNvSpPr txBox="1">
            <a:spLocks noChangeArrowheads="1"/>
          </p:cNvSpPr>
          <p:nvPr/>
        </p:nvSpPr>
        <p:spPr bwMode="auto">
          <a:xfrm>
            <a:off x="3657600" y="3810000"/>
            <a:ext cx="4648200"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a:t>How can you get a 6 on two dice? 1-5, 5-1, 2-4, 4-2, 3-3</a:t>
            </a:r>
          </a:p>
          <a:p>
            <a:pPr eaLnBrk="1" hangingPunct="1">
              <a:spcBef>
                <a:spcPct val="50000"/>
              </a:spcBef>
            </a:pPr>
            <a:r>
              <a:rPr lang="en-US" sz="2400"/>
              <a:t>One of these five has a 3. </a:t>
            </a:r>
          </a:p>
          <a:p>
            <a:pPr eaLnBrk="1" hangingPunct="1">
              <a:spcBef>
                <a:spcPct val="50000"/>
              </a:spcBef>
            </a:pPr>
            <a:r>
              <a:rPr lang="en-US" sz="2400">
                <a:sym typeface="Symbol" pitchFamily="18" charset="2"/>
              </a:rPr>
              <a:t></a:t>
            </a:r>
            <a:r>
              <a:rPr lang="en-US" sz="2400"/>
              <a:t>1/5 </a:t>
            </a:r>
          </a:p>
        </p:txBody>
      </p:sp>
    </p:spTree>
    <p:extLst>
      <p:ext uri="{BB962C8B-B14F-4D97-AF65-F5344CB8AC3E}">
        <p14:creationId xmlns:p14="http://schemas.microsoft.com/office/powerpoint/2010/main" val="1038820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4596"/>
                                        </p:tgtEl>
                                        <p:attrNameLst>
                                          <p:attrName>style.visibility</p:attrName>
                                        </p:attrNameLst>
                                      </p:cBhvr>
                                      <p:to>
                                        <p:strVal val="visible"/>
                                      </p:to>
                                    </p:set>
                                    <p:animEffect transition="in" filter="wipe(left)">
                                      <p:cBhvr>
                                        <p:cTn id="7" dur="500"/>
                                        <p:tgtEl>
                                          <p:spTgt spid="113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62000"/>
            <a:ext cx="7772400" cy="5257800"/>
          </a:xfrm>
        </p:spPr>
        <p:txBody>
          <a:bodyPr>
            <a:noAutofit/>
          </a:bodyPr>
          <a:lstStyle/>
          <a:p>
            <a:r>
              <a:rPr lang="en-US" sz="2400" b="1" dirty="0" smtClean="0">
                <a:solidFill>
                  <a:srgbClr val="FF0000"/>
                </a:solidFill>
              </a:rPr>
              <a:t>Example:</a:t>
            </a:r>
            <a:r>
              <a:rPr lang="en-US" sz="2400" dirty="0" smtClean="0">
                <a:solidFill>
                  <a:srgbClr val="FF0000"/>
                </a:solidFill>
              </a:rPr>
              <a:t> Suppose we flip two identical coins simultaneously. What is the probability of obtaining a head on the first coin (call event </a:t>
            </a:r>
            <a:r>
              <a:rPr lang="en-US" sz="2400" i="1" dirty="0" smtClean="0">
                <a:solidFill>
                  <a:srgbClr val="FF0000"/>
                </a:solidFill>
              </a:rPr>
              <a:t>A</a:t>
            </a:r>
            <a:r>
              <a:rPr lang="en-US" sz="2400" dirty="0" smtClean="0">
                <a:solidFill>
                  <a:srgbClr val="FF0000"/>
                </a:solidFill>
              </a:rPr>
              <a:t>) and a head on the second coin (call event </a:t>
            </a:r>
            <a:r>
              <a:rPr lang="en-US" sz="2400" i="1" dirty="0" smtClean="0">
                <a:solidFill>
                  <a:srgbClr val="FF0000"/>
                </a:solidFill>
              </a:rPr>
              <a:t>B</a:t>
            </a:r>
            <a:r>
              <a:rPr lang="en-US" sz="2400" dirty="0" smtClean="0">
                <a:solidFill>
                  <a:srgbClr val="FF0000"/>
                </a:solidFill>
              </a:rPr>
              <a:t>)?</a:t>
            </a:r>
          </a:p>
          <a:p>
            <a:r>
              <a:rPr lang="en-US" sz="2400" b="1" dirty="0" smtClean="0"/>
              <a:t>Example:</a:t>
            </a:r>
            <a:r>
              <a:rPr lang="en-US" sz="2400" dirty="0" smtClean="0"/>
              <a:t> A card is drawn from a well shuffled pack of playing cards. What is the probability that it will either a spade or a queen?</a:t>
            </a:r>
          </a:p>
          <a:p>
            <a:r>
              <a:rPr lang="en-US" sz="2400" b="1" dirty="0" smtClean="0">
                <a:solidFill>
                  <a:srgbClr val="CC6600"/>
                </a:solidFill>
              </a:rPr>
              <a:t>Example:</a:t>
            </a:r>
            <a:r>
              <a:rPr lang="en-US" sz="2400" dirty="0" smtClean="0">
                <a:solidFill>
                  <a:srgbClr val="CC6600"/>
                </a:solidFill>
              </a:rPr>
              <a:t> In a DMD class there are 123 students of which 93 students are males and 30 are females. Of these, 36 males and 18 females plan to major in Marketing. A student is selected at random from this class and it is found that this student plans to be a Marketing major. What is the probability that the student is a male?</a:t>
            </a:r>
          </a:p>
          <a:p>
            <a:endParaRPr lang="en-US" sz="2400" dirty="0"/>
          </a:p>
        </p:txBody>
      </p:sp>
    </p:spTree>
    <p:extLst>
      <p:ext uri="{BB962C8B-B14F-4D97-AF65-F5344CB8AC3E}">
        <p14:creationId xmlns:p14="http://schemas.microsoft.com/office/powerpoint/2010/main" val="321470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02" name="Rectangle 2"/>
          <p:cNvSpPr>
            <a:spLocks noGrp="1" noChangeArrowheads="1"/>
          </p:cNvSpPr>
          <p:nvPr>
            <p:ph type="title"/>
          </p:nvPr>
        </p:nvSpPr>
        <p:spPr/>
        <p:txBody>
          <a:bodyPr/>
          <a:lstStyle/>
          <a:p>
            <a:r>
              <a:rPr lang="en-US">
                <a:latin typeface="Arial Unicode MS" pitchFamily="34" charset="-128"/>
                <a:ea typeface="Arial Unicode MS" pitchFamily="34" charset="-128"/>
                <a:cs typeface="Arial Unicode MS" pitchFamily="34" charset="-128"/>
              </a:rPr>
              <a:t>Continuous case </a:t>
            </a:r>
          </a:p>
        </p:txBody>
      </p:sp>
      <p:sp>
        <p:nvSpPr>
          <p:cNvPr id="1280003" name="Rectangle 3"/>
          <p:cNvSpPr>
            <a:spLocks noGrp="1" noChangeArrowheads="1"/>
          </p:cNvSpPr>
          <p:nvPr>
            <p:ph type="body" idx="1"/>
          </p:nvPr>
        </p:nvSpPr>
        <p:spPr>
          <a:xfrm>
            <a:off x="381000" y="1600200"/>
            <a:ext cx="8458200" cy="4191000"/>
          </a:xfrm>
        </p:spPr>
        <p:txBody>
          <a:bodyPr/>
          <a:lstStyle/>
          <a:p>
            <a:pPr marL="533400" indent="-533400">
              <a:buClr>
                <a:schemeClr val="tx1"/>
              </a:buClr>
              <a:buFont typeface="Wingdings" pitchFamily="2" charset="2"/>
              <a:buChar char="§"/>
            </a:pPr>
            <a:r>
              <a:rPr lang="en-US" dirty="0">
                <a:latin typeface="Arial Unicode MS" pitchFamily="34" charset="-128"/>
                <a:ea typeface="Arial Unicode MS" pitchFamily="34" charset="-128"/>
                <a:cs typeface="Arial Unicode MS" pitchFamily="34" charset="-128"/>
              </a:rPr>
              <a:t>The probability function that accompanies a continuous random variable is a continuous mathematical function that integrates to 1.  </a:t>
            </a:r>
          </a:p>
          <a:p>
            <a:pPr marL="914400" lvl="1" indent="-457200">
              <a:buFont typeface="Wingdings" pitchFamily="2" charset="2"/>
              <a:buChar char="§"/>
            </a:pPr>
            <a:r>
              <a:rPr lang="en-US" dirty="0">
                <a:latin typeface="Arial Unicode MS" pitchFamily="34" charset="-128"/>
                <a:ea typeface="Arial Unicode MS" pitchFamily="34" charset="-128"/>
                <a:cs typeface="Arial Unicode MS" pitchFamily="34" charset="-128"/>
              </a:rPr>
              <a:t>For example, recall the negative exponential function (in probability, this is called an “exponential distribution”):  </a:t>
            </a:r>
          </a:p>
          <a:p>
            <a:pPr marL="914400" lvl="1" indent="-457200">
              <a:buFont typeface="Wingdings" pitchFamily="2" charset="2"/>
              <a:buNone/>
            </a:pPr>
            <a:endParaRPr lang="en-US" dirty="0">
              <a:latin typeface="Arial Unicode MS" pitchFamily="34" charset="-128"/>
              <a:ea typeface="Arial Unicode MS" pitchFamily="34" charset="-128"/>
              <a:cs typeface="Arial Unicode MS" pitchFamily="34" charset="-128"/>
            </a:endParaRPr>
          </a:p>
        </p:txBody>
      </p:sp>
      <p:grpSp>
        <p:nvGrpSpPr>
          <p:cNvPr id="1280004" name="Group 4"/>
          <p:cNvGrpSpPr>
            <a:grpSpLocks/>
          </p:cNvGrpSpPr>
          <p:nvPr/>
        </p:nvGrpSpPr>
        <p:grpSpPr bwMode="auto">
          <a:xfrm>
            <a:off x="3429000" y="3962400"/>
            <a:ext cx="1828800" cy="685800"/>
            <a:chOff x="4080" y="3312"/>
            <a:chExt cx="1152" cy="432"/>
          </a:xfrm>
        </p:grpSpPr>
        <p:sp>
          <p:nvSpPr>
            <p:cNvPr id="1280005" name="Rectangle 5"/>
            <p:cNvSpPr>
              <a:spLocks noChangeArrowheads="1"/>
            </p:cNvSpPr>
            <p:nvPr/>
          </p:nvSpPr>
          <p:spPr bwMode="auto">
            <a:xfrm>
              <a:off x="4080" y="3312"/>
              <a:ext cx="1152" cy="4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280006" name="Object 6"/>
            <p:cNvGraphicFramePr>
              <a:graphicFrameLocks noChangeAspect="1"/>
            </p:cNvGraphicFramePr>
            <p:nvPr/>
          </p:nvGraphicFramePr>
          <p:xfrm>
            <a:off x="4224" y="3360"/>
            <a:ext cx="866" cy="318"/>
          </p:xfrm>
          <a:graphic>
            <a:graphicData uri="http://schemas.openxmlformats.org/presentationml/2006/ole">
              <mc:AlternateContent xmlns:mc="http://schemas.openxmlformats.org/markup-compatibility/2006">
                <mc:Choice xmlns:v="urn:schemas-microsoft-com:vml" Requires="v">
                  <p:oleObj spid="_x0000_s4112" name="Equation" r:id="rId4" imgW="622080" imgH="228600" progId="Equation.3">
                    <p:embed/>
                  </p:oleObj>
                </mc:Choice>
                <mc:Fallback>
                  <p:oleObj name="Equation" r:id="rId4" imgW="6220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3360"/>
                          <a:ext cx="866" cy="31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280007" name="Group 7"/>
          <p:cNvGrpSpPr>
            <a:grpSpLocks/>
          </p:cNvGrpSpPr>
          <p:nvPr/>
        </p:nvGrpSpPr>
        <p:grpSpPr bwMode="auto">
          <a:xfrm>
            <a:off x="2590800" y="5211763"/>
            <a:ext cx="3962400" cy="1036637"/>
            <a:chOff x="1488" y="3667"/>
            <a:chExt cx="2496" cy="653"/>
          </a:xfrm>
        </p:grpSpPr>
        <p:sp>
          <p:nvSpPr>
            <p:cNvPr id="1280008" name="Rectangle 8"/>
            <p:cNvSpPr>
              <a:spLocks noChangeArrowheads="1"/>
            </p:cNvSpPr>
            <p:nvPr/>
          </p:nvSpPr>
          <p:spPr bwMode="auto">
            <a:xfrm>
              <a:off x="1488" y="3744"/>
              <a:ext cx="2496" cy="57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280009" name="Object 9"/>
            <p:cNvGraphicFramePr>
              <a:graphicFrameLocks noChangeAspect="1"/>
            </p:cNvGraphicFramePr>
            <p:nvPr/>
          </p:nvGraphicFramePr>
          <p:xfrm>
            <a:off x="1584" y="3667"/>
            <a:ext cx="2173" cy="653"/>
          </p:xfrm>
          <a:graphic>
            <a:graphicData uri="http://schemas.openxmlformats.org/presentationml/2006/ole">
              <mc:AlternateContent xmlns:mc="http://schemas.openxmlformats.org/markup-compatibility/2006">
                <mc:Choice xmlns:v="urn:schemas-microsoft-com:vml" Requires="v">
                  <p:oleObj spid="_x0000_s4113" name="Equation" r:id="rId6" imgW="1562040" imgH="469800" progId="Equation.3">
                    <p:embed/>
                  </p:oleObj>
                </mc:Choice>
                <mc:Fallback>
                  <p:oleObj name="Equation" r:id="rId6" imgW="1562040" imgH="46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3667"/>
                          <a:ext cx="2173" cy="65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80010" name="Rectangle 10"/>
          <p:cNvSpPr>
            <a:spLocks noChangeArrowheads="1"/>
          </p:cNvSpPr>
          <p:nvPr/>
        </p:nvSpPr>
        <p:spPr bwMode="auto">
          <a:xfrm>
            <a:off x="381000" y="4724400"/>
            <a:ext cx="5157788" cy="43021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spAutoFit/>
          </a:bodyPr>
          <a:lstStyle/>
          <a:p>
            <a:pPr lvl="1" eaLnBrk="1" hangingPunct="1">
              <a:lnSpc>
                <a:spcPct val="90000"/>
              </a:lnSpc>
              <a:spcBef>
                <a:spcPct val="20000"/>
              </a:spcBef>
              <a:buClr>
                <a:schemeClr val="tx1"/>
              </a:buClr>
              <a:buSzPct val="90000"/>
              <a:buFont typeface="Wingdings" pitchFamily="2" charset="2"/>
              <a:buChar char="§"/>
            </a:pPr>
            <a:r>
              <a:rPr lang="en-US" sz="2800" b="0">
                <a:latin typeface="Times New Roman" pitchFamily="18" charset="0"/>
                <a:cs typeface="Times New Roman" pitchFamily="18" charset="0"/>
              </a:rPr>
              <a:t>   This function integrates to 1:</a:t>
            </a:r>
          </a:p>
        </p:txBody>
      </p:sp>
    </p:spTree>
    <p:extLst>
      <p:ext uri="{BB962C8B-B14F-4D97-AF65-F5344CB8AC3E}">
        <p14:creationId xmlns:p14="http://schemas.microsoft.com/office/powerpoint/2010/main" val="1949615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03">
                                            <p:txEl>
                                              <p:pRg st="0" end="0"/>
                                            </p:txEl>
                                          </p:spTgt>
                                        </p:tgtEl>
                                        <p:attrNameLst>
                                          <p:attrName>style.visibility</p:attrName>
                                        </p:attrNameLst>
                                      </p:cBhvr>
                                      <p:to>
                                        <p:strVal val="visible"/>
                                      </p:to>
                                    </p:set>
                                    <p:anim calcmode="lin" valueType="num">
                                      <p:cBhvr additive="base">
                                        <p:cTn id="7" dur="500" fill="hold"/>
                                        <p:tgtEl>
                                          <p:spTgt spid="1280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80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80003">
                                            <p:txEl>
                                              <p:pRg st="1" end="1"/>
                                            </p:txEl>
                                          </p:spTgt>
                                        </p:tgtEl>
                                        <p:attrNameLst>
                                          <p:attrName>style.visibility</p:attrName>
                                        </p:attrNameLst>
                                      </p:cBhvr>
                                      <p:to>
                                        <p:strVal val="visible"/>
                                      </p:to>
                                    </p:set>
                                    <p:anim calcmode="lin" valueType="num">
                                      <p:cBhvr additive="base">
                                        <p:cTn id="13" dur="500" fill="hold"/>
                                        <p:tgtEl>
                                          <p:spTgt spid="1280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280004"/>
                                        </p:tgtEl>
                                        <p:attrNameLst>
                                          <p:attrName>style.visibility</p:attrName>
                                        </p:attrNameLst>
                                      </p:cBhvr>
                                      <p:to>
                                        <p:strVal val="visible"/>
                                      </p:to>
                                    </p:set>
                                    <p:anim calcmode="lin" valueType="num">
                                      <p:cBhvr additive="base">
                                        <p:cTn id="19" dur="500" fill="hold"/>
                                        <p:tgtEl>
                                          <p:spTgt spid="1280004"/>
                                        </p:tgtEl>
                                        <p:attrNameLst>
                                          <p:attrName>ppt_x</p:attrName>
                                        </p:attrNameLst>
                                      </p:cBhvr>
                                      <p:tavLst>
                                        <p:tav tm="0">
                                          <p:val>
                                            <p:strVal val="1+#ppt_w/2"/>
                                          </p:val>
                                        </p:tav>
                                        <p:tav tm="100000">
                                          <p:val>
                                            <p:strVal val="#ppt_x"/>
                                          </p:val>
                                        </p:tav>
                                      </p:tavLst>
                                    </p:anim>
                                    <p:anim calcmode="lin" valueType="num">
                                      <p:cBhvr additive="base">
                                        <p:cTn id="20" dur="500" fill="hold"/>
                                        <p:tgtEl>
                                          <p:spTgt spid="12800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80010"/>
                                        </p:tgtEl>
                                        <p:attrNameLst>
                                          <p:attrName>style.visibility</p:attrName>
                                        </p:attrNameLst>
                                      </p:cBhvr>
                                      <p:to>
                                        <p:strVal val="visible"/>
                                      </p:to>
                                    </p:set>
                                    <p:anim calcmode="lin" valueType="num">
                                      <p:cBhvr additive="base">
                                        <p:cTn id="25" dur="500" fill="hold"/>
                                        <p:tgtEl>
                                          <p:spTgt spid="1280010"/>
                                        </p:tgtEl>
                                        <p:attrNameLst>
                                          <p:attrName>ppt_x</p:attrName>
                                        </p:attrNameLst>
                                      </p:cBhvr>
                                      <p:tavLst>
                                        <p:tav tm="0">
                                          <p:val>
                                            <p:strVal val="0-#ppt_w/2"/>
                                          </p:val>
                                        </p:tav>
                                        <p:tav tm="100000">
                                          <p:val>
                                            <p:strVal val="#ppt_x"/>
                                          </p:val>
                                        </p:tav>
                                      </p:tavLst>
                                    </p:anim>
                                    <p:anim calcmode="lin" valueType="num">
                                      <p:cBhvr additive="base">
                                        <p:cTn id="26" dur="500" fill="hold"/>
                                        <p:tgtEl>
                                          <p:spTgt spid="12800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80007"/>
                                        </p:tgtEl>
                                        <p:attrNameLst>
                                          <p:attrName>style.visibility</p:attrName>
                                        </p:attrNameLst>
                                      </p:cBhvr>
                                      <p:to>
                                        <p:strVal val="visible"/>
                                      </p:to>
                                    </p:set>
                                    <p:anim calcmode="lin" valueType="num">
                                      <p:cBhvr additive="base">
                                        <p:cTn id="31" dur="500" fill="hold"/>
                                        <p:tgtEl>
                                          <p:spTgt spid="1280007"/>
                                        </p:tgtEl>
                                        <p:attrNameLst>
                                          <p:attrName>ppt_x</p:attrName>
                                        </p:attrNameLst>
                                      </p:cBhvr>
                                      <p:tavLst>
                                        <p:tav tm="0">
                                          <p:val>
                                            <p:strVal val="0-#ppt_w/2"/>
                                          </p:val>
                                        </p:tav>
                                        <p:tav tm="100000">
                                          <p:val>
                                            <p:strVal val="#ppt_x"/>
                                          </p:val>
                                        </p:tav>
                                      </p:tavLst>
                                    </p:anim>
                                    <p:anim calcmode="lin" valueType="num">
                                      <p:cBhvr additive="base">
                                        <p:cTn id="32" dur="500" fill="hold"/>
                                        <p:tgtEl>
                                          <p:spTgt spid="12800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03" grpId="0" build="p" bldLvl="3" autoUpdateAnimBg="0"/>
      <p:bldP spid="128001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Rectangle 2"/>
          <p:cNvSpPr>
            <a:spLocks noChangeArrowheads="1"/>
          </p:cNvSpPr>
          <p:nvPr/>
        </p:nvSpPr>
        <p:spPr bwMode="auto">
          <a:xfrm>
            <a:off x="76200" y="762000"/>
            <a:ext cx="9144000" cy="1031051"/>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r>
              <a:rPr lang="en-US" sz="3200" b="0" dirty="0">
                <a:latin typeface="Times New Roman" pitchFamily="18" charset="0"/>
                <a:ea typeface="Arial Unicode MS" pitchFamily="34" charset="-128"/>
                <a:cs typeface="Arial Unicode MS" pitchFamily="34" charset="-128"/>
              </a:rPr>
              <a:t>For example, the probability of </a:t>
            </a:r>
            <a:r>
              <a:rPr lang="en-US" sz="3200" b="0" i="1" dirty="0">
                <a:latin typeface="Times New Roman" pitchFamily="18" charset="0"/>
                <a:ea typeface="Arial Unicode MS" pitchFamily="34" charset="-128"/>
                <a:cs typeface="Arial Unicode MS" pitchFamily="34" charset="-128"/>
              </a:rPr>
              <a:t>x</a:t>
            </a:r>
            <a:r>
              <a:rPr lang="en-US" sz="3200" b="0" dirty="0">
                <a:latin typeface="Times New Roman" pitchFamily="18" charset="0"/>
                <a:ea typeface="Arial Unicode MS" pitchFamily="34" charset="-128"/>
                <a:cs typeface="Arial Unicode MS" pitchFamily="34" charset="-128"/>
              </a:rPr>
              <a:t> falling within 1 to 2:</a:t>
            </a:r>
          </a:p>
          <a:p>
            <a:endParaRPr lang="en-US" sz="3200" b="0" dirty="0">
              <a:latin typeface="Times New Roman" pitchFamily="18" charset="0"/>
            </a:endParaRPr>
          </a:p>
        </p:txBody>
      </p:sp>
      <p:grpSp>
        <p:nvGrpSpPr>
          <p:cNvPr id="1284099" name="Group 3"/>
          <p:cNvGrpSpPr>
            <a:grpSpLocks/>
          </p:cNvGrpSpPr>
          <p:nvPr/>
        </p:nvGrpSpPr>
        <p:grpSpPr bwMode="auto">
          <a:xfrm>
            <a:off x="609600" y="5334000"/>
            <a:ext cx="7543800" cy="1143000"/>
            <a:chOff x="384" y="3600"/>
            <a:chExt cx="4752" cy="720"/>
          </a:xfrm>
        </p:grpSpPr>
        <p:sp>
          <p:nvSpPr>
            <p:cNvPr id="1284100" name="Rectangle 4"/>
            <p:cNvSpPr>
              <a:spLocks noChangeArrowheads="1"/>
            </p:cNvSpPr>
            <p:nvPr/>
          </p:nvSpPr>
          <p:spPr bwMode="auto">
            <a:xfrm>
              <a:off x="384" y="3600"/>
              <a:ext cx="4752" cy="7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284101" name="Object 5"/>
            <p:cNvGraphicFramePr>
              <a:graphicFrameLocks noChangeAspect="1"/>
            </p:cNvGraphicFramePr>
            <p:nvPr/>
          </p:nvGraphicFramePr>
          <p:xfrm>
            <a:off x="616" y="3742"/>
            <a:ext cx="4432" cy="578"/>
          </p:xfrm>
          <a:graphic>
            <a:graphicData uri="http://schemas.openxmlformats.org/presentationml/2006/ole">
              <mc:AlternateContent xmlns:mc="http://schemas.openxmlformats.org/markup-compatibility/2006">
                <mc:Choice xmlns:v="urn:schemas-microsoft-com:vml" Requires="v">
                  <p:oleObj spid="_x0000_s5129" name="Equation" r:id="rId4" imgW="3581280" imgH="469800" progId="Equation.3">
                    <p:embed/>
                  </p:oleObj>
                </mc:Choice>
                <mc:Fallback>
                  <p:oleObj name="Equation" r:id="rId4" imgW="358128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 y="3742"/>
                          <a:ext cx="4432" cy="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84102" name="Group 6"/>
          <p:cNvGrpSpPr>
            <a:grpSpLocks/>
          </p:cNvGrpSpPr>
          <p:nvPr/>
        </p:nvGrpSpPr>
        <p:grpSpPr bwMode="auto">
          <a:xfrm>
            <a:off x="1828800" y="2743200"/>
            <a:ext cx="5257800" cy="2525713"/>
            <a:chOff x="1152" y="1728"/>
            <a:chExt cx="3312" cy="1591"/>
          </a:xfrm>
        </p:grpSpPr>
        <p:grpSp>
          <p:nvGrpSpPr>
            <p:cNvPr id="1284103" name="Group 7"/>
            <p:cNvGrpSpPr>
              <a:grpSpLocks/>
            </p:cNvGrpSpPr>
            <p:nvPr/>
          </p:nvGrpSpPr>
          <p:grpSpPr bwMode="auto">
            <a:xfrm>
              <a:off x="1152" y="1728"/>
              <a:ext cx="3312" cy="1591"/>
              <a:chOff x="1152" y="1728"/>
              <a:chExt cx="3312" cy="1591"/>
            </a:xfrm>
          </p:grpSpPr>
          <p:grpSp>
            <p:nvGrpSpPr>
              <p:cNvPr id="1284104" name="Group 8"/>
              <p:cNvGrpSpPr>
                <a:grpSpLocks/>
              </p:cNvGrpSpPr>
              <p:nvPr/>
            </p:nvGrpSpPr>
            <p:grpSpPr bwMode="auto">
              <a:xfrm>
                <a:off x="1152" y="1728"/>
                <a:ext cx="3312" cy="1584"/>
                <a:chOff x="1152" y="1728"/>
                <a:chExt cx="3312" cy="1584"/>
              </a:xfrm>
            </p:grpSpPr>
            <p:grpSp>
              <p:nvGrpSpPr>
                <p:cNvPr id="1284105" name="Group 9"/>
                <p:cNvGrpSpPr>
                  <a:grpSpLocks/>
                </p:cNvGrpSpPr>
                <p:nvPr/>
              </p:nvGrpSpPr>
              <p:grpSpPr bwMode="auto">
                <a:xfrm>
                  <a:off x="1152" y="1728"/>
                  <a:ext cx="3312" cy="1584"/>
                  <a:chOff x="1152" y="1728"/>
                  <a:chExt cx="3312" cy="1584"/>
                </a:xfrm>
              </p:grpSpPr>
              <p:sp>
                <p:nvSpPr>
                  <p:cNvPr id="1284106" name="Line 10"/>
                  <p:cNvSpPr>
                    <a:spLocks noChangeShapeType="1"/>
                  </p:cNvSpPr>
                  <p:nvPr/>
                </p:nvSpPr>
                <p:spPr bwMode="auto">
                  <a:xfrm>
                    <a:off x="2610" y="1728"/>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4107" name="Line 11"/>
                  <p:cNvSpPr>
                    <a:spLocks noChangeShapeType="1"/>
                  </p:cNvSpPr>
                  <p:nvPr/>
                </p:nvSpPr>
                <p:spPr bwMode="auto">
                  <a:xfrm>
                    <a:off x="1152" y="2910"/>
                    <a:ext cx="29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4108" name="Text Box 12"/>
                  <p:cNvSpPr txBox="1">
                    <a:spLocks noChangeArrowheads="1"/>
                  </p:cNvSpPr>
                  <p:nvPr/>
                </p:nvSpPr>
                <p:spPr bwMode="auto">
                  <a:xfrm>
                    <a:off x="4172" y="2872"/>
                    <a:ext cx="2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000" i="1">
                        <a:latin typeface="Times New Roman" pitchFamily="18" charset="0"/>
                      </a:rPr>
                      <a:t>x</a:t>
                    </a:r>
                  </a:p>
                </p:txBody>
              </p:sp>
              <p:sp>
                <p:nvSpPr>
                  <p:cNvPr id="1284109" name="Text Box 13"/>
                  <p:cNvSpPr txBox="1">
                    <a:spLocks noChangeArrowheads="1"/>
                  </p:cNvSpPr>
                  <p:nvPr/>
                </p:nvSpPr>
                <p:spPr bwMode="auto">
                  <a:xfrm>
                    <a:off x="2714" y="1728"/>
                    <a:ext cx="10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000" i="1">
                        <a:latin typeface="Times New Roman" pitchFamily="18" charset="0"/>
                      </a:rPr>
                      <a:t>p(x)=e</a:t>
                    </a:r>
                    <a:r>
                      <a:rPr lang="en-US" sz="2000" i="1" baseline="30000">
                        <a:latin typeface="Times New Roman" pitchFamily="18" charset="0"/>
                      </a:rPr>
                      <a:t>-x</a:t>
                    </a:r>
                  </a:p>
                </p:txBody>
              </p:sp>
            </p:grpSp>
            <p:sp>
              <p:nvSpPr>
                <p:cNvPr id="1284110" name="Arc 14"/>
                <p:cNvSpPr>
                  <a:spLocks/>
                </p:cNvSpPr>
                <p:nvPr/>
              </p:nvSpPr>
              <p:spPr bwMode="auto">
                <a:xfrm rot="-10800000">
                  <a:off x="2608" y="2272"/>
                  <a:ext cx="1495" cy="5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rot="10800000"/>
                <a:lstStyle/>
                <a:p>
                  <a:pPr eaLnBrk="1" hangingPunct="1"/>
                  <a:endParaRPr lang="en-US" sz="2400">
                    <a:solidFill>
                      <a:schemeClr val="accent1"/>
                    </a:solidFill>
                    <a:latin typeface="Times New Roman" pitchFamily="18" charset="0"/>
                  </a:endParaRPr>
                </a:p>
              </p:txBody>
            </p:sp>
            <p:sp>
              <p:nvSpPr>
                <p:cNvPr id="1284111" name="Text Box 15"/>
                <p:cNvSpPr txBox="1">
                  <a:spLocks noChangeArrowheads="1"/>
                </p:cNvSpPr>
                <p:nvPr/>
              </p:nvSpPr>
              <p:spPr bwMode="auto">
                <a:xfrm>
                  <a:off x="2401" y="2222"/>
                  <a:ext cx="8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1</a:t>
                  </a:r>
                </a:p>
              </p:txBody>
            </p:sp>
          </p:grpSp>
          <p:grpSp>
            <p:nvGrpSpPr>
              <p:cNvPr id="1284112" name="Group 16"/>
              <p:cNvGrpSpPr>
                <a:grpSpLocks/>
              </p:cNvGrpSpPr>
              <p:nvPr/>
            </p:nvGrpSpPr>
            <p:grpSpPr bwMode="auto">
              <a:xfrm>
                <a:off x="2832" y="2592"/>
                <a:ext cx="472" cy="727"/>
                <a:chOff x="2832" y="2592"/>
                <a:chExt cx="472" cy="727"/>
              </a:xfrm>
            </p:grpSpPr>
            <p:sp>
              <p:nvSpPr>
                <p:cNvPr id="1284113" name="AutoShape 17"/>
                <p:cNvSpPr>
                  <a:spLocks noChangeArrowheads="1"/>
                </p:cNvSpPr>
                <p:nvPr/>
              </p:nvSpPr>
              <p:spPr bwMode="auto">
                <a:xfrm>
                  <a:off x="2880" y="2592"/>
                  <a:ext cx="288" cy="144"/>
                </a:xfrm>
                <a:prstGeom prst="rtTriangle">
                  <a:avLst/>
                </a:prstGeom>
                <a:solidFill>
                  <a:schemeClr val="accent1"/>
                </a:solidFill>
                <a:ln w="34925">
                  <a:solidFill>
                    <a:schemeClr val="accent1"/>
                  </a:solidFill>
                  <a:miter lim="800000"/>
                  <a:headEnd/>
                  <a:tailEnd/>
                </a:ln>
              </p:spPr>
              <p:txBody>
                <a:bodyPr/>
                <a:lstStyle/>
                <a:p>
                  <a:endParaRPr lang="en-US"/>
                </a:p>
              </p:txBody>
            </p:sp>
            <p:sp>
              <p:nvSpPr>
                <p:cNvPr id="1284114" name="Rectangle 18"/>
                <p:cNvSpPr>
                  <a:spLocks noChangeArrowheads="1"/>
                </p:cNvSpPr>
                <p:nvPr/>
              </p:nvSpPr>
              <p:spPr bwMode="auto">
                <a:xfrm>
                  <a:off x="2880" y="2738"/>
                  <a:ext cx="384" cy="19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endParaRPr lang="en-US"/>
                </a:p>
              </p:txBody>
            </p:sp>
            <p:sp>
              <p:nvSpPr>
                <p:cNvPr id="1284115" name="Line 19"/>
                <p:cNvSpPr>
                  <a:spLocks noChangeShapeType="1"/>
                </p:cNvSpPr>
                <p:nvPr/>
              </p:nvSpPr>
              <p:spPr bwMode="auto">
                <a:xfrm>
                  <a:off x="2880" y="29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4116" name="Line 20"/>
                <p:cNvSpPr>
                  <a:spLocks noChangeShapeType="1"/>
                </p:cNvSpPr>
                <p:nvPr/>
              </p:nvSpPr>
              <p:spPr bwMode="auto">
                <a:xfrm flipH="1">
                  <a:off x="3264" y="29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4117" name="Text Box 21"/>
                <p:cNvSpPr txBox="1">
                  <a:spLocks noChangeArrowheads="1"/>
                </p:cNvSpPr>
                <p:nvPr/>
              </p:nvSpPr>
              <p:spPr bwMode="auto">
                <a:xfrm>
                  <a:off x="2832" y="3120"/>
                  <a:ext cx="80" cy="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1</a:t>
                  </a:r>
                </a:p>
              </p:txBody>
            </p:sp>
            <p:sp>
              <p:nvSpPr>
                <p:cNvPr id="1284118" name="Text Box 22"/>
                <p:cNvSpPr txBox="1">
                  <a:spLocks noChangeArrowheads="1"/>
                </p:cNvSpPr>
                <p:nvPr/>
              </p:nvSpPr>
              <p:spPr bwMode="auto">
                <a:xfrm>
                  <a:off x="3216" y="3120"/>
                  <a:ext cx="88" cy="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000">
                      <a:latin typeface="Times New Roman" pitchFamily="18" charset="0"/>
                    </a:rPr>
                    <a:t>2</a:t>
                  </a:r>
                </a:p>
              </p:txBody>
            </p:sp>
          </p:grpSp>
        </p:grpSp>
        <p:sp>
          <p:nvSpPr>
            <p:cNvPr id="1284119" name="Line 23"/>
            <p:cNvSpPr>
              <a:spLocks noChangeShapeType="1"/>
            </p:cNvSpPr>
            <p:nvPr/>
          </p:nvSpPr>
          <p:spPr bwMode="auto">
            <a:xfrm>
              <a:off x="2880" y="2592"/>
              <a:ext cx="0" cy="336"/>
            </a:xfrm>
            <a:prstGeom prst="line">
              <a:avLst/>
            </a:prstGeom>
            <a:noFill/>
            <a:ln w="31750">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US"/>
            </a:p>
          </p:txBody>
        </p:sp>
      </p:grpSp>
      <p:sp>
        <p:nvSpPr>
          <p:cNvPr id="1284120" name="Text Box 24"/>
          <p:cNvSpPr txBox="1">
            <a:spLocks noChangeArrowheads="1"/>
          </p:cNvSpPr>
          <p:nvPr/>
        </p:nvSpPr>
        <p:spPr bwMode="auto">
          <a:xfrm>
            <a:off x="381000" y="1826388"/>
            <a:ext cx="3124200" cy="2446824"/>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b="0" dirty="0"/>
              <a:t>Clinical example: Survival times after lung transplant may roughly follow an exponential function.</a:t>
            </a:r>
          </a:p>
          <a:p>
            <a:pPr eaLnBrk="1" hangingPunct="1">
              <a:spcBef>
                <a:spcPct val="50000"/>
              </a:spcBef>
            </a:pPr>
            <a:r>
              <a:rPr lang="en-US" b="0" dirty="0"/>
              <a:t>Then, the probability that a patient will die in the second year after surgery (between years 1 and 2) is 23%.</a:t>
            </a:r>
          </a:p>
        </p:txBody>
      </p:sp>
    </p:spTree>
    <p:extLst>
      <p:ext uri="{BB962C8B-B14F-4D97-AF65-F5344CB8AC3E}">
        <p14:creationId xmlns:p14="http://schemas.microsoft.com/office/powerpoint/2010/main" val="2730251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84099"/>
                                        </p:tgtEl>
                                        <p:attrNameLst>
                                          <p:attrName>style.visibility</p:attrName>
                                        </p:attrNameLst>
                                      </p:cBhvr>
                                      <p:to>
                                        <p:strVal val="visible"/>
                                      </p:to>
                                    </p:set>
                                    <p:anim calcmode="lin" valueType="num">
                                      <p:cBhvr additive="base">
                                        <p:cTn id="7" dur="500" fill="hold"/>
                                        <p:tgtEl>
                                          <p:spTgt spid="1284099"/>
                                        </p:tgtEl>
                                        <p:attrNameLst>
                                          <p:attrName>ppt_x</p:attrName>
                                        </p:attrNameLst>
                                      </p:cBhvr>
                                      <p:tavLst>
                                        <p:tav tm="0">
                                          <p:val>
                                            <p:strVal val="0-#ppt_w/2"/>
                                          </p:val>
                                        </p:tav>
                                        <p:tav tm="100000">
                                          <p:val>
                                            <p:strVal val="#ppt_x"/>
                                          </p:val>
                                        </p:tav>
                                      </p:tavLst>
                                    </p:anim>
                                    <p:anim calcmode="lin" valueType="num">
                                      <p:cBhvr additive="base">
                                        <p:cTn id="8" dur="500" fill="hold"/>
                                        <p:tgtEl>
                                          <p:spTgt spid="12840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84120"/>
                                        </p:tgtEl>
                                        <p:attrNameLst>
                                          <p:attrName>style.visibility</p:attrName>
                                        </p:attrNameLst>
                                      </p:cBhvr>
                                      <p:to>
                                        <p:strVal val="visible"/>
                                      </p:to>
                                    </p:set>
                                    <p:anim calcmode="lin" valueType="num">
                                      <p:cBhvr>
                                        <p:cTn id="13" dur="500" fill="hold"/>
                                        <p:tgtEl>
                                          <p:spTgt spid="1284120"/>
                                        </p:tgtEl>
                                        <p:attrNameLst>
                                          <p:attrName>ppt_w</p:attrName>
                                        </p:attrNameLst>
                                      </p:cBhvr>
                                      <p:tavLst>
                                        <p:tav tm="0">
                                          <p:val>
                                            <p:fltVal val="0"/>
                                          </p:val>
                                        </p:tav>
                                        <p:tav tm="100000">
                                          <p:val>
                                            <p:strVal val="#ppt_w"/>
                                          </p:val>
                                        </p:tav>
                                      </p:tavLst>
                                    </p:anim>
                                    <p:anim calcmode="lin" valueType="num">
                                      <p:cBhvr>
                                        <p:cTn id="14" dur="500" fill="hold"/>
                                        <p:tgtEl>
                                          <p:spTgt spid="12841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2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Grp="1" noChangeArrowheads="1"/>
          </p:cNvSpPr>
          <p:nvPr>
            <p:ph type="title"/>
          </p:nvPr>
        </p:nvSpPr>
        <p:spPr>
          <a:xfrm>
            <a:off x="609600" y="609600"/>
            <a:ext cx="8001000" cy="1462088"/>
          </a:xfrm>
        </p:spPr>
        <p:txBody>
          <a:bodyPr>
            <a:normAutofit/>
          </a:bodyPr>
          <a:lstStyle/>
          <a:p>
            <a:r>
              <a:rPr lang="en-US" b="1" dirty="0">
                <a:ea typeface="Arial Unicode MS" pitchFamily="34" charset="-128"/>
                <a:cs typeface="Arial Unicode MS" pitchFamily="34" charset="-128"/>
              </a:rPr>
              <a:t>Expected Value and Variance</a:t>
            </a:r>
            <a:r>
              <a:rPr lang="en-US" sz="6000" b="1" dirty="0">
                <a:latin typeface="Times New Roman" pitchFamily="18" charset="0"/>
                <a:ea typeface="Arial Unicode MS" pitchFamily="34" charset="-128"/>
                <a:cs typeface="Arial Unicode MS" pitchFamily="34" charset="-128"/>
              </a:rPr>
              <a:t/>
            </a:r>
            <a:br>
              <a:rPr lang="en-US" sz="6000" b="1" dirty="0">
                <a:latin typeface="Times New Roman" pitchFamily="18" charset="0"/>
                <a:ea typeface="Arial Unicode MS" pitchFamily="34" charset="-128"/>
                <a:cs typeface="Arial Unicode MS" pitchFamily="34" charset="-128"/>
              </a:rPr>
            </a:br>
            <a:endParaRPr lang="en-US" sz="3600" b="1" i="1" dirty="0">
              <a:latin typeface="Times New Roman" pitchFamily="18" charset="0"/>
              <a:ea typeface="Arial Unicode MS" pitchFamily="34" charset="-128"/>
              <a:cs typeface="Arial Unicode MS" pitchFamily="34" charset="-128"/>
            </a:endParaRPr>
          </a:p>
        </p:txBody>
      </p:sp>
      <p:sp>
        <p:nvSpPr>
          <p:cNvPr id="1136643" name="Rectangle 3"/>
          <p:cNvSpPr>
            <a:spLocks noGrp="1" noChangeArrowheads="1"/>
          </p:cNvSpPr>
          <p:nvPr>
            <p:ph type="body" idx="1"/>
          </p:nvPr>
        </p:nvSpPr>
        <p:spPr>
          <a:xfrm>
            <a:off x="914400" y="1828800"/>
            <a:ext cx="7772400" cy="4572000"/>
          </a:xfrm>
        </p:spPr>
        <p:txBody>
          <a:bodyPr>
            <a:normAutofit/>
          </a:bodyPr>
          <a:lstStyle/>
          <a:p>
            <a:pPr marL="0" indent="0">
              <a:buNone/>
            </a:pPr>
            <a:r>
              <a:rPr lang="en-US" sz="3600" dirty="0"/>
              <a:t>All probability distributions are characterized by an expected value (mean) and a variance (standard deviation squared).  </a:t>
            </a:r>
          </a:p>
        </p:txBody>
      </p:sp>
    </p:spTree>
    <p:extLst>
      <p:ext uri="{BB962C8B-B14F-4D97-AF65-F5344CB8AC3E}">
        <p14:creationId xmlns:p14="http://schemas.microsoft.com/office/powerpoint/2010/main" val="2645768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0738" name="Rectangle 2"/>
          <p:cNvSpPr>
            <a:spLocks noGrp="1" noChangeArrowheads="1"/>
          </p:cNvSpPr>
          <p:nvPr>
            <p:ph type="title"/>
          </p:nvPr>
        </p:nvSpPr>
        <p:spPr/>
        <p:txBody>
          <a:bodyPr/>
          <a:lstStyle/>
          <a:p>
            <a:r>
              <a:rPr lang="en-US">
                <a:latin typeface="Arial Unicode MS" pitchFamily="34" charset="-128"/>
                <a:ea typeface="Arial Unicode MS" pitchFamily="34" charset="-128"/>
                <a:cs typeface="Arial Unicode MS" pitchFamily="34" charset="-128"/>
              </a:rPr>
              <a:t>Expected value, formally</a:t>
            </a:r>
          </a:p>
        </p:txBody>
      </p:sp>
      <p:graphicFrame>
        <p:nvGraphicFramePr>
          <p:cNvPr id="1140739" name="Object 3"/>
          <p:cNvGraphicFramePr>
            <a:graphicFrameLocks noChangeAspect="1"/>
          </p:cNvGraphicFramePr>
          <p:nvPr>
            <p:extLst>
              <p:ext uri="{D42A27DB-BD31-4B8C-83A1-F6EECF244321}">
                <p14:modId xmlns:p14="http://schemas.microsoft.com/office/powerpoint/2010/main" val="2547273233"/>
              </p:ext>
            </p:extLst>
          </p:nvPr>
        </p:nvGraphicFramePr>
        <p:xfrm>
          <a:off x="2082800" y="2286000"/>
          <a:ext cx="4551363" cy="1392238"/>
        </p:xfrm>
        <a:graphic>
          <a:graphicData uri="http://schemas.openxmlformats.org/presentationml/2006/ole">
            <mc:AlternateContent xmlns:mc="http://schemas.openxmlformats.org/markup-compatibility/2006">
              <mc:Choice xmlns:v="urn:schemas-microsoft-com:vml" Requires="v">
                <p:oleObj spid="_x0000_s36876" name="Equation" r:id="rId4" imgW="1117440" imgH="342720" progId="Equation.3">
                  <p:embed/>
                </p:oleObj>
              </mc:Choice>
              <mc:Fallback>
                <p:oleObj name="Equation" r:id="rId4" imgW="111744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2800" y="2286000"/>
                        <a:ext cx="4551363" cy="1392238"/>
                      </a:xfrm>
                      <a:prstGeom prst="rect">
                        <a:avLst/>
                      </a:prstGeom>
                      <a:solidFill>
                        <a:srgbClr val="00FFFF"/>
                      </a:solidFill>
                      <a:ln w="9525">
                        <a:solidFill>
                          <a:schemeClr val="tx1"/>
                        </a:solidFill>
                        <a:miter lim="800000"/>
                        <a:headEnd/>
                        <a:tailEnd/>
                      </a:ln>
                    </p:spPr>
                  </p:pic>
                </p:oleObj>
              </mc:Fallback>
            </mc:AlternateContent>
          </a:graphicData>
        </a:graphic>
      </p:graphicFrame>
      <p:sp>
        <p:nvSpPr>
          <p:cNvPr id="1140740" name="Text Box 4"/>
          <p:cNvSpPr txBox="1">
            <a:spLocks noChangeArrowheads="1"/>
          </p:cNvSpPr>
          <p:nvPr/>
        </p:nvSpPr>
        <p:spPr bwMode="auto">
          <a:xfrm>
            <a:off x="685800" y="1676400"/>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800">
                <a:latin typeface="Times New Roman" pitchFamily="18" charset="0"/>
              </a:rPr>
              <a:t>Discrete case:</a:t>
            </a:r>
          </a:p>
        </p:txBody>
      </p:sp>
      <p:sp>
        <p:nvSpPr>
          <p:cNvPr id="1140741" name="Text Box 5"/>
          <p:cNvSpPr txBox="1">
            <a:spLocks noChangeArrowheads="1"/>
          </p:cNvSpPr>
          <p:nvPr/>
        </p:nvSpPr>
        <p:spPr bwMode="auto">
          <a:xfrm>
            <a:off x="609600" y="4191000"/>
            <a:ext cx="6248400" cy="473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800">
                <a:latin typeface="Times New Roman" pitchFamily="18" charset="0"/>
              </a:rPr>
              <a:t>Continuous case:</a:t>
            </a:r>
          </a:p>
        </p:txBody>
      </p:sp>
      <p:graphicFrame>
        <p:nvGraphicFramePr>
          <p:cNvPr id="1140745" name="Object 9"/>
          <p:cNvGraphicFramePr>
            <a:graphicFrameLocks noGrp="1" noChangeAspect="1"/>
          </p:cNvGraphicFramePr>
          <p:nvPr>
            <p:ph idx="1"/>
            <p:extLst>
              <p:ext uri="{D42A27DB-BD31-4B8C-83A1-F6EECF244321}">
                <p14:modId xmlns:p14="http://schemas.microsoft.com/office/powerpoint/2010/main" val="1573051276"/>
              </p:ext>
            </p:extLst>
          </p:nvPr>
        </p:nvGraphicFramePr>
        <p:xfrm>
          <a:off x="1981200" y="4800600"/>
          <a:ext cx="4800600" cy="1547813"/>
        </p:xfrm>
        <a:graphic>
          <a:graphicData uri="http://schemas.openxmlformats.org/presentationml/2006/ole">
            <mc:AlternateContent xmlns:mc="http://schemas.openxmlformats.org/markup-compatibility/2006">
              <mc:Choice xmlns:v="urn:schemas-microsoft-com:vml" Requires="v">
                <p:oleObj spid="_x0000_s36877" r:id="rId6" imgW="1180588" imgH="380835" progId="Equation.3">
                  <p:embed/>
                </p:oleObj>
              </mc:Choice>
              <mc:Fallback>
                <p:oleObj r:id="rId6" imgW="1180588" imgH="38083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800600"/>
                        <a:ext cx="4800600" cy="1547813"/>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6514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0740"/>
                                        </p:tgtEl>
                                        <p:attrNameLst>
                                          <p:attrName>style.visibility</p:attrName>
                                        </p:attrNameLst>
                                      </p:cBhvr>
                                      <p:to>
                                        <p:strVal val="visible"/>
                                      </p:to>
                                    </p:set>
                                    <p:anim calcmode="lin" valueType="num">
                                      <p:cBhvr additive="base">
                                        <p:cTn id="7" dur="500" fill="hold"/>
                                        <p:tgtEl>
                                          <p:spTgt spid="1140740"/>
                                        </p:tgtEl>
                                        <p:attrNameLst>
                                          <p:attrName>ppt_x</p:attrName>
                                        </p:attrNameLst>
                                      </p:cBhvr>
                                      <p:tavLst>
                                        <p:tav tm="0">
                                          <p:val>
                                            <p:strVal val="0-#ppt_w/2"/>
                                          </p:val>
                                        </p:tav>
                                        <p:tav tm="100000">
                                          <p:val>
                                            <p:strVal val="#ppt_x"/>
                                          </p:val>
                                        </p:tav>
                                      </p:tavLst>
                                    </p:anim>
                                    <p:anim calcmode="lin" valueType="num">
                                      <p:cBhvr additive="base">
                                        <p:cTn id="8" dur="500" fill="hold"/>
                                        <p:tgtEl>
                                          <p:spTgt spid="11407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0739"/>
                                        </p:tgtEl>
                                        <p:attrNameLst>
                                          <p:attrName>style.visibility</p:attrName>
                                        </p:attrNameLst>
                                      </p:cBhvr>
                                      <p:to>
                                        <p:strVal val="visible"/>
                                      </p:to>
                                    </p:set>
                                    <p:anim calcmode="lin" valueType="num">
                                      <p:cBhvr additive="base">
                                        <p:cTn id="13" dur="500" fill="hold"/>
                                        <p:tgtEl>
                                          <p:spTgt spid="1140739"/>
                                        </p:tgtEl>
                                        <p:attrNameLst>
                                          <p:attrName>ppt_x</p:attrName>
                                        </p:attrNameLst>
                                      </p:cBhvr>
                                      <p:tavLst>
                                        <p:tav tm="0">
                                          <p:val>
                                            <p:strVal val="0-#ppt_w/2"/>
                                          </p:val>
                                        </p:tav>
                                        <p:tav tm="100000">
                                          <p:val>
                                            <p:strVal val="#ppt_x"/>
                                          </p:val>
                                        </p:tav>
                                      </p:tavLst>
                                    </p:anim>
                                    <p:anim calcmode="lin" valueType="num">
                                      <p:cBhvr additive="base">
                                        <p:cTn id="14" dur="500" fill="hold"/>
                                        <p:tgtEl>
                                          <p:spTgt spid="11407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0741"/>
                                        </p:tgtEl>
                                        <p:attrNameLst>
                                          <p:attrName>style.visibility</p:attrName>
                                        </p:attrNameLst>
                                      </p:cBhvr>
                                      <p:to>
                                        <p:strVal val="visible"/>
                                      </p:to>
                                    </p:set>
                                    <p:anim calcmode="lin" valueType="num">
                                      <p:cBhvr additive="base">
                                        <p:cTn id="19" dur="500" fill="hold"/>
                                        <p:tgtEl>
                                          <p:spTgt spid="1140741"/>
                                        </p:tgtEl>
                                        <p:attrNameLst>
                                          <p:attrName>ppt_x</p:attrName>
                                        </p:attrNameLst>
                                      </p:cBhvr>
                                      <p:tavLst>
                                        <p:tav tm="0">
                                          <p:val>
                                            <p:strVal val="0-#ppt_w/2"/>
                                          </p:val>
                                        </p:tav>
                                        <p:tav tm="100000">
                                          <p:val>
                                            <p:strVal val="#ppt_x"/>
                                          </p:val>
                                        </p:tav>
                                      </p:tavLst>
                                    </p:anim>
                                    <p:anim calcmode="lin" valueType="num">
                                      <p:cBhvr additive="base">
                                        <p:cTn id="20" dur="500" fill="hold"/>
                                        <p:tgtEl>
                                          <p:spTgt spid="114074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0745"/>
                                        </p:tgtEl>
                                        <p:attrNameLst>
                                          <p:attrName>style.visibility</p:attrName>
                                        </p:attrNameLst>
                                      </p:cBhvr>
                                      <p:to>
                                        <p:strVal val="visible"/>
                                      </p:to>
                                    </p:set>
                                    <p:anim calcmode="lin" valueType="num">
                                      <p:cBhvr additive="base">
                                        <p:cTn id="25" dur="500" fill="hold"/>
                                        <p:tgtEl>
                                          <p:spTgt spid="1140745"/>
                                        </p:tgtEl>
                                        <p:attrNameLst>
                                          <p:attrName>ppt_x</p:attrName>
                                        </p:attrNameLst>
                                      </p:cBhvr>
                                      <p:tavLst>
                                        <p:tav tm="0">
                                          <p:val>
                                            <p:strVal val="0-#ppt_w/2"/>
                                          </p:val>
                                        </p:tav>
                                        <p:tav tm="100000">
                                          <p:val>
                                            <p:strVal val="#ppt_x"/>
                                          </p:val>
                                        </p:tav>
                                      </p:tavLst>
                                    </p:anim>
                                    <p:anim calcmode="lin" valueType="num">
                                      <p:cBhvr additive="base">
                                        <p:cTn id="26" dur="500" fill="hold"/>
                                        <p:tgtEl>
                                          <p:spTgt spid="11407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0" grpId="0" autoUpdateAnimBg="0"/>
      <p:bldP spid="114074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Collect Data?</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80000"/>
              </a:lnSpc>
              <a:buClr>
                <a:schemeClr val="tx1"/>
              </a:buClr>
              <a:buFont typeface="Wingdings" pitchFamily="2" charset="2"/>
              <a:buChar char="§"/>
            </a:pPr>
            <a:r>
              <a:rPr lang="en-US" sz="2800" dirty="0" smtClean="0">
                <a:latin typeface="Times New Roman" charset="0"/>
              </a:rPr>
              <a:t>A marketing research analyst needs to assess the effectiveness of a new television advertisement.</a:t>
            </a:r>
          </a:p>
          <a:p>
            <a:pPr>
              <a:lnSpc>
                <a:spcPct val="80000"/>
              </a:lnSpc>
              <a:buClr>
                <a:schemeClr val="tx1"/>
              </a:buClr>
              <a:buFont typeface="Wingdings" pitchFamily="2" charset="2"/>
              <a:buNone/>
            </a:pPr>
            <a:endParaRPr lang="en-US" sz="2800" dirty="0" smtClean="0">
              <a:latin typeface="Times New Roman" charset="0"/>
            </a:endParaRPr>
          </a:p>
          <a:p>
            <a:pPr>
              <a:lnSpc>
                <a:spcPct val="80000"/>
              </a:lnSpc>
              <a:buClr>
                <a:schemeClr val="tx1"/>
              </a:buClr>
              <a:buFont typeface="Wingdings" pitchFamily="2" charset="2"/>
              <a:buChar char="§"/>
            </a:pPr>
            <a:r>
              <a:rPr lang="en-US" sz="2800" dirty="0" smtClean="0">
                <a:latin typeface="Times New Roman" charset="0"/>
              </a:rPr>
              <a:t>A pharmaceutical manufacturer needs to determine whether a new drug is more effective than those currently in use.</a:t>
            </a:r>
          </a:p>
          <a:p>
            <a:pPr>
              <a:lnSpc>
                <a:spcPct val="80000"/>
              </a:lnSpc>
              <a:buClr>
                <a:schemeClr val="tx1"/>
              </a:buClr>
              <a:buFont typeface="Wingdings" pitchFamily="2" charset="2"/>
              <a:buNone/>
            </a:pPr>
            <a:endParaRPr lang="en-US" sz="2800" dirty="0" smtClean="0">
              <a:latin typeface="Times New Roman" charset="0"/>
            </a:endParaRPr>
          </a:p>
          <a:p>
            <a:pPr>
              <a:lnSpc>
                <a:spcPct val="80000"/>
              </a:lnSpc>
              <a:buClr>
                <a:schemeClr val="tx1"/>
              </a:buClr>
              <a:buFont typeface="Wingdings" pitchFamily="2" charset="2"/>
              <a:buChar char="§"/>
            </a:pPr>
            <a:r>
              <a:rPr lang="en-US" sz="2800" dirty="0" smtClean="0">
                <a:latin typeface="Times New Roman" charset="0"/>
              </a:rPr>
              <a:t>An operations manager wants to monitor a manufacturing process to find out whether the quality of product being manufactured is conforming to company standards.</a:t>
            </a:r>
          </a:p>
          <a:p>
            <a:pPr>
              <a:lnSpc>
                <a:spcPct val="80000"/>
              </a:lnSpc>
              <a:buClr>
                <a:schemeClr val="tx1"/>
              </a:buClr>
              <a:buFont typeface="Wingdings" pitchFamily="2" charset="2"/>
              <a:buNone/>
            </a:pPr>
            <a:endParaRPr lang="en-US" sz="2800" dirty="0" smtClean="0">
              <a:latin typeface="Times New Roman" charset="0"/>
            </a:endParaRPr>
          </a:p>
          <a:p>
            <a:pPr>
              <a:lnSpc>
                <a:spcPct val="80000"/>
              </a:lnSpc>
              <a:buClr>
                <a:schemeClr val="tx1"/>
              </a:buClr>
              <a:buFont typeface="Wingdings" pitchFamily="2" charset="2"/>
              <a:buChar char="§"/>
            </a:pPr>
            <a:r>
              <a:rPr lang="en-US" sz="2800" dirty="0" smtClean="0">
                <a:latin typeface="Times New Roman" charset="0"/>
              </a:rPr>
              <a:t>An auditor wants to review the financial transactions of a company in order to determine whether the company is in compliance with generally accepted accounting principles.</a:t>
            </a:r>
            <a:endParaRPr lang="en-US" dirty="0"/>
          </a:p>
        </p:txBody>
      </p:sp>
    </p:spTree>
    <p:extLst>
      <p:ext uri="{BB962C8B-B14F-4D97-AF65-F5344CB8AC3E}">
        <p14:creationId xmlns:p14="http://schemas.microsoft.com/office/powerpoint/2010/main" val="32989779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US" dirty="0" smtClean="0"/>
              <a:t>A Situation</a:t>
            </a:r>
            <a:endParaRPr lang="en-US" dirty="0"/>
          </a:p>
        </p:txBody>
      </p:sp>
      <p:sp>
        <p:nvSpPr>
          <p:cNvPr id="3" name="Content Placeholder 2"/>
          <p:cNvSpPr>
            <a:spLocks noGrp="1"/>
          </p:cNvSpPr>
          <p:nvPr>
            <p:ph sz="quarter" idx="1"/>
          </p:nvPr>
        </p:nvSpPr>
        <p:spPr>
          <a:xfrm>
            <a:off x="685800" y="1219200"/>
            <a:ext cx="7772400" cy="4572000"/>
          </a:xfrm>
        </p:spPr>
        <p:txBody>
          <a:bodyPr>
            <a:noAutofit/>
          </a:bodyPr>
          <a:lstStyle/>
          <a:p>
            <a:pPr algn="just">
              <a:buNone/>
            </a:pPr>
            <a:r>
              <a:rPr lang="en-US" dirty="0" smtClean="0">
                <a:latin typeface="Times New Roman" pitchFamily="18" charset="0"/>
                <a:cs typeface="Times New Roman" pitchFamily="18" charset="0"/>
              </a:rPr>
              <a:t>	Acme Fruit and Vegetable Wholesalers buys tomatoes, then sells them to retailers. Acme currently pays </a:t>
            </a:r>
            <a:r>
              <a:rPr lang="en-US" dirty="0" smtClean="0">
                <a:latin typeface="Rupee" pitchFamily="2" charset="0"/>
                <a:cs typeface="Times New Roman" pitchFamily="18" charset="0"/>
              </a:rPr>
              <a:t>` </a:t>
            </a:r>
            <a:r>
              <a:rPr lang="en-US" dirty="0" smtClean="0">
                <a:latin typeface="Times New Roman" pitchFamily="18" charset="0"/>
                <a:cs typeface="Times New Roman" pitchFamily="18" charset="0"/>
              </a:rPr>
              <a:t>2000 per container. Tomatoes sold on the same day bring </a:t>
            </a:r>
            <a:r>
              <a:rPr lang="en-US" dirty="0" smtClean="0">
                <a:latin typeface="Rupee" pitchFamily="2" charset="0"/>
                <a:cs typeface="Times New Roman" pitchFamily="18" charset="0"/>
              </a:rPr>
              <a:t>`</a:t>
            </a:r>
            <a:r>
              <a:rPr lang="en-US" dirty="0" smtClean="0">
                <a:latin typeface="Times New Roman" pitchFamily="18" charset="0"/>
                <a:cs typeface="Times New Roman" pitchFamily="18" charset="0"/>
              </a:rPr>
              <a:t> 5000 per container. Extremely perishable in nature, if any tomato container not sold on the same day are worthless and required to be disposed off (consider at no cost). The distribution manager’s problem is to determine the optimum number he should order each day. On days when he stocks more than he sells, his profit is reduced by the cost of the unsold containers. On the other hand, when retailers request more containers than he has in stock, he loses sales and makes smaller profit than he could have.</a:t>
            </a:r>
            <a:endParaRPr lang="en-US" dirty="0"/>
          </a:p>
        </p:txBody>
      </p:sp>
    </p:spTree>
    <p:extLst>
      <p:ext uri="{BB962C8B-B14F-4D97-AF65-F5344CB8AC3E}">
        <p14:creationId xmlns:p14="http://schemas.microsoft.com/office/powerpoint/2010/main" val="153275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US" b="1" dirty="0" smtClean="0">
                <a:solidFill>
                  <a:schemeClr val="accent2"/>
                </a:solidFill>
              </a:rPr>
              <a:t>Developing Pay-off table</a:t>
            </a:r>
            <a:endParaRPr lang="en-US" dirty="0"/>
          </a:p>
        </p:txBody>
      </p:sp>
      <p:sp>
        <p:nvSpPr>
          <p:cNvPr id="3" name="Content Placeholder 2"/>
          <p:cNvSpPr>
            <a:spLocks noGrp="1"/>
          </p:cNvSpPr>
          <p:nvPr>
            <p:ph sz="quarter" idx="1"/>
          </p:nvPr>
        </p:nvSpPr>
        <p:spPr/>
        <p:txBody>
          <a:bodyPr/>
          <a:lstStyle/>
          <a:p>
            <a:r>
              <a:rPr lang="en-US" sz="2400" dirty="0" smtClean="0">
                <a:latin typeface="Times New Roman" pitchFamily="18" charset="0"/>
                <a:cs typeface="Times New Roman" pitchFamily="18" charset="0"/>
              </a:rPr>
              <a:t>Acme currently pays </a:t>
            </a:r>
            <a:r>
              <a:rPr lang="en-US" sz="2400" dirty="0" smtClean="0">
                <a:latin typeface="Rupee" pitchFamily="2" charset="0"/>
                <a:cs typeface="Times New Roman" pitchFamily="18" charset="0"/>
              </a:rPr>
              <a:t>` </a:t>
            </a:r>
            <a:r>
              <a:rPr lang="en-US" sz="2400" dirty="0" smtClean="0">
                <a:latin typeface="Times New Roman" pitchFamily="18" charset="0"/>
                <a:cs typeface="Times New Roman" pitchFamily="18" charset="0"/>
              </a:rPr>
              <a:t>2000 per container. Tomatoes sold on the same day bring </a:t>
            </a:r>
            <a:r>
              <a:rPr lang="en-US" sz="2400" dirty="0" smtClean="0">
                <a:latin typeface="Rupee" pitchFamily="2" charset="0"/>
                <a:cs typeface="Times New Roman" pitchFamily="18" charset="0"/>
              </a:rPr>
              <a:t>`</a:t>
            </a:r>
            <a:r>
              <a:rPr lang="en-US" sz="2400" dirty="0" smtClean="0">
                <a:latin typeface="Times New Roman" pitchFamily="18" charset="0"/>
                <a:cs typeface="Times New Roman" pitchFamily="18" charset="0"/>
              </a:rPr>
              <a:t> 5000 per container.  Profit = 3000 per container.</a:t>
            </a:r>
          </a:p>
          <a:p>
            <a:pPr>
              <a:buNone/>
            </a:pPr>
            <a:r>
              <a:rPr lang="en-US" dirty="0" smtClean="0"/>
              <a:t>				</a:t>
            </a:r>
            <a:r>
              <a:rPr lang="en-US" sz="2000" b="1" dirty="0" smtClean="0"/>
              <a:t>Pay off table in </a:t>
            </a:r>
            <a:r>
              <a:rPr lang="en-US" sz="2000" b="1" dirty="0" smtClean="0">
                <a:latin typeface="Rupee" pitchFamily="2" charset="0"/>
                <a:cs typeface="Times New Roman" pitchFamily="18" charset="0"/>
              </a:rPr>
              <a:t>`</a:t>
            </a:r>
            <a:r>
              <a:rPr lang="en-US" sz="2000" b="1" dirty="0" smtClean="0"/>
              <a:t> ‘00</a:t>
            </a:r>
            <a:r>
              <a:rPr lang="en-US" b="1" dirty="0" smtClean="0"/>
              <a:t> </a:t>
            </a:r>
          </a:p>
          <a:p>
            <a:pPr>
              <a:buNone/>
            </a:pPr>
            <a:endParaRPr lang="en-US" dirty="0"/>
          </a:p>
        </p:txBody>
      </p:sp>
      <p:graphicFrame>
        <p:nvGraphicFramePr>
          <p:cNvPr id="4" name="Table 3"/>
          <p:cNvGraphicFramePr>
            <a:graphicFrameLocks noGrp="1"/>
          </p:cNvGraphicFramePr>
          <p:nvPr/>
        </p:nvGraphicFramePr>
        <p:xfrm>
          <a:off x="1828800" y="3220720"/>
          <a:ext cx="6096000" cy="2494280"/>
        </p:xfrm>
        <a:graphic>
          <a:graphicData uri="http://schemas.openxmlformats.org/drawingml/2006/table">
            <a:tbl>
              <a:tblPr firstRow="1" bandRow="1">
                <a:tableStyleId>{72833802-FEF1-4C79-8D5D-14CF1EAF98D9}</a:tableStyleId>
              </a:tblPr>
              <a:tblGrid>
                <a:gridCol w="1219200"/>
                <a:gridCol w="1219200"/>
                <a:gridCol w="1219200"/>
                <a:gridCol w="1219200"/>
                <a:gridCol w="1219200"/>
              </a:tblGrid>
              <a:tr h="370840">
                <a:tc gridSpan="5">
                  <a:txBody>
                    <a:bodyPr/>
                    <a:lstStyle/>
                    <a:p>
                      <a:pPr algn="ctr"/>
                      <a:r>
                        <a:rPr lang="en-US" dirty="0" smtClean="0"/>
                        <a:t>ACTIONS ( Quantity ordered Q)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r>
                        <a:rPr lang="en-US" b="1" dirty="0" smtClean="0"/>
                        <a:t>EVENTS</a:t>
                      </a:r>
                      <a:r>
                        <a:rPr lang="en-US" b="1" baseline="0" dirty="0" smtClean="0"/>
                        <a:t> (Demand)</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Q</a:t>
                      </a:r>
                      <a:r>
                        <a:rPr lang="en-US" b="1" baseline="-25000" dirty="0" smtClean="0"/>
                        <a:t>1</a:t>
                      </a:r>
                      <a:r>
                        <a:rPr lang="en-US" b="1" dirty="0" smtClean="0"/>
                        <a:t>= 10</a:t>
                      </a:r>
                      <a:endParaRPr lang="en-US" b="1" baseline="-25000" dirty="0"/>
                    </a:p>
                  </a:txBody>
                  <a:tcPr/>
                </a:tc>
                <a:tc>
                  <a:txBody>
                    <a:bodyPr/>
                    <a:lstStyle/>
                    <a:p>
                      <a:pPr algn="ctr"/>
                      <a:r>
                        <a:rPr lang="en-US" b="1" dirty="0" smtClean="0"/>
                        <a:t>Q</a:t>
                      </a:r>
                      <a:r>
                        <a:rPr lang="en-US" b="1" baseline="-25000" dirty="0" smtClean="0"/>
                        <a:t>2</a:t>
                      </a:r>
                      <a:r>
                        <a:rPr lang="en-US" b="1" dirty="0" smtClean="0"/>
                        <a:t>= 11</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Q</a:t>
                      </a:r>
                      <a:r>
                        <a:rPr lang="en-US" b="1" baseline="-25000" dirty="0" smtClean="0"/>
                        <a:t>3</a:t>
                      </a:r>
                      <a:r>
                        <a:rPr lang="en-US" b="1" dirty="0" smtClean="0"/>
                        <a:t> =12</a:t>
                      </a:r>
                    </a:p>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Q</a:t>
                      </a:r>
                      <a:r>
                        <a:rPr lang="en-US" b="1" baseline="-25000" dirty="0" smtClean="0"/>
                        <a:t>4</a:t>
                      </a:r>
                      <a:r>
                        <a:rPr lang="en-US" b="1" dirty="0" smtClean="0"/>
                        <a:t>= 13</a:t>
                      </a:r>
                    </a:p>
                  </a:txBody>
                  <a:tcPr/>
                </a:tc>
              </a:tr>
              <a:tr h="370840">
                <a:tc>
                  <a:txBody>
                    <a:bodyPr/>
                    <a:lstStyle/>
                    <a:p>
                      <a:pPr algn="ctr"/>
                      <a:r>
                        <a:rPr lang="en-US" b="1" dirty="0" smtClean="0"/>
                        <a:t>D</a:t>
                      </a:r>
                      <a:r>
                        <a:rPr lang="en-US" b="1" baseline="-25000" dirty="0" smtClean="0"/>
                        <a:t>1</a:t>
                      </a:r>
                      <a:r>
                        <a:rPr lang="en-US" b="1" dirty="0" smtClean="0"/>
                        <a:t>= 10</a:t>
                      </a:r>
                      <a:endParaRPr lang="en-US" b="1" baseline="-25000" dirty="0"/>
                    </a:p>
                  </a:txBody>
                  <a:tcPr/>
                </a:tc>
                <a:tc>
                  <a:txBody>
                    <a:bodyPr/>
                    <a:lstStyle/>
                    <a:p>
                      <a:pPr algn="ctr"/>
                      <a:r>
                        <a:rPr lang="en-US" dirty="0" smtClean="0"/>
                        <a:t>300</a:t>
                      </a:r>
                      <a:endParaRPr lang="en-US" dirty="0"/>
                    </a:p>
                  </a:txBody>
                  <a:tcPr/>
                </a:tc>
                <a:tc>
                  <a:txBody>
                    <a:bodyPr/>
                    <a:lstStyle/>
                    <a:p>
                      <a:pPr algn="ctr"/>
                      <a:r>
                        <a:rPr lang="en-US" dirty="0" smtClean="0"/>
                        <a:t>280</a:t>
                      </a:r>
                      <a:endParaRPr lang="en-US" dirty="0"/>
                    </a:p>
                  </a:txBody>
                  <a:tcPr/>
                </a:tc>
                <a:tc>
                  <a:txBody>
                    <a:bodyPr/>
                    <a:lstStyle/>
                    <a:p>
                      <a:pPr algn="ctr"/>
                      <a:r>
                        <a:rPr lang="en-US" dirty="0" smtClean="0"/>
                        <a:t>260</a:t>
                      </a:r>
                      <a:endParaRPr lang="en-US" dirty="0"/>
                    </a:p>
                  </a:txBody>
                  <a:tcPr/>
                </a:tc>
                <a:tc>
                  <a:txBody>
                    <a:bodyPr/>
                    <a:lstStyle/>
                    <a:p>
                      <a:pPr algn="ctr"/>
                      <a:r>
                        <a:rPr lang="en-US" dirty="0" smtClean="0"/>
                        <a:t>240</a:t>
                      </a:r>
                      <a:endParaRPr lang="en-US" dirty="0"/>
                    </a:p>
                  </a:txBody>
                  <a:tcPr/>
                </a:tc>
              </a:tr>
              <a:tr h="370840">
                <a:tc>
                  <a:txBody>
                    <a:bodyPr/>
                    <a:lstStyle/>
                    <a:p>
                      <a:pPr algn="ctr"/>
                      <a:r>
                        <a:rPr lang="en-US" b="1" dirty="0" smtClean="0"/>
                        <a:t>D</a:t>
                      </a:r>
                      <a:r>
                        <a:rPr lang="en-US" b="1" baseline="-25000" dirty="0" smtClean="0"/>
                        <a:t>2</a:t>
                      </a:r>
                      <a:r>
                        <a:rPr lang="en-US" b="1" dirty="0" smtClean="0"/>
                        <a:t>= 11</a:t>
                      </a:r>
                      <a:endParaRPr lang="en-US" b="1" dirty="0"/>
                    </a:p>
                  </a:txBody>
                  <a:tcPr/>
                </a:tc>
                <a:tc>
                  <a:txBody>
                    <a:bodyPr/>
                    <a:lstStyle/>
                    <a:p>
                      <a:pPr algn="ctr"/>
                      <a:r>
                        <a:rPr lang="en-US" dirty="0" smtClean="0"/>
                        <a:t>300</a:t>
                      </a:r>
                      <a:endParaRPr lang="en-US" dirty="0"/>
                    </a:p>
                  </a:txBody>
                  <a:tcPr/>
                </a:tc>
                <a:tc>
                  <a:txBody>
                    <a:bodyPr/>
                    <a:lstStyle/>
                    <a:p>
                      <a:pPr algn="ctr"/>
                      <a:r>
                        <a:rPr lang="en-US" dirty="0" smtClean="0"/>
                        <a:t>330</a:t>
                      </a:r>
                      <a:endParaRPr lang="en-US" dirty="0"/>
                    </a:p>
                  </a:txBody>
                  <a:tcPr/>
                </a:tc>
                <a:tc>
                  <a:txBody>
                    <a:bodyPr/>
                    <a:lstStyle/>
                    <a:p>
                      <a:pPr algn="ctr"/>
                      <a:r>
                        <a:rPr lang="en-US" dirty="0" smtClean="0"/>
                        <a:t>310</a:t>
                      </a:r>
                      <a:endParaRPr lang="en-US" dirty="0"/>
                    </a:p>
                  </a:txBody>
                  <a:tcPr/>
                </a:tc>
                <a:tc>
                  <a:txBody>
                    <a:bodyPr/>
                    <a:lstStyle/>
                    <a:p>
                      <a:pPr algn="ctr"/>
                      <a:r>
                        <a:rPr lang="en-US" dirty="0" smtClean="0"/>
                        <a:t>290</a:t>
                      </a:r>
                      <a:endParaRPr lang="en-US" dirty="0"/>
                    </a:p>
                  </a:txBody>
                  <a:tcPr/>
                </a:tc>
              </a:tr>
              <a:tr h="370840">
                <a:tc>
                  <a:txBody>
                    <a:bodyPr/>
                    <a:lstStyle/>
                    <a:p>
                      <a:pPr algn="ctr"/>
                      <a:r>
                        <a:rPr lang="en-US" b="1" dirty="0" smtClean="0"/>
                        <a:t>D</a:t>
                      </a:r>
                      <a:r>
                        <a:rPr lang="en-US" b="1" baseline="-25000" dirty="0" smtClean="0"/>
                        <a:t>3</a:t>
                      </a:r>
                      <a:r>
                        <a:rPr lang="en-US" b="1" dirty="0" smtClean="0"/>
                        <a:t>= 12</a:t>
                      </a:r>
                      <a:endParaRPr lang="en-US" b="1" dirty="0"/>
                    </a:p>
                  </a:txBody>
                  <a:tcPr/>
                </a:tc>
                <a:tc>
                  <a:txBody>
                    <a:bodyPr/>
                    <a:lstStyle/>
                    <a:p>
                      <a:pPr algn="ctr"/>
                      <a:r>
                        <a:rPr lang="en-US" dirty="0" smtClean="0"/>
                        <a:t>300</a:t>
                      </a:r>
                      <a:endParaRPr lang="en-US" dirty="0"/>
                    </a:p>
                  </a:txBody>
                  <a:tcPr/>
                </a:tc>
                <a:tc>
                  <a:txBody>
                    <a:bodyPr/>
                    <a:lstStyle/>
                    <a:p>
                      <a:pPr algn="ctr"/>
                      <a:r>
                        <a:rPr lang="en-US" dirty="0" smtClean="0"/>
                        <a:t>330</a:t>
                      </a:r>
                      <a:endParaRPr lang="en-US" dirty="0"/>
                    </a:p>
                  </a:txBody>
                  <a:tcPr/>
                </a:tc>
                <a:tc>
                  <a:txBody>
                    <a:bodyPr/>
                    <a:lstStyle/>
                    <a:p>
                      <a:pPr algn="ctr"/>
                      <a:r>
                        <a:rPr lang="en-US" dirty="0" smtClean="0"/>
                        <a:t>360</a:t>
                      </a:r>
                      <a:endParaRPr lang="en-US" dirty="0"/>
                    </a:p>
                  </a:txBody>
                  <a:tcPr/>
                </a:tc>
                <a:tc>
                  <a:txBody>
                    <a:bodyPr/>
                    <a:lstStyle/>
                    <a:p>
                      <a:pPr algn="ctr"/>
                      <a:r>
                        <a:rPr lang="en-US" dirty="0" smtClean="0"/>
                        <a:t>340</a:t>
                      </a:r>
                      <a:endParaRPr lang="en-US" dirty="0"/>
                    </a:p>
                  </a:txBody>
                  <a:tcPr/>
                </a:tc>
              </a:tr>
              <a:tr h="370840">
                <a:tc>
                  <a:txBody>
                    <a:bodyPr/>
                    <a:lstStyle/>
                    <a:p>
                      <a:pPr algn="ctr"/>
                      <a:r>
                        <a:rPr lang="en-US" b="1" dirty="0" smtClean="0"/>
                        <a:t>D</a:t>
                      </a:r>
                      <a:r>
                        <a:rPr lang="en-US" b="1" baseline="-25000" dirty="0" smtClean="0"/>
                        <a:t>4</a:t>
                      </a:r>
                      <a:r>
                        <a:rPr lang="en-US" b="1" dirty="0" smtClean="0"/>
                        <a:t>= 13</a:t>
                      </a:r>
                      <a:endParaRPr lang="en-US" b="1" dirty="0"/>
                    </a:p>
                  </a:txBody>
                  <a:tcPr/>
                </a:tc>
                <a:tc>
                  <a:txBody>
                    <a:bodyPr/>
                    <a:lstStyle/>
                    <a:p>
                      <a:pPr algn="ctr"/>
                      <a:r>
                        <a:rPr lang="en-US" dirty="0" smtClean="0"/>
                        <a:t>300</a:t>
                      </a:r>
                      <a:endParaRPr lang="en-US" dirty="0"/>
                    </a:p>
                  </a:txBody>
                  <a:tcPr/>
                </a:tc>
                <a:tc>
                  <a:txBody>
                    <a:bodyPr/>
                    <a:lstStyle/>
                    <a:p>
                      <a:pPr algn="ctr"/>
                      <a:r>
                        <a:rPr lang="en-US" dirty="0" smtClean="0"/>
                        <a:t>330</a:t>
                      </a:r>
                      <a:endParaRPr lang="en-US" dirty="0"/>
                    </a:p>
                  </a:txBody>
                  <a:tcPr/>
                </a:tc>
                <a:tc>
                  <a:txBody>
                    <a:bodyPr/>
                    <a:lstStyle/>
                    <a:p>
                      <a:pPr algn="ctr"/>
                      <a:r>
                        <a:rPr lang="en-US" dirty="0" smtClean="0"/>
                        <a:t>360</a:t>
                      </a:r>
                      <a:endParaRPr lang="en-US" dirty="0"/>
                    </a:p>
                  </a:txBody>
                  <a:tcPr/>
                </a:tc>
                <a:tc>
                  <a:txBody>
                    <a:bodyPr/>
                    <a:lstStyle/>
                    <a:p>
                      <a:pPr algn="ctr"/>
                      <a:r>
                        <a:rPr lang="en-US" dirty="0" smtClean="0"/>
                        <a:t>390</a:t>
                      </a:r>
                      <a:endParaRPr lang="en-US" dirty="0"/>
                    </a:p>
                  </a:txBody>
                  <a:tcPr/>
                </a:tc>
              </a:tr>
            </a:tbl>
          </a:graphicData>
        </a:graphic>
      </p:graphicFrame>
      <p:sp>
        <p:nvSpPr>
          <p:cNvPr id="6" name="Text Box 28"/>
          <p:cNvSpPr txBox="1">
            <a:spLocks noChangeArrowheads="1"/>
          </p:cNvSpPr>
          <p:nvPr/>
        </p:nvSpPr>
        <p:spPr bwMode="auto">
          <a:xfrm>
            <a:off x="685800" y="6019800"/>
            <a:ext cx="7924800" cy="369332"/>
          </a:xfrm>
          <a:prstGeom prst="rect">
            <a:avLst/>
          </a:prstGeom>
          <a:solidFill>
            <a:srgbClr val="FDE0BD"/>
          </a:solidFill>
          <a:ln w="9525">
            <a:solidFill>
              <a:sysClr val="windowText" lastClr="000000"/>
            </a:solidFill>
            <a:miter lim="800000"/>
            <a:headEnd/>
            <a:tailEnd/>
          </a:ln>
          <a:effec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smtClean="0">
                <a:ln>
                  <a:noFill/>
                </a:ln>
                <a:solidFill>
                  <a:srgbClr val="800080"/>
                </a:solidFill>
                <a:effectLst/>
                <a:uLnTx/>
                <a:uFillTx/>
              </a:rPr>
              <a:t>When D     Q,  P = 30 Q  and when D     Q,  P = 30 D – 20 (Q-D)</a:t>
            </a:r>
            <a:endParaRPr kumimoji="0" lang="en-US" sz="1800" b="0" i="0" u="none" strike="noStrike" kern="0" cap="none" spc="0" normalizeH="0" baseline="0" noProof="0" dirty="0">
              <a:ln>
                <a:noFill/>
              </a:ln>
              <a:solidFill>
                <a:srgbClr val="800080"/>
              </a:solidFill>
              <a:effectLst/>
              <a:uLnTx/>
              <a:uFillTx/>
            </a:endParaRPr>
          </a:p>
        </p:txBody>
      </p:sp>
      <p:graphicFrame>
        <p:nvGraphicFramePr>
          <p:cNvPr id="25602" name="Object 2"/>
          <p:cNvGraphicFramePr>
            <a:graphicFrameLocks/>
          </p:cNvGraphicFramePr>
          <p:nvPr/>
        </p:nvGraphicFramePr>
        <p:xfrm>
          <a:off x="2445028" y="6059488"/>
          <a:ext cx="350838" cy="280987"/>
        </p:xfrm>
        <a:graphic>
          <a:graphicData uri="http://schemas.openxmlformats.org/presentationml/2006/ole">
            <mc:AlternateContent xmlns:mc="http://schemas.openxmlformats.org/markup-compatibility/2006">
              <mc:Choice xmlns:v="urn:schemas-microsoft-com:vml" Requires="v">
                <p:oleObj spid="_x0000_s29704" name="Equation" r:id="rId3" imgW="126720" imgH="152280" progId="Equation.3">
                  <p:embed/>
                </p:oleObj>
              </mc:Choice>
              <mc:Fallback>
                <p:oleObj name="Equation" r:id="rId3" imgW="126720" imgH="15228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028" y="6059488"/>
                        <a:ext cx="350838"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0699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solidFill>
              </a:rPr>
              <a:t>Probability of Occurrence principle</a:t>
            </a:r>
            <a:endParaRPr lang="en-US" dirty="0"/>
          </a:p>
        </p:txBody>
      </p:sp>
      <p:sp>
        <p:nvSpPr>
          <p:cNvPr id="3" name="Content Placeholder 2"/>
          <p:cNvSpPr>
            <a:spLocks noGrp="1"/>
          </p:cNvSpPr>
          <p:nvPr>
            <p:ph sz="quarter" idx="1"/>
          </p:nvPr>
        </p:nvSpPr>
        <p:spPr>
          <a:xfrm>
            <a:off x="914400" y="1447800"/>
            <a:ext cx="7772400" cy="5410200"/>
          </a:xfrm>
        </p:spPr>
        <p:txBody>
          <a:bodyPr>
            <a:normAutofit fontScale="85000" lnSpcReduction="20000"/>
          </a:bodyPr>
          <a:lstStyle/>
          <a:p>
            <a:r>
              <a:rPr lang="en-CA" sz="2800" dirty="0" smtClean="0"/>
              <a:t>Let us suppose the Manager kept a record of his sales for the past 100 days.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2800" dirty="0" smtClean="0"/>
          </a:p>
          <a:p>
            <a:endParaRPr lang="en-US" sz="2800" dirty="0" smtClean="0"/>
          </a:p>
          <a:p>
            <a:r>
              <a:rPr lang="en-US" sz="2800" dirty="0" smtClean="0"/>
              <a:t>The expected value (EV) of decision alternative </a:t>
            </a:r>
            <a:r>
              <a:rPr lang="en-US" sz="2800" i="1" dirty="0" err="1" smtClean="0"/>
              <a:t>d</a:t>
            </a:r>
            <a:r>
              <a:rPr lang="en-US" sz="2800" i="1" baseline="-25000" dirty="0" err="1" smtClean="0"/>
              <a:t>i</a:t>
            </a:r>
            <a:r>
              <a:rPr lang="en-US" sz="2800" dirty="0" smtClean="0"/>
              <a:t>  is defined as:</a:t>
            </a:r>
          </a:p>
          <a:p>
            <a:pPr>
              <a:lnSpc>
                <a:spcPct val="90000"/>
              </a:lnSpc>
              <a:buFontTx/>
              <a:buNone/>
            </a:pPr>
            <a:endParaRPr lang="en-US" sz="2100" dirty="0" smtClean="0"/>
          </a:p>
          <a:p>
            <a:pPr>
              <a:lnSpc>
                <a:spcPct val="90000"/>
              </a:lnSpc>
              <a:buFontTx/>
              <a:buNone/>
            </a:pPr>
            <a:r>
              <a:rPr lang="en-US" sz="2100" dirty="0" smtClean="0"/>
              <a:t>where:      </a:t>
            </a:r>
            <a:r>
              <a:rPr lang="en-US" sz="2100" i="1" dirty="0" smtClean="0"/>
              <a:t>N</a:t>
            </a:r>
            <a:r>
              <a:rPr lang="en-US" sz="2100" dirty="0" smtClean="0"/>
              <a:t> = the number of states of nature</a:t>
            </a:r>
          </a:p>
          <a:p>
            <a:pPr>
              <a:lnSpc>
                <a:spcPct val="90000"/>
              </a:lnSpc>
              <a:buFontTx/>
              <a:buNone/>
            </a:pPr>
            <a:r>
              <a:rPr lang="en-US" sz="2100" dirty="0" smtClean="0"/>
              <a:t>		 </a:t>
            </a:r>
            <a:r>
              <a:rPr lang="en-US" sz="2100" i="1" dirty="0" smtClean="0"/>
              <a:t>P</a:t>
            </a:r>
            <a:r>
              <a:rPr lang="en-US" sz="2100" dirty="0" smtClean="0"/>
              <a:t>(</a:t>
            </a:r>
            <a:r>
              <a:rPr lang="en-US" sz="2100" i="1" dirty="0" err="1" smtClean="0"/>
              <a:t>s</a:t>
            </a:r>
            <a:r>
              <a:rPr lang="en-US" sz="2100" i="1" baseline="-25000" dirty="0" err="1" smtClean="0"/>
              <a:t>j</a:t>
            </a:r>
            <a:r>
              <a:rPr lang="en-US" sz="2100" i="1" baseline="-25000" dirty="0" smtClean="0"/>
              <a:t> </a:t>
            </a:r>
            <a:r>
              <a:rPr lang="en-US" sz="2100" dirty="0" smtClean="0"/>
              <a:t>) = the probability of state of nature </a:t>
            </a:r>
            <a:r>
              <a:rPr lang="en-US" sz="2100" i="1" dirty="0" err="1" smtClean="0"/>
              <a:t>s</a:t>
            </a:r>
            <a:r>
              <a:rPr lang="en-US" sz="2100" i="1" baseline="-25000" dirty="0" err="1" smtClean="0"/>
              <a:t>j</a:t>
            </a:r>
            <a:endParaRPr lang="en-US" sz="2100" dirty="0" smtClean="0"/>
          </a:p>
          <a:p>
            <a:pPr>
              <a:lnSpc>
                <a:spcPct val="90000"/>
              </a:lnSpc>
              <a:buFontTx/>
              <a:buNone/>
            </a:pPr>
            <a:r>
              <a:rPr lang="en-US" sz="2100" dirty="0" smtClean="0"/>
              <a:t>		 </a:t>
            </a:r>
            <a:r>
              <a:rPr lang="en-US" sz="2100" i="1" baseline="-25000" dirty="0" err="1" smtClean="0"/>
              <a:t>ij</a:t>
            </a:r>
            <a:r>
              <a:rPr lang="en-US" sz="2100" i="1" baseline="-25000" dirty="0" smtClean="0"/>
              <a:t> </a:t>
            </a:r>
            <a:r>
              <a:rPr lang="en-US" sz="2100" dirty="0" smtClean="0"/>
              <a:t> = the payoff corresponding to decision alternative </a:t>
            </a:r>
            <a:r>
              <a:rPr lang="en-US" sz="2100" i="1" dirty="0" err="1" smtClean="0"/>
              <a:t>d</a:t>
            </a:r>
            <a:r>
              <a:rPr lang="en-US" sz="2100" i="1" baseline="-25000" dirty="0" err="1" smtClean="0"/>
              <a:t>i</a:t>
            </a:r>
            <a:r>
              <a:rPr lang="en-US" sz="2100" dirty="0" smtClean="0"/>
              <a:t>  and   		        state of nature </a:t>
            </a:r>
            <a:r>
              <a:rPr lang="en-US" sz="2100" i="1" dirty="0" err="1" smtClean="0"/>
              <a:t>s</a:t>
            </a:r>
            <a:r>
              <a:rPr lang="en-US" sz="2100" i="1" baseline="-25000" dirty="0" err="1" smtClean="0"/>
              <a:t>j</a:t>
            </a:r>
            <a:endParaRPr lang="en-US" dirty="0"/>
          </a:p>
        </p:txBody>
      </p:sp>
      <p:graphicFrame>
        <p:nvGraphicFramePr>
          <p:cNvPr id="4" name="Table 3"/>
          <p:cNvGraphicFramePr>
            <a:graphicFrameLocks noGrp="1"/>
          </p:cNvGraphicFramePr>
          <p:nvPr/>
        </p:nvGraphicFramePr>
        <p:xfrm>
          <a:off x="1447800" y="2057400"/>
          <a:ext cx="6324600" cy="2494280"/>
        </p:xfrm>
        <a:graphic>
          <a:graphicData uri="http://schemas.openxmlformats.org/drawingml/2006/table">
            <a:tbl>
              <a:tblPr firstRow="1" bandRow="1">
                <a:tableStyleId>{72833802-FEF1-4C79-8D5D-14CF1EAF98D9}</a:tableStyleId>
              </a:tblPr>
              <a:tblGrid>
                <a:gridCol w="2108200"/>
                <a:gridCol w="2108200"/>
                <a:gridCol w="2108200"/>
              </a:tblGrid>
              <a:tr h="370840">
                <a:tc gridSpan="3">
                  <a:txBody>
                    <a:bodyPr/>
                    <a:lstStyle/>
                    <a:p>
                      <a:pPr algn="ct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r>
                        <a:rPr lang="en-US" b="1" dirty="0" smtClean="0"/>
                        <a:t>Daily Sales</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Number of days sold</a:t>
                      </a:r>
                      <a:endParaRPr lang="en-US" b="1" baseline="-25000" dirty="0"/>
                    </a:p>
                  </a:txBody>
                  <a:tcPr/>
                </a:tc>
                <a:tc>
                  <a:txBody>
                    <a:bodyPr/>
                    <a:lstStyle/>
                    <a:p>
                      <a:pPr algn="ctr"/>
                      <a:r>
                        <a:rPr lang="en-US" b="1" dirty="0" smtClean="0"/>
                        <a:t>Probability</a:t>
                      </a:r>
                      <a:r>
                        <a:rPr lang="en-US" b="1" baseline="0" dirty="0" smtClean="0"/>
                        <a:t> of each number being sold</a:t>
                      </a:r>
                      <a:endParaRPr lang="en-US" b="1" dirty="0"/>
                    </a:p>
                  </a:txBody>
                  <a:tcPr/>
                </a:tc>
              </a:tr>
              <a:tr h="370840">
                <a:tc>
                  <a:txBody>
                    <a:bodyPr/>
                    <a:lstStyle/>
                    <a:p>
                      <a:pPr algn="ctr"/>
                      <a:r>
                        <a:rPr lang="en-US" b="1" dirty="0" smtClean="0"/>
                        <a:t>D</a:t>
                      </a:r>
                      <a:r>
                        <a:rPr lang="en-US" b="1" baseline="-25000" dirty="0" smtClean="0"/>
                        <a:t>1</a:t>
                      </a:r>
                      <a:r>
                        <a:rPr lang="en-US" b="1" dirty="0" smtClean="0"/>
                        <a:t>= 10</a:t>
                      </a:r>
                      <a:endParaRPr lang="en-US" b="1" baseline="-25000" dirty="0"/>
                    </a:p>
                  </a:txBody>
                  <a:tcPr/>
                </a:tc>
                <a:tc>
                  <a:txBody>
                    <a:bodyPr/>
                    <a:lstStyle/>
                    <a:p>
                      <a:pPr algn="ctr"/>
                      <a:r>
                        <a:rPr lang="en-US" dirty="0" smtClean="0"/>
                        <a:t>15</a:t>
                      </a:r>
                      <a:endParaRPr lang="en-US" dirty="0"/>
                    </a:p>
                  </a:txBody>
                  <a:tcPr/>
                </a:tc>
                <a:tc>
                  <a:txBody>
                    <a:bodyPr/>
                    <a:lstStyle/>
                    <a:p>
                      <a:pPr algn="ctr"/>
                      <a:r>
                        <a:rPr lang="en-US" dirty="0" smtClean="0"/>
                        <a:t>0.15</a:t>
                      </a:r>
                      <a:endParaRPr lang="en-US" dirty="0"/>
                    </a:p>
                  </a:txBody>
                  <a:tcPr/>
                </a:tc>
              </a:tr>
              <a:tr h="370840">
                <a:tc>
                  <a:txBody>
                    <a:bodyPr/>
                    <a:lstStyle/>
                    <a:p>
                      <a:pPr algn="ctr"/>
                      <a:r>
                        <a:rPr lang="en-US" b="1" dirty="0" smtClean="0"/>
                        <a:t>D</a:t>
                      </a:r>
                      <a:r>
                        <a:rPr lang="en-US" b="1" baseline="-25000" dirty="0" smtClean="0"/>
                        <a:t>2</a:t>
                      </a:r>
                      <a:r>
                        <a:rPr lang="en-US" b="1" dirty="0" smtClean="0"/>
                        <a:t>= 11</a:t>
                      </a:r>
                      <a:endParaRPr lang="en-US" b="1" dirty="0"/>
                    </a:p>
                  </a:txBody>
                  <a:tcPr/>
                </a:tc>
                <a:tc>
                  <a:txBody>
                    <a:bodyPr/>
                    <a:lstStyle/>
                    <a:p>
                      <a:pPr algn="ctr"/>
                      <a:r>
                        <a:rPr lang="en-US" dirty="0" smtClean="0"/>
                        <a:t>20</a:t>
                      </a:r>
                      <a:endParaRPr lang="en-US" dirty="0"/>
                    </a:p>
                  </a:txBody>
                  <a:tcPr/>
                </a:tc>
                <a:tc>
                  <a:txBody>
                    <a:bodyPr/>
                    <a:lstStyle/>
                    <a:p>
                      <a:pPr algn="ctr"/>
                      <a:r>
                        <a:rPr lang="en-US" dirty="0" smtClean="0"/>
                        <a:t>0.20</a:t>
                      </a:r>
                      <a:endParaRPr lang="en-US" dirty="0"/>
                    </a:p>
                  </a:txBody>
                  <a:tcPr/>
                </a:tc>
              </a:tr>
              <a:tr h="370840">
                <a:tc>
                  <a:txBody>
                    <a:bodyPr/>
                    <a:lstStyle/>
                    <a:p>
                      <a:pPr algn="ctr"/>
                      <a:r>
                        <a:rPr lang="en-US" b="1" dirty="0" smtClean="0"/>
                        <a:t>D</a:t>
                      </a:r>
                      <a:r>
                        <a:rPr lang="en-US" b="1" baseline="-25000" dirty="0" smtClean="0"/>
                        <a:t>3</a:t>
                      </a:r>
                      <a:r>
                        <a:rPr lang="en-US" b="1" dirty="0" smtClean="0"/>
                        <a:t>= 12</a:t>
                      </a:r>
                      <a:endParaRPr lang="en-US" b="1" dirty="0"/>
                    </a:p>
                  </a:txBody>
                  <a:tcPr/>
                </a:tc>
                <a:tc>
                  <a:txBody>
                    <a:bodyPr/>
                    <a:lstStyle/>
                    <a:p>
                      <a:pPr algn="ctr"/>
                      <a:r>
                        <a:rPr lang="en-US" dirty="0" smtClean="0"/>
                        <a:t>40</a:t>
                      </a:r>
                      <a:endParaRPr lang="en-US" dirty="0"/>
                    </a:p>
                  </a:txBody>
                  <a:tcPr/>
                </a:tc>
                <a:tc>
                  <a:txBody>
                    <a:bodyPr/>
                    <a:lstStyle/>
                    <a:p>
                      <a:pPr algn="ctr"/>
                      <a:r>
                        <a:rPr lang="en-US" dirty="0" smtClean="0"/>
                        <a:t>0.40</a:t>
                      </a:r>
                      <a:endParaRPr lang="en-US" dirty="0"/>
                    </a:p>
                  </a:txBody>
                  <a:tcPr/>
                </a:tc>
              </a:tr>
              <a:tr h="370840">
                <a:tc>
                  <a:txBody>
                    <a:bodyPr/>
                    <a:lstStyle/>
                    <a:p>
                      <a:pPr algn="ctr"/>
                      <a:r>
                        <a:rPr lang="en-US" b="1" dirty="0" smtClean="0"/>
                        <a:t>D</a:t>
                      </a:r>
                      <a:r>
                        <a:rPr lang="en-US" b="1" baseline="-25000" dirty="0" smtClean="0"/>
                        <a:t>4</a:t>
                      </a:r>
                      <a:r>
                        <a:rPr lang="en-US" b="1" dirty="0" smtClean="0"/>
                        <a:t>= 13</a:t>
                      </a:r>
                      <a:endParaRPr lang="en-US" b="1" dirty="0"/>
                    </a:p>
                  </a:txBody>
                  <a:tcPr/>
                </a:tc>
                <a:tc>
                  <a:txBody>
                    <a:bodyPr/>
                    <a:lstStyle/>
                    <a:p>
                      <a:pPr algn="ctr"/>
                      <a:r>
                        <a:rPr lang="en-US" dirty="0" smtClean="0"/>
                        <a:t>25</a:t>
                      </a:r>
                      <a:endParaRPr lang="en-US" dirty="0"/>
                    </a:p>
                  </a:txBody>
                  <a:tcPr/>
                </a:tc>
                <a:tc>
                  <a:txBody>
                    <a:bodyPr/>
                    <a:lstStyle/>
                    <a:p>
                      <a:pPr algn="ctr"/>
                      <a:r>
                        <a:rPr lang="en-US" dirty="0" smtClean="0"/>
                        <a:t>0.25</a:t>
                      </a:r>
                      <a:endParaRPr lang="en-US" dirty="0"/>
                    </a:p>
                  </a:txBody>
                  <a:tcPr/>
                </a:tc>
              </a:tr>
            </a:tbl>
          </a:graphicData>
        </a:graphic>
      </p:graphicFrame>
      <p:graphicFrame>
        <p:nvGraphicFramePr>
          <p:cNvPr id="26627" name="Object 3"/>
          <p:cNvGraphicFramePr>
            <a:graphicFrameLocks/>
          </p:cNvGraphicFramePr>
          <p:nvPr/>
        </p:nvGraphicFramePr>
        <p:xfrm>
          <a:off x="2819400" y="5181600"/>
          <a:ext cx="2540000" cy="609600"/>
        </p:xfrm>
        <a:graphic>
          <a:graphicData uri="http://schemas.openxmlformats.org/presentationml/2006/ole">
            <mc:AlternateContent xmlns:mc="http://schemas.openxmlformats.org/markup-compatibility/2006">
              <mc:Choice xmlns:v="urn:schemas-microsoft-com:vml" Requires="v">
                <p:oleObj spid="_x0000_s30728" name="Equation" r:id="rId3" imgW="2744640" imgH="954000" progId="Equation.3">
                  <p:embed/>
                </p:oleObj>
              </mc:Choice>
              <mc:Fallback>
                <p:oleObj name="Equation" r:id="rId3" imgW="2744640" imgH="9540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181600"/>
                        <a:ext cx="254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19890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type="body" sz="half" idx="1"/>
          </p:nvPr>
        </p:nvSpPr>
        <p:spPr>
          <a:xfrm>
            <a:off x="684213" y="0"/>
            <a:ext cx="7991475" cy="6858000"/>
          </a:xfrm>
          <a:noFill/>
          <a:ln>
            <a:noFill/>
          </a:ln>
        </p:spPr>
        <p:txBody>
          <a:bodyPr/>
          <a:lstStyle/>
          <a:p>
            <a:pPr marL="533400" indent="-533400" algn="ctr">
              <a:buNone/>
            </a:pPr>
            <a:r>
              <a:rPr lang="en-CA" sz="2200" b="1" dirty="0" smtClean="0"/>
              <a:t>Expected profit from stocking 10 containers</a:t>
            </a:r>
          </a:p>
          <a:p>
            <a:pPr marL="533400" indent="-533400" algn="ctr">
              <a:buNone/>
            </a:pPr>
            <a:endParaRPr lang="en-CA" sz="2200" b="1" dirty="0"/>
          </a:p>
          <a:p>
            <a:pPr marL="533400" indent="-533400" algn="ctr">
              <a:buNone/>
            </a:pPr>
            <a:endParaRPr lang="en-CA" sz="2200" b="1" dirty="0" smtClean="0"/>
          </a:p>
          <a:p>
            <a:pPr marL="533400" indent="-533400" algn="ctr">
              <a:buNone/>
            </a:pPr>
            <a:endParaRPr lang="en-CA" sz="2200" b="1" dirty="0"/>
          </a:p>
          <a:p>
            <a:pPr marL="533400" indent="-533400" algn="ctr">
              <a:buNone/>
            </a:pPr>
            <a:endParaRPr lang="en-CA" sz="2200" b="1" dirty="0" smtClean="0"/>
          </a:p>
          <a:p>
            <a:pPr marL="533400" indent="-533400" algn="ctr">
              <a:buNone/>
            </a:pPr>
            <a:endParaRPr lang="en-CA" sz="2200" b="1" dirty="0"/>
          </a:p>
          <a:p>
            <a:pPr marL="533400" indent="-533400" algn="ctr">
              <a:buNone/>
            </a:pPr>
            <a:endParaRPr lang="en-CA" sz="2200" b="1" dirty="0" smtClean="0"/>
          </a:p>
          <a:p>
            <a:pPr marL="533400" indent="-533400" algn="ctr">
              <a:buNone/>
            </a:pPr>
            <a:endParaRPr lang="en-CA" sz="2200" b="1" dirty="0"/>
          </a:p>
          <a:p>
            <a:pPr marL="533400" indent="-533400" algn="ctr">
              <a:buNone/>
            </a:pPr>
            <a:endParaRPr lang="en-CA" sz="2200" b="1" dirty="0" smtClean="0"/>
          </a:p>
          <a:p>
            <a:pPr marL="533400" indent="-533400" algn="ctr">
              <a:buNone/>
            </a:pPr>
            <a:r>
              <a:rPr lang="en-CA" sz="2200" b="1" dirty="0" smtClean="0"/>
              <a:t>Expected profit from stocking 11 containers</a:t>
            </a:r>
          </a:p>
          <a:p>
            <a:pPr marL="533400" indent="-533400" algn="ctr">
              <a:buNone/>
            </a:pPr>
            <a:endParaRPr lang="en-CA" sz="2200" b="1" dirty="0" smtClean="0"/>
          </a:p>
          <a:p>
            <a:pPr marL="533400" indent="-533400">
              <a:buNone/>
            </a:pPr>
            <a:endParaRPr lang="en-CA" sz="2200" dirty="0"/>
          </a:p>
        </p:txBody>
      </p:sp>
      <p:graphicFrame>
        <p:nvGraphicFramePr>
          <p:cNvPr id="6" name="Table 5"/>
          <p:cNvGraphicFramePr>
            <a:graphicFrameLocks noGrp="1"/>
          </p:cNvGraphicFramePr>
          <p:nvPr/>
        </p:nvGraphicFramePr>
        <p:xfrm>
          <a:off x="990600" y="533400"/>
          <a:ext cx="7391400" cy="2834640"/>
        </p:xfrm>
        <a:graphic>
          <a:graphicData uri="http://schemas.openxmlformats.org/drawingml/2006/table">
            <a:tbl>
              <a:tblPr firstRow="1" bandRow="1">
                <a:tableStyleId>{72833802-FEF1-4C79-8D5D-14CF1EAF98D9}</a:tableStyleId>
              </a:tblPr>
              <a:tblGrid>
                <a:gridCol w="1847850"/>
                <a:gridCol w="1847850"/>
                <a:gridCol w="1847850"/>
                <a:gridCol w="1847850"/>
              </a:tblGrid>
              <a:tr h="341252">
                <a:tc gridSpan="4">
                  <a:txBody>
                    <a:bodyPr/>
                    <a:lstStyle/>
                    <a:p>
                      <a:pPr algn="ctr"/>
                      <a:r>
                        <a:rPr lang="en-US" dirty="0" smtClean="0"/>
                        <a:t>ACTION ( Quantity ordered is 10)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9010">
                <a:tc>
                  <a:txBody>
                    <a:bodyPr/>
                    <a:lstStyle/>
                    <a:p>
                      <a:pPr algn="ctr"/>
                      <a:r>
                        <a:rPr lang="en-US" b="1" dirty="0" smtClean="0"/>
                        <a:t>EVENTS</a:t>
                      </a:r>
                      <a:r>
                        <a:rPr lang="en-US" b="1" baseline="0" dirty="0" smtClean="0"/>
                        <a:t> (Demand)</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Conditional profit (1)</a:t>
                      </a:r>
                      <a:endParaRPr lang="en-US" b="1" baseline="-25000" dirty="0"/>
                    </a:p>
                  </a:txBody>
                  <a:tcPr/>
                </a:tc>
                <a:tc>
                  <a:txBody>
                    <a:bodyPr/>
                    <a:lstStyle/>
                    <a:p>
                      <a:pPr algn="ctr"/>
                      <a:r>
                        <a:rPr lang="en-US" b="1" dirty="0" smtClean="0"/>
                        <a:t>Probability of  selling (2)</a:t>
                      </a:r>
                      <a:endParaRPr lang="en-US" b="1" dirty="0"/>
                    </a:p>
                  </a:txBody>
                  <a:tcPr/>
                </a:tc>
                <a:tc>
                  <a:txBody>
                    <a:bodyPr/>
                    <a:lstStyle/>
                    <a:p>
                      <a:pPr algn="ctr"/>
                      <a:r>
                        <a:rPr lang="en-US" b="1" dirty="0" smtClean="0"/>
                        <a:t>Expected profit =(1) x (2)</a:t>
                      </a:r>
                      <a:endParaRPr lang="en-US" b="1" dirty="0"/>
                    </a:p>
                  </a:txBody>
                  <a:tcPr/>
                </a:tc>
              </a:tr>
              <a:tr h="341252">
                <a:tc>
                  <a:txBody>
                    <a:bodyPr/>
                    <a:lstStyle/>
                    <a:p>
                      <a:pPr algn="ctr"/>
                      <a:r>
                        <a:rPr lang="en-US" b="1" dirty="0" smtClean="0"/>
                        <a:t>D</a:t>
                      </a:r>
                      <a:r>
                        <a:rPr lang="en-US" b="1" baseline="-25000" dirty="0" smtClean="0"/>
                        <a:t>1</a:t>
                      </a:r>
                      <a:r>
                        <a:rPr lang="en-US" b="1" dirty="0" smtClean="0"/>
                        <a:t>= 10</a:t>
                      </a:r>
                      <a:endParaRPr lang="en-US" b="1" baseline="-25000" dirty="0"/>
                    </a:p>
                  </a:txBody>
                  <a:tcPr/>
                </a:tc>
                <a:tc>
                  <a:txBody>
                    <a:bodyPr/>
                    <a:lstStyle/>
                    <a:p>
                      <a:pPr algn="ctr"/>
                      <a:r>
                        <a:rPr lang="en-US" dirty="0" smtClean="0"/>
                        <a:t>300</a:t>
                      </a:r>
                      <a:endParaRPr lang="en-US" dirty="0"/>
                    </a:p>
                  </a:txBody>
                  <a:tcPr/>
                </a:tc>
                <a:tc>
                  <a:txBody>
                    <a:bodyPr/>
                    <a:lstStyle/>
                    <a:p>
                      <a:pPr algn="ctr"/>
                      <a:r>
                        <a:rPr lang="en-US" dirty="0" smtClean="0"/>
                        <a:t>0.15</a:t>
                      </a:r>
                      <a:endParaRPr lang="en-US" dirty="0"/>
                    </a:p>
                  </a:txBody>
                  <a:tcPr/>
                </a:tc>
                <a:tc>
                  <a:txBody>
                    <a:bodyPr/>
                    <a:lstStyle/>
                    <a:p>
                      <a:pPr algn="ctr"/>
                      <a:r>
                        <a:rPr lang="en-US" dirty="0" smtClean="0"/>
                        <a:t>45</a:t>
                      </a:r>
                      <a:endParaRPr lang="en-US" dirty="0"/>
                    </a:p>
                  </a:txBody>
                  <a:tcPr/>
                </a:tc>
              </a:tr>
              <a:tr h="341252">
                <a:tc>
                  <a:txBody>
                    <a:bodyPr/>
                    <a:lstStyle/>
                    <a:p>
                      <a:pPr algn="ctr"/>
                      <a:r>
                        <a:rPr lang="en-US" b="1" dirty="0" smtClean="0"/>
                        <a:t>D</a:t>
                      </a:r>
                      <a:r>
                        <a:rPr lang="en-US" b="1" baseline="-25000" dirty="0" smtClean="0"/>
                        <a:t>2</a:t>
                      </a:r>
                      <a:r>
                        <a:rPr lang="en-US" b="1" dirty="0" smtClean="0"/>
                        <a:t>= 11</a:t>
                      </a:r>
                      <a:endParaRPr lang="en-US" b="1" dirty="0"/>
                    </a:p>
                  </a:txBody>
                  <a:tcPr/>
                </a:tc>
                <a:tc>
                  <a:txBody>
                    <a:bodyPr/>
                    <a:lstStyle/>
                    <a:p>
                      <a:pPr algn="ctr"/>
                      <a:r>
                        <a:rPr lang="en-US" dirty="0" smtClean="0"/>
                        <a:t>300</a:t>
                      </a:r>
                      <a:endParaRPr lang="en-US" dirty="0"/>
                    </a:p>
                  </a:txBody>
                  <a:tcPr/>
                </a:tc>
                <a:tc>
                  <a:txBody>
                    <a:bodyPr/>
                    <a:lstStyle/>
                    <a:p>
                      <a:pPr algn="ctr"/>
                      <a:r>
                        <a:rPr lang="en-US" dirty="0" smtClean="0"/>
                        <a:t>0.20</a:t>
                      </a:r>
                      <a:endParaRPr lang="en-US" dirty="0"/>
                    </a:p>
                  </a:txBody>
                  <a:tcPr/>
                </a:tc>
                <a:tc>
                  <a:txBody>
                    <a:bodyPr/>
                    <a:lstStyle/>
                    <a:p>
                      <a:pPr algn="ctr"/>
                      <a:r>
                        <a:rPr lang="en-US" dirty="0" smtClean="0"/>
                        <a:t>60</a:t>
                      </a:r>
                      <a:endParaRPr lang="en-US" dirty="0"/>
                    </a:p>
                  </a:txBody>
                  <a:tcPr/>
                </a:tc>
              </a:tr>
              <a:tr h="341252">
                <a:tc>
                  <a:txBody>
                    <a:bodyPr/>
                    <a:lstStyle/>
                    <a:p>
                      <a:pPr algn="ctr"/>
                      <a:r>
                        <a:rPr lang="en-US" b="1" dirty="0" smtClean="0"/>
                        <a:t>D</a:t>
                      </a:r>
                      <a:r>
                        <a:rPr lang="en-US" b="1" baseline="-25000" dirty="0" smtClean="0"/>
                        <a:t>3</a:t>
                      </a:r>
                      <a:r>
                        <a:rPr lang="en-US" b="1" dirty="0" smtClean="0"/>
                        <a:t>= 12</a:t>
                      </a:r>
                      <a:endParaRPr lang="en-US" b="1" dirty="0"/>
                    </a:p>
                  </a:txBody>
                  <a:tcPr/>
                </a:tc>
                <a:tc>
                  <a:txBody>
                    <a:bodyPr/>
                    <a:lstStyle/>
                    <a:p>
                      <a:pPr algn="ctr"/>
                      <a:r>
                        <a:rPr lang="en-US" dirty="0" smtClean="0"/>
                        <a:t>300</a:t>
                      </a:r>
                      <a:endParaRPr lang="en-US" dirty="0"/>
                    </a:p>
                  </a:txBody>
                  <a:tcPr/>
                </a:tc>
                <a:tc>
                  <a:txBody>
                    <a:bodyPr/>
                    <a:lstStyle/>
                    <a:p>
                      <a:pPr algn="ctr"/>
                      <a:r>
                        <a:rPr lang="en-US" dirty="0" smtClean="0"/>
                        <a:t>0.40</a:t>
                      </a:r>
                      <a:endParaRPr lang="en-US" dirty="0"/>
                    </a:p>
                  </a:txBody>
                  <a:tcPr/>
                </a:tc>
                <a:tc>
                  <a:txBody>
                    <a:bodyPr/>
                    <a:lstStyle/>
                    <a:p>
                      <a:pPr algn="ctr"/>
                      <a:r>
                        <a:rPr lang="en-US" dirty="0" smtClean="0"/>
                        <a:t>120</a:t>
                      </a:r>
                      <a:endParaRPr lang="en-US" dirty="0"/>
                    </a:p>
                  </a:txBody>
                  <a:tcPr/>
                </a:tc>
              </a:tr>
              <a:tr h="341252">
                <a:tc>
                  <a:txBody>
                    <a:bodyPr/>
                    <a:lstStyle/>
                    <a:p>
                      <a:pPr algn="ctr"/>
                      <a:r>
                        <a:rPr lang="en-US" b="1" dirty="0" smtClean="0"/>
                        <a:t>D</a:t>
                      </a:r>
                      <a:r>
                        <a:rPr lang="en-US" b="1" baseline="-25000" dirty="0" smtClean="0"/>
                        <a:t>4</a:t>
                      </a:r>
                      <a:r>
                        <a:rPr lang="en-US" b="1" dirty="0" smtClean="0"/>
                        <a:t>= 13</a:t>
                      </a:r>
                      <a:endParaRPr lang="en-US" b="1" dirty="0"/>
                    </a:p>
                  </a:txBody>
                  <a:tcPr/>
                </a:tc>
                <a:tc>
                  <a:txBody>
                    <a:bodyPr/>
                    <a:lstStyle/>
                    <a:p>
                      <a:pPr algn="ctr"/>
                      <a:r>
                        <a:rPr lang="en-US" dirty="0" smtClean="0"/>
                        <a:t>300</a:t>
                      </a:r>
                      <a:endParaRPr lang="en-US" dirty="0"/>
                    </a:p>
                  </a:txBody>
                  <a:tcPr/>
                </a:tc>
                <a:tc>
                  <a:txBody>
                    <a:bodyPr/>
                    <a:lstStyle/>
                    <a:p>
                      <a:pPr algn="ctr"/>
                      <a:r>
                        <a:rPr lang="en-US" dirty="0" smtClean="0"/>
                        <a:t>0.25</a:t>
                      </a:r>
                      <a:endParaRPr lang="en-US" dirty="0"/>
                    </a:p>
                  </a:txBody>
                  <a:tcPr/>
                </a:tc>
                <a:tc>
                  <a:txBody>
                    <a:bodyPr/>
                    <a:lstStyle/>
                    <a:p>
                      <a:pPr algn="ctr"/>
                      <a:r>
                        <a:rPr lang="en-US" dirty="0" smtClean="0"/>
                        <a:t>75</a:t>
                      </a:r>
                      <a:endParaRPr lang="en-US" dirty="0"/>
                    </a:p>
                  </a:txBody>
                  <a:tcPr/>
                </a:tc>
              </a:tr>
              <a:tr h="341252">
                <a:tc>
                  <a:txBody>
                    <a:bodyPr/>
                    <a:lstStyle/>
                    <a:p>
                      <a:pPr algn="ctr"/>
                      <a:endParaRPr lang="en-US" b="1" dirty="0"/>
                    </a:p>
                  </a:txBody>
                  <a:tcPr/>
                </a:tc>
                <a:tc>
                  <a:txBody>
                    <a:bodyPr/>
                    <a:lstStyle/>
                    <a:p>
                      <a:pPr algn="ctr"/>
                      <a:endParaRPr lang="en-US" dirty="0"/>
                    </a:p>
                  </a:txBody>
                  <a:tcPr/>
                </a:tc>
                <a:tc>
                  <a:txBody>
                    <a:bodyPr/>
                    <a:lstStyle/>
                    <a:p>
                      <a:pPr algn="ctr"/>
                      <a:r>
                        <a:rPr lang="en-US" b="1" dirty="0" smtClean="0"/>
                        <a:t>Total EV</a:t>
                      </a:r>
                      <a:endParaRPr lang="en-US" b="1" dirty="0"/>
                    </a:p>
                  </a:txBody>
                  <a:tcPr/>
                </a:tc>
                <a:tc>
                  <a:txBody>
                    <a:bodyPr/>
                    <a:lstStyle/>
                    <a:p>
                      <a:pPr algn="ctr"/>
                      <a:r>
                        <a:rPr lang="en-US" b="1" dirty="0" smtClean="0"/>
                        <a:t>300</a:t>
                      </a:r>
                      <a:endParaRPr lang="en-US" b="1" dirty="0"/>
                    </a:p>
                  </a:txBody>
                  <a:tcPr/>
                </a:tc>
              </a:tr>
            </a:tbl>
          </a:graphicData>
        </a:graphic>
      </p:graphicFrame>
      <p:graphicFrame>
        <p:nvGraphicFramePr>
          <p:cNvPr id="7" name="Table 6"/>
          <p:cNvGraphicFramePr>
            <a:graphicFrameLocks noGrp="1"/>
          </p:cNvGraphicFramePr>
          <p:nvPr/>
        </p:nvGraphicFramePr>
        <p:xfrm>
          <a:off x="990600" y="4023360"/>
          <a:ext cx="7391400" cy="2834640"/>
        </p:xfrm>
        <a:graphic>
          <a:graphicData uri="http://schemas.openxmlformats.org/drawingml/2006/table">
            <a:tbl>
              <a:tblPr firstRow="1" bandRow="1">
                <a:tableStyleId>{72833802-FEF1-4C79-8D5D-14CF1EAF98D9}</a:tableStyleId>
              </a:tblPr>
              <a:tblGrid>
                <a:gridCol w="1847850"/>
                <a:gridCol w="1847850"/>
                <a:gridCol w="1847850"/>
                <a:gridCol w="1847850"/>
              </a:tblGrid>
              <a:tr h="341252">
                <a:tc gridSpan="4">
                  <a:txBody>
                    <a:bodyPr/>
                    <a:lstStyle/>
                    <a:p>
                      <a:pPr algn="ctr"/>
                      <a:r>
                        <a:rPr lang="en-US" dirty="0" smtClean="0"/>
                        <a:t>ACTION ( Quantity ordered is 11)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9010">
                <a:tc>
                  <a:txBody>
                    <a:bodyPr/>
                    <a:lstStyle/>
                    <a:p>
                      <a:pPr algn="ctr"/>
                      <a:r>
                        <a:rPr lang="en-US" b="1" dirty="0" smtClean="0"/>
                        <a:t>EVENTS</a:t>
                      </a:r>
                      <a:r>
                        <a:rPr lang="en-US" b="1" baseline="0" dirty="0" smtClean="0"/>
                        <a:t> (Demand)</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Conditional profit (1)</a:t>
                      </a:r>
                      <a:endParaRPr lang="en-US" b="1" baseline="-25000" dirty="0"/>
                    </a:p>
                  </a:txBody>
                  <a:tcPr/>
                </a:tc>
                <a:tc>
                  <a:txBody>
                    <a:bodyPr/>
                    <a:lstStyle/>
                    <a:p>
                      <a:pPr algn="ctr"/>
                      <a:r>
                        <a:rPr lang="en-US" b="1" dirty="0" smtClean="0"/>
                        <a:t>Probability of  selling (2)</a:t>
                      </a:r>
                      <a:endParaRPr lang="en-US" b="1" dirty="0"/>
                    </a:p>
                  </a:txBody>
                  <a:tcPr/>
                </a:tc>
                <a:tc>
                  <a:txBody>
                    <a:bodyPr/>
                    <a:lstStyle/>
                    <a:p>
                      <a:pPr algn="ctr"/>
                      <a:r>
                        <a:rPr lang="en-US" b="1" dirty="0" smtClean="0"/>
                        <a:t>Expected profit =(1) x (2)</a:t>
                      </a:r>
                      <a:endParaRPr lang="en-US" b="1" dirty="0"/>
                    </a:p>
                  </a:txBody>
                  <a:tcPr/>
                </a:tc>
              </a:tr>
              <a:tr h="341252">
                <a:tc>
                  <a:txBody>
                    <a:bodyPr/>
                    <a:lstStyle/>
                    <a:p>
                      <a:pPr algn="ctr"/>
                      <a:r>
                        <a:rPr lang="en-US" b="1" dirty="0" smtClean="0"/>
                        <a:t>D</a:t>
                      </a:r>
                      <a:r>
                        <a:rPr lang="en-US" b="1" baseline="-25000" dirty="0" smtClean="0"/>
                        <a:t>1</a:t>
                      </a:r>
                      <a:r>
                        <a:rPr lang="en-US" b="1" dirty="0" smtClean="0"/>
                        <a:t>= 10</a:t>
                      </a:r>
                      <a:endParaRPr lang="en-US" b="1" baseline="-25000" dirty="0"/>
                    </a:p>
                  </a:txBody>
                  <a:tcPr/>
                </a:tc>
                <a:tc>
                  <a:txBody>
                    <a:bodyPr/>
                    <a:lstStyle/>
                    <a:p>
                      <a:pPr algn="ctr"/>
                      <a:r>
                        <a:rPr lang="en-US" dirty="0" smtClean="0"/>
                        <a:t>280</a:t>
                      </a:r>
                      <a:endParaRPr lang="en-US" dirty="0"/>
                    </a:p>
                  </a:txBody>
                  <a:tcPr/>
                </a:tc>
                <a:tc>
                  <a:txBody>
                    <a:bodyPr/>
                    <a:lstStyle/>
                    <a:p>
                      <a:pPr algn="ctr"/>
                      <a:r>
                        <a:rPr lang="en-US" dirty="0" smtClean="0"/>
                        <a:t>0.15</a:t>
                      </a:r>
                      <a:endParaRPr lang="en-US" dirty="0"/>
                    </a:p>
                  </a:txBody>
                  <a:tcPr/>
                </a:tc>
                <a:tc>
                  <a:txBody>
                    <a:bodyPr/>
                    <a:lstStyle/>
                    <a:p>
                      <a:pPr algn="ctr"/>
                      <a:r>
                        <a:rPr lang="en-US" dirty="0" smtClean="0"/>
                        <a:t>42</a:t>
                      </a:r>
                      <a:endParaRPr lang="en-US" dirty="0"/>
                    </a:p>
                  </a:txBody>
                  <a:tcPr/>
                </a:tc>
              </a:tr>
              <a:tr h="341252">
                <a:tc>
                  <a:txBody>
                    <a:bodyPr/>
                    <a:lstStyle/>
                    <a:p>
                      <a:pPr algn="ctr"/>
                      <a:r>
                        <a:rPr lang="en-US" b="1" dirty="0" smtClean="0"/>
                        <a:t>D</a:t>
                      </a:r>
                      <a:r>
                        <a:rPr lang="en-US" b="1" baseline="-25000" dirty="0" smtClean="0"/>
                        <a:t>2</a:t>
                      </a:r>
                      <a:r>
                        <a:rPr lang="en-US" b="1" dirty="0" smtClean="0"/>
                        <a:t>= 11</a:t>
                      </a:r>
                      <a:endParaRPr lang="en-US" b="1" dirty="0"/>
                    </a:p>
                  </a:txBody>
                  <a:tcPr/>
                </a:tc>
                <a:tc>
                  <a:txBody>
                    <a:bodyPr/>
                    <a:lstStyle/>
                    <a:p>
                      <a:pPr algn="ctr"/>
                      <a:r>
                        <a:rPr lang="en-US" dirty="0" smtClean="0"/>
                        <a:t>330</a:t>
                      </a:r>
                      <a:endParaRPr lang="en-US" dirty="0"/>
                    </a:p>
                  </a:txBody>
                  <a:tcPr/>
                </a:tc>
                <a:tc>
                  <a:txBody>
                    <a:bodyPr/>
                    <a:lstStyle/>
                    <a:p>
                      <a:pPr algn="ctr"/>
                      <a:r>
                        <a:rPr lang="en-US" dirty="0" smtClean="0"/>
                        <a:t>0.20</a:t>
                      </a:r>
                      <a:endParaRPr lang="en-US" dirty="0"/>
                    </a:p>
                  </a:txBody>
                  <a:tcPr/>
                </a:tc>
                <a:tc>
                  <a:txBody>
                    <a:bodyPr/>
                    <a:lstStyle/>
                    <a:p>
                      <a:pPr algn="ctr"/>
                      <a:r>
                        <a:rPr lang="en-US" dirty="0" smtClean="0"/>
                        <a:t>66</a:t>
                      </a:r>
                      <a:endParaRPr lang="en-US" dirty="0"/>
                    </a:p>
                  </a:txBody>
                  <a:tcPr/>
                </a:tc>
              </a:tr>
              <a:tr h="341252">
                <a:tc>
                  <a:txBody>
                    <a:bodyPr/>
                    <a:lstStyle/>
                    <a:p>
                      <a:pPr algn="ctr"/>
                      <a:r>
                        <a:rPr lang="en-US" b="1" dirty="0" smtClean="0"/>
                        <a:t>D</a:t>
                      </a:r>
                      <a:r>
                        <a:rPr lang="en-US" b="1" baseline="-25000" dirty="0" smtClean="0"/>
                        <a:t>3</a:t>
                      </a:r>
                      <a:r>
                        <a:rPr lang="en-US" b="1" dirty="0" smtClean="0"/>
                        <a:t>= 12</a:t>
                      </a:r>
                      <a:endParaRPr lang="en-US" b="1" dirty="0"/>
                    </a:p>
                  </a:txBody>
                  <a:tcPr/>
                </a:tc>
                <a:tc>
                  <a:txBody>
                    <a:bodyPr/>
                    <a:lstStyle/>
                    <a:p>
                      <a:pPr algn="ctr"/>
                      <a:r>
                        <a:rPr lang="en-US" dirty="0" smtClean="0"/>
                        <a:t>330</a:t>
                      </a:r>
                      <a:endParaRPr lang="en-US" dirty="0"/>
                    </a:p>
                  </a:txBody>
                  <a:tcPr/>
                </a:tc>
                <a:tc>
                  <a:txBody>
                    <a:bodyPr/>
                    <a:lstStyle/>
                    <a:p>
                      <a:pPr algn="ctr"/>
                      <a:r>
                        <a:rPr lang="en-US" dirty="0" smtClean="0"/>
                        <a:t>0.40</a:t>
                      </a:r>
                      <a:endParaRPr lang="en-US" dirty="0"/>
                    </a:p>
                  </a:txBody>
                  <a:tcPr/>
                </a:tc>
                <a:tc>
                  <a:txBody>
                    <a:bodyPr/>
                    <a:lstStyle/>
                    <a:p>
                      <a:pPr algn="ctr"/>
                      <a:r>
                        <a:rPr lang="en-US" dirty="0" smtClean="0"/>
                        <a:t>132</a:t>
                      </a:r>
                      <a:endParaRPr lang="en-US" dirty="0"/>
                    </a:p>
                  </a:txBody>
                  <a:tcPr/>
                </a:tc>
              </a:tr>
              <a:tr h="341252">
                <a:tc>
                  <a:txBody>
                    <a:bodyPr/>
                    <a:lstStyle/>
                    <a:p>
                      <a:pPr algn="ctr"/>
                      <a:r>
                        <a:rPr lang="en-US" b="1" dirty="0" smtClean="0"/>
                        <a:t>D</a:t>
                      </a:r>
                      <a:r>
                        <a:rPr lang="en-US" b="1" baseline="-25000" dirty="0" smtClean="0"/>
                        <a:t>4</a:t>
                      </a:r>
                      <a:r>
                        <a:rPr lang="en-US" b="1" dirty="0" smtClean="0"/>
                        <a:t>= 13</a:t>
                      </a:r>
                      <a:endParaRPr lang="en-US" b="1" dirty="0"/>
                    </a:p>
                  </a:txBody>
                  <a:tcPr/>
                </a:tc>
                <a:tc>
                  <a:txBody>
                    <a:bodyPr/>
                    <a:lstStyle/>
                    <a:p>
                      <a:pPr algn="ctr"/>
                      <a:r>
                        <a:rPr lang="en-US" dirty="0" smtClean="0"/>
                        <a:t>330</a:t>
                      </a:r>
                      <a:endParaRPr lang="en-US" dirty="0"/>
                    </a:p>
                  </a:txBody>
                  <a:tcPr/>
                </a:tc>
                <a:tc>
                  <a:txBody>
                    <a:bodyPr/>
                    <a:lstStyle/>
                    <a:p>
                      <a:pPr algn="ctr"/>
                      <a:r>
                        <a:rPr lang="en-US" dirty="0" smtClean="0"/>
                        <a:t>0.25</a:t>
                      </a:r>
                      <a:endParaRPr lang="en-US" dirty="0"/>
                    </a:p>
                  </a:txBody>
                  <a:tcPr/>
                </a:tc>
                <a:tc>
                  <a:txBody>
                    <a:bodyPr/>
                    <a:lstStyle/>
                    <a:p>
                      <a:pPr algn="ctr"/>
                      <a:r>
                        <a:rPr lang="en-US" dirty="0" smtClean="0"/>
                        <a:t>82</a:t>
                      </a:r>
                      <a:endParaRPr lang="en-US" dirty="0"/>
                    </a:p>
                  </a:txBody>
                  <a:tcPr/>
                </a:tc>
              </a:tr>
              <a:tr h="341252">
                <a:tc>
                  <a:txBody>
                    <a:bodyPr/>
                    <a:lstStyle/>
                    <a:p>
                      <a:pPr algn="ctr"/>
                      <a:endParaRPr lang="en-US" b="1" dirty="0"/>
                    </a:p>
                  </a:txBody>
                  <a:tcPr/>
                </a:tc>
                <a:tc>
                  <a:txBody>
                    <a:bodyPr/>
                    <a:lstStyle/>
                    <a:p>
                      <a:pPr algn="ctr"/>
                      <a:endParaRPr lang="en-US" dirty="0"/>
                    </a:p>
                  </a:txBody>
                  <a:tcPr/>
                </a:tc>
                <a:tc>
                  <a:txBody>
                    <a:bodyPr/>
                    <a:lstStyle/>
                    <a:p>
                      <a:pPr algn="ctr"/>
                      <a:r>
                        <a:rPr lang="en-US" b="1" dirty="0" smtClean="0"/>
                        <a:t>Total EV</a:t>
                      </a:r>
                      <a:endParaRPr lang="en-US" b="1" dirty="0"/>
                    </a:p>
                  </a:txBody>
                  <a:tcPr/>
                </a:tc>
                <a:tc>
                  <a:txBody>
                    <a:bodyPr/>
                    <a:lstStyle/>
                    <a:p>
                      <a:pPr algn="ctr"/>
                      <a:r>
                        <a:rPr lang="en-US" b="1" dirty="0" smtClean="0"/>
                        <a:t>322.50</a:t>
                      </a:r>
                      <a:endParaRPr lang="en-US" b="1" dirty="0"/>
                    </a:p>
                  </a:txBody>
                  <a:tcPr/>
                </a:tc>
              </a:tr>
            </a:tbl>
          </a:graphicData>
        </a:graphic>
      </p:graphicFrame>
    </p:spTree>
    <p:extLst>
      <p:ext uri="{BB962C8B-B14F-4D97-AF65-F5344CB8AC3E}">
        <p14:creationId xmlns:p14="http://schemas.microsoft.com/office/powerpoint/2010/main" val="1728429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type="body" sz="half" idx="1"/>
          </p:nvPr>
        </p:nvSpPr>
        <p:spPr>
          <a:xfrm>
            <a:off x="684213" y="0"/>
            <a:ext cx="7991475" cy="6858000"/>
          </a:xfrm>
          <a:noFill/>
          <a:ln>
            <a:noFill/>
          </a:ln>
        </p:spPr>
        <p:txBody>
          <a:bodyPr/>
          <a:lstStyle/>
          <a:p>
            <a:pPr marL="533400" indent="-533400" algn="ctr">
              <a:buNone/>
            </a:pPr>
            <a:r>
              <a:rPr lang="en-CA" sz="2200" b="1" dirty="0" smtClean="0"/>
              <a:t>Expected profit from stocking 12 containers</a:t>
            </a:r>
          </a:p>
          <a:p>
            <a:pPr marL="533400" indent="-533400" algn="ctr">
              <a:buNone/>
            </a:pPr>
            <a:endParaRPr lang="en-CA" sz="2200" b="1" dirty="0"/>
          </a:p>
          <a:p>
            <a:pPr marL="533400" indent="-533400" algn="ctr">
              <a:buNone/>
            </a:pPr>
            <a:endParaRPr lang="en-CA" sz="2200" b="1" dirty="0" smtClean="0"/>
          </a:p>
          <a:p>
            <a:pPr marL="533400" indent="-533400" algn="ctr">
              <a:buNone/>
            </a:pPr>
            <a:endParaRPr lang="en-CA" sz="2200" b="1" dirty="0"/>
          </a:p>
          <a:p>
            <a:pPr marL="533400" indent="-533400" algn="ctr">
              <a:buNone/>
            </a:pPr>
            <a:endParaRPr lang="en-CA" sz="2200" b="1" dirty="0" smtClean="0"/>
          </a:p>
          <a:p>
            <a:pPr marL="533400" indent="-533400" algn="ctr">
              <a:buNone/>
            </a:pPr>
            <a:endParaRPr lang="en-CA" sz="2200" b="1" dirty="0"/>
          </a:p>
          <a:p>
            <a:pPr marL="533400" indent="-533400" algn="ctr">
              <a:buNone/>
            </a:pPr>
            <a:endParaRPr lang="en-CA" sz="2200" b="1" dirty="0" smtClean="0"/>
          </a:p>
          <a:p>
            <a:pPr marL="533400" indent="-533400" algn="ctr">
              <a:buNone/>
            </a:pPr>
            <a:endParaRPr lang="en-CA" sz="2200" b="1" dirty="0"/>
          </a:p>
          <a:p>
            <a:pPr marL="533400" indent="-533400" algn="ctr">
              <a:buNone/>
            </a:pPr>
            <a:endParaRPr lang="en-CA" sz="2200" b="1" dirty="0" smtClean="0"/>
          </a:p>
          <a:p>
            <a:pPr marL="533400" indent="-533400" algn="ctr">
              <a:buNone/>
            </a:pPr>
            <a:r>
              <a:rPr lang="en-CA" sz="2200" b="1" dirty="0" smtClean="0"/>
              <a:t>Expected profit from stocking 13 containers</a:t>
            </a:r>
          </a:p>
          <a:p>
            <a:pPr marL="533400" indent="-533400" algn="ctr">
              <a:buNone/>
            </a:pPr>
            <a:endParaRPr lang="en-CA" sz="2200" b="1" dirty="0" smtClean="0"/>
          </a:p>
          <a:p>
            <a:pPr marL="533400" indent="-533400">
              <a:buNone/>
            </a:pPr>
            <a:endParaRPr lang="en-CA" sz="2200" dirty="0"/>
          </a:p>
        </p:txBody>
      </p:sp>
      <p:graphicFrame>
        <p:nvGraphicFramePr>
          <p:cNvPr id="6" name="Table 5"/>
          <p:cNvGraphicFramePr>
            <a:graphicFrameLocks noGrp="1"/>
          </p:cNvGraphicFramePr>
          <p:nvPr/>
        </p:nvGraphicFramePr>
        <p:xfrm>
          <a:off x="990600" y="533400"/>
          <a:ext cx="7391400" cy="2834640"/>
        </p:xfrm>
        <a:graphic>
          <a:graphicData uri="http://schemas.openxmlformats.org/drawingml/2006/table">
            <a:tbl>
              <a:tblPr firstRow="1" bandRow="1">
                <a:tableStyleId>{72833802-FEF1-4C79-8D5D-14CF1EAF98D9}</a:tableStyleId>
              </a:tblPr>
              <a:tblGrid>
                <a:gridCol w="1847850"/>
                <a:gridCol w="1847850"/>
                <a:gridCol w="1847850"/>
                <a:gridCol w="1847850"/>
              </a:tblGrid>
              <a:tr h="341252">
                <a:tc gridSpan="4">
                  <a:txBody>
                    <a:bodyPr/>
                    <a:lstStyle/>
                    <a:p>
                      <a:pPr algn="ctr"/>
                      <a:r>
                        <a:rPr lang="en-US" dirty="0" smtClean="0"/>
                        <a:t>ACTION ( Quantity ordered is 12)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9010">
                <a:tc>
                  <a:txBody>
                    <a:bodyPr/>
                    <a:lstStyle/>
                    <a:p>
                      <a:pPr algn="ctr"/>
                      <a:r>
                        <a:rPr lang="en-US" b="1" dirty="0" smtClean="0"/>
                        <a:t>EVENTS</a:t>
                      </a:r>
                      <a:r>
                        <a:rPr lang="en-US" b="1" baseline="0" dirty="0" smtClean="0"/>
                        <a:t> (Demand)</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Conditional profit (1)</a:t>
                      </a:r>
                      <a:endParaRPr lang="en-US" b="1" baseline="-25000" dirty="0"/>
                    </a:p>
                  </a:txBody>
                  <a:tcPr/>
                </a:tc>
                <a:tc>
                  <a:txBody>
                    <a:bodyPr/>
                    <a:lstStyle/>
                    <a:p>
                      <a:pPr algn="ctr"/>
                      <a:r>
                        <a:rPr lang="en-US" b="1" dirty="0" smtClean="0"/>
                        <a:t>Probability of  selling (2)</a:t>
                      </a:r>
                      <a:endParaRPr lang="en-US" b="1" dirty="0"/>
                    </a:p>
                  </a:txBody>
                  <a:tcPr/>
                </a:tc>
                <a:tc>
                  <a:txBody>
                    <a:bodyPr/>
                    <a:lstStyle/>
                    <a:p>
                      <a:pPr algn="ctr"/>
                      <a:r>
                        <a:rPr lang="en-US" b="1" dirty="0" smtClean="0"/>
                        <a:t>Expected profit =(1) x (2)</a:t>
                      </a:r>
                      <a:endParaRPr lang="en-US" b="1" dirty="0"/>
                    </a:p>
                  </a:txBody>
                  <a:tcPr/>
                </a:tc>
              </a:tr>
              <a:tr h="341252">
                <a:tc>
                  <a:txBody>
                    <a:bodyPr/>
                    <a:lstStyle/>
                    <a:p>
                      <a:pPr algn="ctr"/>
                      <a:r>
                        <a:rPr lang="en-US" b="1" dirty="0" smtClean="0"/>
                        <a:t>D</a:t>
                      </a:r>
                      <a:r>
                        <a:rPr lang="en-US" b="1" baseline="-25000" dirty="0" smtClean="0"/>
                        <a:t>1</a:t>
                      </a:r>
                      <a:r>
                        <a:rPr lang="en-US" b="1" dirty="0" smtClean="0"/>
                        <a:t>= 10</a:t>
                      </a:r>
                      <a:endParaRPr lang="en-US" b="1" baseline="-25000" dirty="0"/>
                    </a:p>
                  </a:txBody>
                  <a:tcPr/>
                </a:tc>
                <a:tc>
                  <a:txBody>
                    <a:bodyPr/>
                    <a:lstStyle/>
                    <a:p>
                      <a:pPr algn="ctr"/>
                      <a:r>
                        <a:rPr lang="en-US" dirty="0" smtClean="0"/>
                        <a:t>260</a:t>
                      </a:r>
                      <a:endParaRPr lang="en-US" dirty="0"/>
                    </a:p>
                  </a:txBody>
                  <a:tcPr/>
                </a:tc>
                <a:tc>
                  <a:txBody>
                    <a:bodyPr/>
                    <a:lstStyle/>
                    <a:p>
                      <a:pPr algn="ctr"/>
                      <a:r>
                        <a:rPr lang="en-US" dirty="0" smtClean="0"/>
                        <a:t>0.15</a:t>
                      </a:r>
                      <a:endParaRPr lang="en-US" dirty="0"/>
                    </a:p>
                  </a:txBody>
                  <a:tcPr/>
                </a:tc>
                <a:tc>
                  <a:txBody>
                    <a:bodyPr/>
                    <a:lstStyle/>
                    <a:p>
                      <a:pPr algn="ctr"/>
                      <a:r>
                        <a:rPr lang="en-US" dirty="0" smtClean="0"/>
                        <a:t>39</a:t>
                      </a:r>
                      <a:endParaRPr lang="en-US" dirty="0"/>
                    </a:p>
                  </a:txBody>
                  <a:tcPr/>
                </a:tc>
              </a:tr>
              <a:tr h="341252">
                <a:tc>
                  <a:txBody>
                    <a:bodyPr/>
                    <a:lstStyle/>
                    <a:p>
                      <a:pPr algn="ctr"/>
                      <a:r>
                        <a:rPr lang="en-US" b="1" dirty="0" smtClean="0"/>
                        <a:t>D</a:t>
                      </a:r>
                      <a:r>
                        <a:rPr lang="en-US" b="1" baseline="-25000" dirty="0" smtClean="0"/>
                        <a:t>2</a:t>
                      </a:r>
                      <a:r>
                        <a:rPr lang="en-US" b="1" dirty="0" smtClean="0"/>
                        <a:t>= 11</a:t>
                      </a:r>
                      <a:endParaRPr lang="en-US" b="1" dirty="0"/>
                    </a:p>
                  </a:txBody>
                  <a:tcPr/>
                </a:tc>
                <a:tc>
                  <a:txBody>
                    <a:bodyPr/>
                    <a:lstStyle/>
                    <a:p>
                      <a:pPr algn="ctr"/>
                      <a:r>
                        <a:rPr lang="en-US" dirty="0" smtClean="0"/>
                        <a:t>310</a:t>
                      </a:r>
                      <a:endParaRPr lang="en-US" dirty="0"/>
                    </a:p>
                  </a:txBody>
                  <a:tcPr/>
                </a:tc>
                <a:tc>
                  <a:txBody>
                    <a:bodyPr/>
                    <a:lstStyle/>
                    <a:p>
                      <a:pPr algn="ctr"/>
                      <a:r>
                        <a:rPr lang="en-US" dirty="0" smtClean="0"/>
                        <a:t>0.20</a:t>
                      </a:r>
                      <a:endParaRPr lang="en-US" dirty="0"/>
                    </a:p>
                  </a:txBody>
                  <a:tcPr/>
                </a:tc>
                <a:tc>
                  <a:txBody>
                    <a:bodyPr/>
                    <a:lstStyle/>
                    <a:p>
                      <a:pPr algn="ctr"/>
                      <a:r>
                        <a:rPr lang="en-US" dirty="0" smtClean="0"/>
                        <a:t>62</a:t>
                      </a:r>
                      <a:endParaRPr lang="en-US" dirty="0"/>
                    </a:p>
                  </a:txBody>
                  <a:tcPr/>
                </a:tc>
              </a:tr>
              <a:tr h="341252">
                <a:tc>
                  <a:txBody>
                    <a:bodyPr/>
                    <a:lstStyle/>
                    <a:p>
                      <a:pPr algn="ctr"/>
                      <a:r>
                        <a:rPr lang="en-US" b="1" dirty="0" smtClean="0"/>
                        <a:t>D</a:t>
                      </a:r>
                      <a:r>
                        <a:rPr lang="en-US" b="1" baseline="-25000" dirty="0" smtClean="0"/>
                        <a:t>3</a:t>
                      </a:r>
                      <a:r>
                        <a:rPr lang="en-US" b="1" dirty="0" smtClean="0"/>
                        <a:t>= 12</a:t>
                      </a:r>
                      <a:endParaRPr lang="en-US" b="1" dirty="0"/>
                    </a:p>
                  </a:txBody>
                  <a:tcPr/>
                </a:tc>
                <a:tc>
                  <a:txBody>
                    <a:bodyPr/>
                    <a:lstStyle/>
                    <a:p>
                      <a:pPr algn="ctr"/>
                      <a:r>
                        <a:rPr lang="en-US" dirty="0" smtClean="0"/>
                        <a:t>360</a:t>
                      </a:r>
                      <a:endParaRPr lang="en-US" dirty="0"/>
                    </a:p>
                  </a:txBody>
                  <a:tcPr/>
                </a:tc>
                <a:tc>
                  <a:txBody>
                    <a:bodyPr/>
                    <a:lstStyle/>
                    <a:p>
                      <a:pPr algn="ctr"/>
                      <a:r>
                        <a:rPr lang="en-US" dirty="0" smtClean="0"/>
                        <a:t>0.40</a:t>
                      </a:r>
                      <a:endParaRPr lang="en-US" dirty="0"/>
                    </a:p>
                  </a:txBody>
                  <a:tcPr/>
                </a:tc>
                <a:tc>
                  <a:txBody>
                    <a:bodyPr/>
                    <a:lstStyle/>
                    <a:p>
                      <a:pPr algn="ctr"/>
                      <a:r>
                        <a:rPr lang="en-US" dirty="0" smtClean="0"/>
                        <a:t>144</a:t>
                      </a:r>
                      <a:endParaRPr lang="en-US" dirty="0"/>
                    </a:p>
                  </a:txBody>
                  <a:tcPr/>
                </a:tc>
              </a:tr>
              <a:tr h="341252">
                <a:tc>
                  <a:txBody>
                    <a:bodyPr/>
                    <a:lstStyle/>
                    <a:p>
                      <a:pPr algn="ctr"/>
                      <a:r>
                        <a:rPr lang="en-US" b="1" dirty="0" smtClean="0"/>
                        <a:t>D</a:t>
                      </a:r>
                      <a:r>
                        <a:rPr lang="en-US" b="1" baseline="-25000" dirty="0" smtClean="0"/>
                        <a:t>4</a:t>
                      </a:r>
                      <a:r>
                        <a:rPr lang="en-US" b="1" dirty="0" smtClean="0"/>
                        <a:t>= 13</a:t>
                      </a:r>
                      <a:endParaRPr lang="en-US" b="1" dirty="0"/>
                    </a:p>
                  </a:txBody>
                  <a:tcPr/>
                </a:tc>
                <a:tc>
                  <a:txBody>
                    <a:bodyPr/>
                    <a:lstStyle/>
                    <a:p>
                      <a:pPr algn="ctr"/>
                      <a:r>
                        <a:rPr lang="en-US" dirty="0" smtClean="0"/>
                        <a:t>360</a:t>
                      </a:r>
                      <a:endParaRPr lang="en-US" dirty="0"/>
                    </a:p>
                  </a:txBody>
                  <a:tcPr/>
                </a:tc>
                <a:tc>
                  <a:txBody>
                    <a:bodyPr/>
                    <a:lstStyle/>
                    <a:p>
                      <a:pPr algn="ctr"/>
                      <a:r>
                        <a:rPr lang="en-US" dirty="0" smtClean="0"/>
                        <a:t>0.25</a:t>
                      </a:r>
                      <a:endParaRPr lang="en-US" dirty="0"/>
                    </a:p>
                  </a:txBody>
                  <a:tcPr/>
                </a:tc>
                <a:tc>
                  <a:txBody>
                    <a:bodyPr/>
                    <a:lstStyle/>
                    <a:p>
                      <a:pPr algn="ctr"/>
                      <a:r>
                        <a:rPr lang="en-US" dirty="0" smtClean="0"/>
                        <a:t>90</a:t>
                      </a:r>
                      <a:endParaRPr lang="en-US" dirty="0"/>
                    </a:p>
                  </a:txBody>
                  <a:tcPr/>
                </a:tc>
              </a:tr>
              <a:tr h="341252">
                <a:tc>
                  <a:txBody>
                    <a:bodyPr/>
                    <a:lstStyle/>
                    <a:p>
                      <a:pPr algn="ctr"/>
                      <a:endParaRPr lang="en-US" b="1" dirty="0"/>
                    </a:p>
                  </a:txBody>
                  <a:tcPr/>
                </a:tc>
                <a:tc>
                  <a:txBody>
                    <a:bodyPr/>
                    <a:lstStyle/>
                    <a:p>
                      <a:pPr algn="ctr"/>
                      <a:endParaRPr lang="en-US" dirty="0"/>
                    </a:p>
                  </a:txBody>
                  <a:tcPr/>
                </a:tc>
                <a:tc>
                  <a:txBody>
                    <a:bodyPr/>
                    <a:lstStyle/>
                    <a:p>
                      <a:pPr algn="ctr"/>
                      <a:r>
                        <a:rPr lang="en-US" b="1" dirty="0" smtClean="0"/>
                        <a:t>Total EV</a:t>
                      </a:r>
                      <a:endParaRPr lang="en-US" b="1" dirty="0"/>
                    </a:p>
                  </a:txBody>
                  <a:tcPr/>
                </a:tc>
                <a:tc>
                  <a:txBody>
                    <a:bodyPr/>
                    <a:lstStyle/>
                    <a:p>
                      <a:pPr algn="ctr"/>
                      <a:r>
                        <a:rPr lang="en-US" b="1" dirty="0" smtClean="0"/>
                        <a:t>335</a:t>
                      </a:r>
                      <a:endParaRPr lang="en-US" b="1" dirty="0"/>
                    </a:p>
                  </a:txBody>
                  <a:tcPr/>
                </a:tc>
              </a:tr>
            </a:tbl>
          </a:graphicData>
        </a:graphic>
      </p:graphicFrame>
      <p:graphicFrame>
        <p:nvGraphicFramePr>
          <p:cNvPr id="7" name="Table 6"/>
          <p:cNvGraphicFramePr>
            <a:graphicFrameLocks noGrp="1"/>
          </p:cNvGraphicFramePr>
          <p:nvPr/>
        </p:nvGraphicFramePr>
        <p:xfrm>
          <a:off x="990600" y="4023360"/>
          <a:ext cx="7391400" cy="2834640"/>
        </p:xfrm>
        <a:graphic>
          <a:graphicData uri="http://schemas.openxmlformats.org/drawingml/2006/table">
            <a:tbl>
              <a:tblPr firstRow="1" bandRow="1">
                <a:tableStyleId>{72833802-FEF1-4C79-8D5D-14CF1EAF98D9}</a:tableStyleId>
              </a:tblPr>
              <a:tblGrid>
                <a:gridCol w="1847850"/>
                <a:gridCol w="1847850"/>
                <a:gridCol w="1847850"/>
                <a:gridCol w="1847850"/>
              </a:tblGrid>
              <a:tr h="341252">
                <a:tc gridSpan="4">
                  <a:txBody>
                    <a:bodyPr/>
                    <a:lstStyle/>
                    <a:p>
                      <a:pPr algn="ctr"/>
                      <a:r>
                        <a:rPr lang="en-US" dirty="0" smtClean="0"/>
                        <a:t>ACTION ( Quantity ordered is 13)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89010">
                <a:tc>
                  <a:txBody>
                    <a:bodyPr/>
                    <a:lstStyle/>
                    <a:p>
                      <a:pPr algn="ctr"/>
                      <a:r>
                        <a:rPr lang="en-US" b="1" dirty="0" smtClean="0"/>
                        <a:t>EVENTS</a:t>
                      </a:r>
                      <a:r>
                        <a:rPr lang="en-US" b="1" baseline="0" dirty="0" smtClean="0"/>
                        <a:t> (Demand)</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Conditional profit (1)</a:t>
                      </a:r>
                      <a:endParaRPr lang="en-US" b="1" baseline="-25000" dirty="0"/>
                    </a:p>
                  </a:txBody>
                  <a:tcPr/>
                </a:tc>
                <a:tc>
                  <a:txBody>
                    <a:bodyPr/>
                    <a:lstStyle/>
                    <a:p>
                      <a:pPr algn="ctr"/>
                      <a:r>
                        <a:rPr lang="en-US" b="1" dirty="0" smtClean="0"/>
                        <a:t>Probability of  selling (2)</a:t>
                      </a:r>
                      <a:endParaRPr lang="en-US" b="1" dirty="0"/>
                    </a:p>
                  </a:txBody>
                  <a:tcPr/>
                </a:tc>
                <a:tc>
                  <a:txBody>
                    <a:bodyPr/>
                    <a:lstStyle/>
                    <a:p>
                      <a:pPr algn="ctr"/>
                      <a:r>
                        <a:rPr lang="en-US" b="1" dirty="0" smtClean="0"/>
                        <a:t>Expected profit =(1) x (2)</a:t>
                      </a:r>
                      <a:endParaRPr lang="en-US" b="1" dirty="0"/>
                    </a:p>
                  </a:txBody>
                  <a:tcPr/>
                </a:tc>
              </a:tr>
              <a:tr h="341252">
                <a:tc>
                  <a:txBody>
                    <a:bodyPr/>
                    <a:lstStyle/>
                    <a:p>
                      <a:pPr algn="ctr"/>
                      <a:r>
                        <a:rPr lang="en-US" b="1" dirty="0" smtClean="0"/>
                        <a:t>D</a:t>
                      </a:r>
                      <a:r>
                        <a:rPr lang="en-US" b="1" baseline="-25000" dirty="0" smtClean="0"/>
                        <a:t>1</a:t>
                      </a:r>
                      <a:r>
                        <a:rPr lang="en-US" b="1" dirty="0" smtClean="0"/>
                        <a:t>= 10</a:t>
                      </a:r>
                      <a:endParaRPr lang="en-US" b="1" baseline="-25000" dirty="0"/>
                    </a:p>
                  </a:txBody>
                  <a:tcPr/>
                </a:tc>
                <a:tc>
                  <a:txBody>
                    <a:bodyPr/>
                    <a:lstStyle/>
                    <a:p>
                      <a:pPr algn="ctr"/>
                      <a:r>
                        <a:rPr lang="en-US" dirty="0" smtClean="0"/>
                        <a:t>240</a:t>
                      </a:r>
                      <a:endParaRPr lang="en-US" dirty="0"/>
                    </a:p>
                  </a:txBody>
                  <a:tcPr/>
                </a:tc>
                <a:tc>
                  <a:txBody>
                    <a:bodyPr/>
                    <a:lstStyle/>
                    <a:p>
                      <a:pPr algn="ctr"/>
                      <a:r>
                        <a:rPr lang="en-US" dirty="0" smtClean="0"/>
                        <a:t>0.15</a:t>
                      </a:r>
                      <a:endParaRPr lang="en-US" dirty="0"/>
                    </a:p>
                  </a:txBody>
                  <a:tcPr/>
                </a:tc>
                <a:tc>
                  <a:txBody>
                    <a:bodyPr/>
                    <a:lstStyle/>
                    <a:p>
                      <a:pPr algn="ctr"/>
                      <a:r>
                        <a:rPr lang="en-US" dirty="0" smtClean="0"/>
                        <a:t>36</a:t>
                      </a:r>
                      <a:endParaRPr lang="en-US" dirty="0"/>
                    </a:p>
                  </a:txBody>
                  <a:tcPr/>
                </a:tc>
              </a:tr>
              <a:tr h="341252">
                <a:tc>
                  <a:txBody>
                    <a:bodyPr/>
                    <a:lstStyle/>
                    <a:p>
                      <a:pPr algn="ctr"/>
                      <a:r>
                        <a:rPr lang="en-US" b="1" dirty="0" smtClean="0"/>
                        <a:t>D</a:t>
                      </a:r>
                      <a:r>
                        <a:rPr lang="en-US" b="1" baseline="-25000" dirty="0" smtClean="0"/>
                        <a:t>2</a:t>
                      </a:r>
                      <a:r>
                        <a:rPr lang="en-US" b="1" dirty="0" smtClean="0"/>
                        <a:t>= 11</a:t>
                      </a:r>
                      <a:endParaRPr lang="en-US" b="1" dirty="0"/>
                    </a:p>
                  </a:txBody>
                  <a:tcPr/>
                </a:tc>
                <a:tc>
                  <a:txBody>
                    <a:bodyPr/>
                    <a:lstStyle/>
                    <a:p>
                      <a:pPr algn="ctr"/>
                      <a:r>
                        <a:rPr lang="en-US" dirty="0" smtClean="0"/>
                        <a:t>290</a:t>
                      </a:r>
                      <a:endParaRPr lang="en-US" dirty="0"/>
                    </a:p>
                  </a:txBody>
                  <a:tcPr/>
                </a:tc>
                <a:tc>
                  <a:txBody>
                    <a:bodyPr/>
                    <a:lstStyle/>
                    <a:p>
                      <a:pPr algn="ctr"/>
                      <a:r>
                        <a:rPr lang="en-US" dirty="0" smtClean="0"/>
                        <a:t>0.20</a:t>
                      </a:r>
                      <a:endParaRPr lang="en-US" dirty="0"/>
                    </a:p>
                  </a:txBody>
                  <a:tcPr/>
                </a:tc>
                <a:tc>
                  <a:txBody>
                    <a:bodyPr/>
                    <a:lstStyle/>
                    <a:p>
                      <a:pPr algn="ctr"/>
                      <a:r>
                        <a:rPr lang="en-US" dirty="0" smtClean="0"/>
                        <a:t>58</a:t>
                      </a:r>
                      <a:endParaRPr lang="en-US" dirty="0"/>
                    </a:p>
                  </a:txBody>
                  <a:tcPr/>
                </a:tc>
              </a:tr>
              <a:tr h="341252">
                <a:tc>
                  <a:txBody>
                    <a:bodyPr/>
                    <a:lstStyle/>
                    <a:p>
                      <a:pPr algn="ctr"/>
                      <a:r>
                        <a:rPr lang="en-US" b="1" dirty="0" smtClean="0"/>
                        <a:t>D</a:t>
                      </a:r>
                      <a:r>
                        <a:rPr lang="en-US" b="1" baseline="-25000" dirty="0" smtClean="0"/>
                        <a:t>3</a:t>
                      </a:r>
                      <a:r>
                        <a:rPr lang="en-US" b="1" dirty="0" smtClean="0"/>
                        <a:t>= 12</a:t>
                      </a:r>
                      <a:endParaRPr lang="en-US" b="1" dirty="0"/>
                    </a:p>
                  </a:txBody>
                  <a:tcPr/>
                </a:tc>
                <a:tc>
                  <a:txBody>
                    <a:bodyPr/>
                    <a:lstStyle/>
                    <a:p>
                      <a:pPr algn="ctr"/>
                      <a:r>
                        <a:rPr lang="en-US" dirty="0" smtClean="0"/>
                        <a:t>340</a:t>
                      </a:r>
                      <a:endParaRPr lang="en-US" dirty="0"/>
                    </a:p>
                  </a:txBody>
                  <a:tcPr/>
                </a:tc>
                <a:tc>
                  <a:txBody>
                    <a:bodyPr/>
                    <a:lstStyle/>
                    <a:p>
                      <a:pPr algn="ctr"/>
                      <a:r>
                        <a:rPr lang="en-US" dirty="0" smtClean="0"/>
                        <a:t>0.40</a:t>
                      </a:r>
                      <a:endParaRPr lang="en-US" dirty="0"/>
                    </a:p>
                  </a:txBody>
                  <a:tcPr/>
                </a:tc>
                <a:tc>
                  <a:txBody>
                    <a:bodyPr/>
                    <a:lstStyle/>
                    <a:p>
                      <a:pPr algn="ctr"/>
                      <a:r>
                        <a:rPr lang="en-US" dirty="0" smtClean="0"/>
                        <a:t>136</a:t>
                      </a:r>
                      <a:endParaRPr lang="en-US" dirty="0"/>
                    </a:p>
                  </a:txBody>
                  <a:tcPr/>
                </a:tc>
              </a:tr>
              <a:tr h="341252">
                <a:tc>
                  <a:txBody>
                    <a:bodyPr/>
                    <a:lstStyle/>
                    <a:p>
                      <a:pPr algn="ctr"/>
                      <a:r>
                        <a:rPr lang="en-US" b="1" dirty="0" smtClean="0"/>
                        <a:t>D</a:t>
                      </a:r>
                      <a:r>
                        <a:rPr lang="en-US" b="1" baseline="-25000" dirty="0" smtClean="0"/>
                        <a:t>4</a:t>
                      </a:r>
                      <a:r>
                        <a:rPr lang="en-US" b="1" dirty="0" smtClean="0"/>
                        <a:t>= 13</a:t>
                      </a:r>
                      <a:endParaRPr lang="en-US" b="1" dirty="0"/>
                    </a:p>
                  </a:txBody>
                  <a:tcPr/>
                </a:tc>
                <a:tc>
                  <a:txBody>
                    <a:bodyPr/>
                    <a:lstStyle/>
                    <a:p>
                      <a:pPr algn="ctr"/>
                      <a:r>
                        <a:rPr lang="en-US" dirty="0" smtClean="0"/>
                        <a:t>390</a:t>
                      </a:r>
                      <a:endParaRPr lang="en-US" dirty="0"/>
                    </a:p>
                  </a:txBody>
                  <a:tcPr/>
                </a:tc>
                <a:tc>
                  <a:txBody>
                    <a:bodyPr/>
                    <a:lstStyle/>
                    <a:p>
                      <a:pPr algn="ctr"/>
                      <a:r>
                        <a:rPr lang="en-US" dirty="0" smtClean="0"/>
                        <a:t>0.25</a:t>
                      </a:r>
                      <a:endParaRPr lang="en-US" dirty="0"/>
                    </a:p>
                  </a:txBody>
                  <a:tcPr/>
                </a:tc>
                <a:tc>
                  <a:txBody>
                    <a:bodyPr/>
                    <a:lstStyle/>
                    <a:p>
                      <a:pPr algn="ctr"/>
                      <a:r>
                        <a:rPr lang="en-US" dirty="0" smtClean="0"/>
                        <a:t>97</a:t>
                      </a:r>
                      <a:endParaRPr lang="en-US" dirty="0"/>
                    </a:p>
                  </a:txBody>
                  <a:tcPr/>
                </a:tc>
              </a:tr>
              <a:tr h="341252">
                <a:tc>
                  <a:txBody>
                    <a:bodyPr/>
                    <a:lstStyle/>
                    <a:p>
                      <a:pPr algn="ctr"/>
                      <a:endParaRPr lang="en-US" b="1" dirty="0"/>
                    </a:p>
                  </a:txBody>
                  <a:tcPr/>
                </a:tc>
                <a:tc>
                  <a:txBody>
                    <a:bodyPr/>
                    <a:lstStyle/>
                    <a:p>
                      <a:pPr algn="ctr"/>
                      <a:endParaRPr lang="en-US" dirty="0"/>
                    </a:p>
                  </a:txBody>
                  <a:tcPr/>
                </a:tc>
                <a:tc>
                  <a:txBody>
                    <a:bodyPr/>
                    <a:lstStyle/>
                    <a:p>
                      <a:pPr algn="ctr"/>
                      <a:r>
                        <a:rPr lang="en-US" b="1" dirty="0" smtClean="0"/>
                        <a:t>Total EV</a:t>
                      </a:r>
                      <a:endParaRPr lang="en-US" b="1" dirty="0"/>
                    </a:p>
                  </a:txBody>
                  <a:tcPr/>
                </a:tc>
                <a:tc>
                  <a:txBody>
                    <a:bodyPr/>
                    <a:lstStyle/>
                    <a:p>
                      <a:pPr algn="ctr"/>
                      <a:r>
                        <a:rPr lang="en-US" b="1" dirty="0" smtClean="0"/>
                        <a:t>327.50</a:t>
                      </a:r>
                      <a:endParaRPr lang="en-US" b="1" dirty="0"/>
                    </a:p>
                  </a:txBody>
                  <a:tcPr/>
                </a:tc>
              </a:tr>
            </a:tbl>
          </a:graphicData>
        </a:graphic>
      </p:graphicFrame>
      <p:sp>
        <p:nvSpPr>
          <p:cNvPr id="8" name="Oval 7"/>
          <p:cNvSpPr/>
          <p:nvPr/>
        </p:nvSpPr>
        <p:spPr>
          <a:xfrm>
            <a:off x="6934200" y="2895600"/>
            <a:ext cx="12954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rot="5400000" flipH="1" flipV="1">
            <a:off x="7411280" y="3657600"/>
            <a:ext cx="3048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48400" y="3821668"/>
            <a:ext cx="2362200" cy="461665"/>
          </a:xfrm>
          <a:prstGeom prst="rect">
            <a:avLst/>
          </a:prstGeom>
          <a:solidFill>
            <a:schemeClr val="tx2">
              <a:lumMod val="40000"/>
              <a:lumOff val="60000"/>
            </a:schemeClr>
          </a:solidFill>
        </p:spPr>
        <p:txBody>
          <a:bodyPr wrap="square" rtlCol="0">
            <a:spAutoFit/>
          </a:bodyPr>
          <a:lstStyle/>
          <a:p>
            <a:r>
              <a:rPr lang="en-US" sz="2400" dirty="0" smtClean="0">
                <a:solidFill>
                  <a:schemeClr val="bg1"/>
                </a:solidFill>
              </a:rPr>
              <a:t>Strategy adopted</a:t>
            </a:r>
            <a:endParaRPr lang="en-US" sz="2400" dirty="0">
              <a:solidFill>
                <a:schemeClr val="bg1"/>
              </a:solidFill>
            </a:endParaRPr>
          </a:p>
        </p:txBody>
      </p:sp>
    </p:spTree>
    <p:extLst>
      <p:ext uri="{BB962C8B-B14F-4D97-AF65-F5344CB8AC3E}">
        <p14:creationId xmlns:p14="http://schemas.microsoft.com/office/powerpoint/2010/main" val="136579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par>
                                <p:cTn id="11" presetID="4"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ctrTitle"/>
          </p:nvPr>
        </p:nvSpPr>
        <p:spPr/>
        <p:txBody>
          <a:bodyPr/>
          <a:lstStyle/>
          <a:p>
            <a:r>
              <a:rPr lang="en-US"/>
              <a:t>Important discrete probability distribution: The binomial</a:t>
            </a:r>
          </a:p>
        </p:txBody>
      </p:sp>
    </p:spTree>
    <p:extLst>
      <p:ext uri="{BB962C8B-B14F-4D97-AF65-F5344CB8AC3E}">
        <p14:creationId xmlns:p14="http://schemas.microsoft.com/office/powerpoint/2010/main" val="997466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772400" cy="1143000"/>
          </a:xfrm>
        </p:spPr>
        <p:txBody>
          <a:bodyPr>
            <a:normAutofit/>
          </a:bodyPr>
          <a:lstStyle/>
          <a:p>
            <a:r>
              <a:rPr lang="en-US" sz="3600" dirty="0" smtClean="0"/>
              <a:t>The Binomial Distribution: Properties</a:t>
            </a:r>
            <a:endParaRPr lang="en-US" sz="3600" dirty="0"/>
          </a:p>
        </p:txBody>
      </p:sp>
      <p:sp>
        <p:nvSpPr>
          <p:cNvPr id="3" name="Content Placeholder 2"/>
          <p:cNvSpPr>
            <a:spLocks noGrp="1"/>
          </p:cNvSpPr>
          <p:nvPr>
            <p:ph sz="quarter" idx="1"/>
          </p:nvPr>
        </p:nvSpPr>
        <p:spPr>
          <a:xfrm>
            <a:off x="914400" y="584576"/>
            <a:ext cx="7848600" cy="4572000"/>
          </a:xfrm>
        </p:spPr>
        <p:txBody>
          <a:bodyPr>
            <a:noAutofit/>
          </a:bodyPr>
          <a:lstStyle/>
          <a:p>
            <a:pPr marL="342900" lvl="0" indent="-342900" fontAlgn="base">
              <a:lnSpc>
                <a:spcPct val="90000"/>
              </a:lnSpc>
              <a:spcBef>
                <a:spcPct val="20000"/>
              </a:spcBef>
              <a:spcAft>
                <a:spcPct val="0"/>
              </a:spcAft>
              <a:buClr>
                <a:srgbClr val="000000"/>
              </a:buClr>
              <a:buFont typeface="Wingdings" pitchFamily="2" charset="2"/>
              <a:buChar char="§"/>
            </a:pPr>
            <a:r>
              <a:rPr lang="en-US" sz="2800" dirty="0" smtClean="0">
                <a:latin typeface="Times New Roman" pitchFamily="18" charset="0"/>
              </a:rPr>
              <a:t>A fixed number of observations, n</a:t>
            </a:r>
          </a:p>
          <a:p>
            <a:pPr marL="742950" lvl="1" indent="-285750" fontAlgn="base">
              <a:lnSpc>
                <a:spcPct val="90000"/>
              </a:lnSpc>
              <a:spcBef>
                <a:spcPct val="20000"/>
              </a:spcBef>
              <a:spcAft>
                <a:spcPct val="0"/>
              </a:spcAft>
              <a:buClr>
                <a:srgbClr val="000000"/>
              </a:buClr>
              <a:buFont typeface="Wingdings" pitchFamily="2" charset="2"/>
              <a:buChar char="§"/>
            </a:pPr>
            <a:r>
              <a:rPr lang="en-US" dirty="0" smtClean="0">
                <a:latin typeface="Times New Roman" pitchFamily="18" charset="0"/>
              </a:rPr>
              <a:t>ex. 15 tosses of a coin; ten light bulbs taken from a warehouse</a:t>
            </a:r>
          </a:p>
          <a:p>
            <a:pPr marL="342900" lvl="0" indent="-342900" fontAlgn="base">
              <a:lnSpc>
                <a:spcPct val="110000"/>
              </a:lnSpc>
              <a:spcBef>
                <a:spcPct val="20000"/>
              </a:spcBef>
              <a:spcAft>
                <a:spcPct val="0"/>
              </a:spcAft>
              <a:buClr>
                <a:srgbClr val="000000"/>
              </a:buClr>
              <a:buFont typeface="Wingdings" pitchFamily="2" charset="2"/>
              <a:buChar char="§"/>
            </a:pPr>
            <a:r>
              <a:rPr lang="en-US" sz="2800" dirty="0" smtClean="0">
                <a:latin typeface="Times New Roman" pitchFamily="18" charset="0"/>
              </a:rPr>
              <a:t>Two mutually exclusive and collectively exhaustive categories</a:t>
            </a:r>
          </a:p>
          <a:p>
            <a:pPr marL="742950" lvl="1" indent="-285750" fontAlgn="base">
              <a:lnSpc>
                <a:spcPct val="90000"/>
              </a:lnSpc>
              <a:spcBef>
                <a:spcPct val="20000"/>
              </a:spcBef>
              <a:spcAft>
                <a:spcPct val="0"/>
              </a:spcAft>
              <a:buClr>
                <a:srgbClr val="000000"/>
              </a:buClr>
              <a:buFont typeface="Wingdings" pitchFamily="2" charset="2"/>
              <a:buChar char="§"/>
            </a:pPr>
            <a:r>
              <a:rPr lang="en-US" dirty="0" smtClean="0">
                <a:latin typeface="Times New Roman" pitchFamily="18" charset="0"/>
              </a:rPr>
              <a:t>ex. head or tail in each toss of a coin; defective or not defective light bulb; having a boy or girl</a:t>
            </a:r>
          </a:p>
          <a:p>
            <a:pPr marL="742950" lvl="1" indent="-285750" fontAlgn="base">
              <a:lnSpc>
                <a:spcPct val="90000"/>
              </a:lnSpc>
              <a:spcBef>
                <a:spcPct val="20000"/>
              </a:spcBef>
              <a:spcAft>
                <a:spcPct val="0"/>
              </a:spcAft>
              <a:buClr>
                <a:srgbClr val="000000"/>
              </a:buClr>
              <a:buFont typeface="Wingdings" pitchFamily="2" charset="2"/>
              <a:buChar char="§"/>
            </a:pPr>
            <a:r>
              <a:rPr lang="en-US" dirty="0" smtClean="0">
                <a:latin typeface="Times New Roman" pitchFamily="18" charset="0"/>
              </a:rPr>
              <a:t>Generally called “success” and “failure”</a:t>
            </a:r>
          </a:p>
          <a:p>
            <a:pPr marL="742950" lvl="1" indent="-285750" fontAlgn="base">
              <a:lnSpc>
                <a:spcPct val="90000"/>
              </a:lnSpc>
              <a:spcBef>
                <a:spcPct val="20000"/>
              </a:spcBef>
              <a:spcAft>
                <a:spcPct val="0"/>
              </a:spcAft>
              <a:buClr>
                <a:srgbClr val="000000"/>
              </a:buClr>
              <a:buFont typeface="Wingdings" pitchFamily="2" charset="2"/>
              <a:buChar char="§"/>
            </a:pPr>
            <a:r>
              <a:rPr lang="en-US" dirty="0" smtClean="0">
                <a:latin typeface="Times New Roman" pitchFamily="18" charset="0"/>
              </a:rPr>
              <a:t>Probability of success is </a:t>
            </a:r>
            <a:r>
              <a:rPr lang="en-US" dirty="0" smtClean="0">
                <a:latin typeface="Times New Roman" pitchFamily="18" charset="0"/>
                <a:cs typeface="Times New Roman" pitchFamily="18" charset="0"/>
              </a:rPr>
              <a:t>p</a:t>
            </a:r>
            <a:r>
              <a:rPr lang="en-US" dirty="0" smtClean="0">
                <a:latin typeface="Times New Roman" pitchFamily="18" charset="0"/>
              </a:rPr>
              <a:t>, probability of failure is 1 – </a:t>
            </a:r>
            <a:r>
              <a:rPr lang="en-US" dirty="0" smtClean="0">
                <a:latin typeface="Times New Roman" pitchFamily="18" charset="0"/>
                <a:cs typeface="Times New Roman" pitchFamily="18" charset="0"/>
              </a:rPr>
              <a:t>p</a:t>
            </a:r>
            <a:endParaRPr lang="el-GR" dirty="0" smtClean="0">
              <a:latin typeface="Times New Roman" pitchFamily="18" charset="0"/>
              <a:cs typeface="Times New Roman" pitchFamily="18" charset="0"/>
            </a:endParaRPr>
          </a:p>
          <a:p>
            <a:pPr marL="342900" lvl="0" indent="-342900" fontAlgn="base">
              <a:lnSpc>
                <a:spcPct val="110000"/>
              </a:lnSpc>
              <a:spcBef>
                <a:spcPct val="20000"/>
              </a:spcBef>
              <a:spcAft>
                <a:spcPct val="0"/>
              </a:spcAft>
              <a:buClr>
                <a:srgbClr val="000000"/>
              </a:buClr>
              <a:buFont typeface="Wingdings" pitchFamily="2" charset="2"/>
              <a:buChar char="§"/>
            </a:pPr>
            <a:r>
              <a:rPr lang="en-US" sz="2800" dirty="0" smtClean="0">
                <a:latin typeface="Times New Roman" pitchFamily="18" charset="0"/>
              </a:rPr>
              <a:t>Constant probability for each observation</a:t>
            </a:r>
          </a:p>
          <a:p>
            <a:pPr marL="742950" lvl="1" indent="-285750">
              <a:lnSpc>
                <a:spcPct val="90000"/>
              </a:lnSpc>
              <a:spcBef>
                <a:spcPct val="20000"/>
              </a:spcBef>
              <a:buClr>
                <a:schemeClr val="tx1"/>
              </a:buClr>
              <a:buFont typeface="Wingdings" pitchFamily="2" charset="2"/>
              <a:buChar char="§"/>
            </a:pPr>
            <a:r>
              <a:rPr lang="en-US" sz="2100" dirty="0" smtClean="0">
                <a:latin typeface="Times New Roman" pitchFamily="18" charset="0"/>
              </a:rPr>
              <a:t>The outcome of one observation does not affect the outcome of the other</a:t>
            </a:r>
          </a:p>
          <a:p>
            <a:pPr marL="342900" indent="-342900">
              <a:spcBef>
                <a:spcPct val="20000"/>
              </a:spcBef>
              <a:buClr>
                <a:schemeClr val="tx1"/>
              </a:buClr>
              <a:buFont typeface="Wingdings" pitchFamily="2" charset="2"/>
              <a:buChar char="§"/>
            </a:pPr>
            <a:r>
              <a:rPr lang="en-US" sz="2800" dirty="0" smtClean="0">
                <a:latin typeface="Times New Roman" pitchFamily="18" charset="0"/>
              </a:rPr>
              <a:t>Two sampling methods</a:t>
            </a:r>
          </a:p>
          <a:p>
            <a:pPr marL="742950" lvl="1" indent="-285750">
              <a:spcBef>
                <a:spcPct val="20000"/>
              </a:spcBef>
              <a:buClr>
                <a:schemeClr val="tx1"/>
              </a:buClr>
              <a:buFont typeface="Wingdings" pitchFamily="2" charset="2"/>
              <a:buChar char="§"/>
            </a:pPr>
            <a:r>
              <a:rPr lang="en-US" sz="2100" dirty="0" smtClean="0">
                <a:latin typeface="Times New Roman" pitchFamily="18" charset="0"/>
              </a:rPr>
              <a:t>Infinite population without replacement</a:t>
            </a:r>
          </a:p>
          <a:p>
            <a:pPr marL="742950" lvl="1" indent="-285750">
              <a:spcBef>
                <a:spcPct val="20000"/>
              </a:spcBef>
              <a:buClr>
                <a:schemeClr val="tx1"/>
              </a:buClr>
              <a:buFont typeface="Wingdings" pitchFamily="2" charset="2"/>
              <a:buChar char="§"/>
            </a:pPr>
            <a:r>
              <a:rPr lang="en-US" sz="2100" dirty="0" smtClean="0">
                <a:latin typeface="Times New Roman" pitchFamily="18" charset="0"/>
              </a:rPr>
              <a:t>Finite population with replacement</a:t>
            </a:r>
          </a:p>
        </p:txBody>
      </p:sp>
    </p:spTree>
    <p:extLst>
      <p:ext uri="{BB962C8B-B14F-4D97-AF65-F5344CB8AC3E}">
        <p14:creationId xmlns:p14="http://schemas.microsoft.com/office/powerpoint/2010/main" val="1288588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p:cNvSpPr>
            <a:spLocks noGrp="1" noChangeArrowheads="1"/>
          </p:cNvSpPr>
          <p:nvPr>
            <p:ph type="title"/>
          </p:nvPr>
        </p:nvSpPr>
        <p:spPr/>
        <p:txBody>
          <a:bodyPr/>
          <a:lstStyle/>
          <a:p>
            <a:r>
              <a:rPr lang="en-US"/>
              <a:t>Binomial distribution</a:t>
            </a:r>
          </a:p>
        </p:txBody>
      </p:sp>
      <p:sp>
        <p:nvSpPr>
          <p:cNvPr id="1187843" name="Rectangle 3"/>
          <p:cNvSpPr>
            <a:spLocks noGrp="1" noChangeArrowheads="1"/>
          </p:cNvSpPr>
          <p:nvPr>
            <p:ph type="body" idx="1"/>
          </p:nvPr>
        </p:nvSpPr>
        <p:spPr/>
        <p:txBody>
          <a:bodyPr/>
          <a:lstStyle/>
          <a:p>
            <a:pPr>
              <a:buFont typeface="Wingdings" pitchFamily="2" charset="2"/>
              <a:buNone/>
            </a:pPr>
            <a:r>
              <a:rPr lang="en-US">
                <a:cs typeface="Times New Roman" pitchFamily="18" charset="0"/>
              </a:rPr>
              <a:t>  Take the example of 5 coin tosses.  What’s the probability that you flip exactly 3 heads in 5 coin tosses?</a:t>
            </a:r>
            <a:r>
              <a:rPr lang="en-US"/>
              <a:t> </a:t>
            </a:r>
          </a:p>
        </p:txBody>
      </p:sp>
    </p:spTree>
    <p:extLst>
      <p:ext uri="{BB962C8B-B14F-4D97-AF65-F5344CB8AC3E}">
        <p14:creationId xmlns:p14="http://schemas.microsoft.com/office/powerpoint/2010/main" val="25674261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0130" name="Rectangle 2"/>
          <p:cNvSpPr>
            <a:spLocks noGrp="1" noChangeArrowheads="1"/>
          </p:cNvSpPr>
          <p:nvPr>
            <p:ph type="title"/>
          </p:nvPr>
        </p:nvSpPr>
        <p:spPr>
          <a:xfrm>
            <a:off x="685800" y="228600"/>
            <a:ext cx="7772400" cy="1143000"/>
          </a:xfrm>
        </p:spPr>
        <p:txBody>
          <a:bodyPr/>
          <a:lstStyle/>
          <a:p>
            <a:r>
              <a:rPr lang="en-US"/>
              <a:t>Binomial distribution, generally</a:t>
            </a:r>
          </a:p>
        </p:txBody>
      </p:sp>
      <p:sp>
        <p:nvSpPr>
          <p:cNvPr id="1200131" name="Rectangle 3"/>
          <p:cNvSpPr>
            <a:spLocks noChangeArrowheads="1"/>
          </p:cNvSpPr>
          <p:nvPr/>
        </p:nvSpPr>
        <p:spPr bwMode="auto">
          <a:xfrm>
            <a:off x="3876675" y="3128963"/>
            <a:ext cx="9144000" cy="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US"/>
          </a:p>
        </p:txBody>
      </p:sp>
      <p:graphicFrame>
        <p:nvGraphicFramePr>
          <p:cNvPr id="1200132" name="Object 4"/>
          <p:cNvGraphicFramePr>
            <a:graphicFrameLocks noChangeAspect="1"/>
          </p:cNvGraphicFramePr>
          <p:nvPr/>
        </p:nvGraphicFramePr>
        <p:xfrm>
          <a:off x="1828800" y="3733800"/>
          <a:ext cx="2938463" cy="1187450"/>
        </p:xfrm>
        <a:graphic>
          <a:graphicData uri="http://schemas.openxmlformats.org/presentationml/2006/ole">
            <mc:AlternateContent xmlns:mc="http://schemas.openxmlformats.org/markup-compatibility/2006">
              <mc:Choice xmlns:v="urn:schemas-microsoft-com:vml" Requires="v">
                <p:oleObj spid="_x0000_s19465" name="Equation" r:id="rId4" imgW="1002960" imgH="406080" progId="Equation.3">
                  <p:embed/>
                </p:oleObj>
              </mc:Choice>
              <mc:Fallback>
                <p:oleObj name="Equation" r:id="rId4" imgW="100296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733800"/>
                        <a:ext cx="2938463" cy="1187450"/>
                      </a:xfrm>
                      <a:prstGeom prst="rect">
                        <a:avLst/>
                      </a:prstGeom>
                      <a:solidFill>
                        <a:srgbClr val="CC99FF"/>
                      </a:solidFill>
                      <a:ln w="9525">
                        <a:solidFill>
                          <a:schemeClr val="tx1"/>
                        </a:solidFill>
                        <a:miter lim="800000"/>
                        <a:headEnd/>
                        <a:tailEnd/>
                      </a:ln>
                    </p:spPr>
                  </p:pic>
                </p:oleObj>
              </mc:Fallback>
            </mc:AlternateContent>
          </a:graphicData>
        </a:graphic>
      </p:graphicFrame>
      <p:grpSp>
        <p:nvGrpSpPr>
          <p:cNvPr id="1200133" name="Group 5"/>
          <p:cNvGrpSpPr>
            <a:grpSpLocks/>
          </p:cNvGrpSpPr>
          <p:nvPr/>
        </p:nvGrpSpPr>
        <p:grpSpPr bwMode="auto">
          <a:xfrm>
            <a:off x="3810000" y="4495800"/>
            <a:ext cx="4343400" cy="1371600"/>
            <a:chOff x="2688" y="2304"/>
            <a:chExt cx="2736" cy="864"/>
          </a:xfrm>
        </p:grpSpPr>
        <p:sp>
          <p:nvSpPr>
            <p:cNvPr id="1200134" name="Line 6"/>
            <p:cNvSpPr>
              <a:spLocks noChangeShapeType="1"/>
            </p:cNvSpPr>
            <p:nvPr/>
          </p:nvSpPr>
          <p:spPr bwMode="auto">
            <a:xfrm flipH="1" flipV="1">
              <a:off x="2688" y="2304"/>
              <a:ext cx="115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0135" name="Text Box 7"/>
            <p:cNvSpPr txBox="1">
              <a:spLocks noChangeArrowheads="1"/>
            </p:cNvSpPr>
            <p:nvPr/>
          </p:nvSpPr>
          <p:spPr bwMode="auto">
            <a:xfrm>
              <a:off x="3984" y="2400"/>
              <a:ext cx="144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400" b="0" i="1">
                  <a:latin typeface="Times New Roman" pitchFamily="18" charset="0"/>
                </a:rPr>
                <a:t>1-p = </a:t>
              </a:r>
              <a:r>
                <a:rPr lang="en-US" sz="2400" b="0">
                  <a:latin typeface="Times New Roman" pitchFamily="18" charset="0"/>
                </a:rPr>
                <a:t>probability of failure</a:t>
              </a:r>
            </a:p>
          </p:txBody>
        </p:sp>
      </p:grpSp>
      <p:grpSp>
        <p:nvGrpSpPr>
          <p:cNvPr id="1200136" name="Group 8"/>
          <p:cNvGrpSpPr>
            <a:grpSpLocks/>
          </p:cNvGrpSpPr>
          <p:nvPr/>
        </p:nvGrpSpPr>
        <p:grpSpPr bwMode="auto">
          <a:xfrm>
            <a:off x="2667000" y="4572000"/>
            <a:ext cx="2895600" cy="1524000"/>
            <a:chOff x="1872" y="2352"/>
            <a:chExt cx="1824" cy="960"/>
          </a:xfrm>
        </p:grpSpPr>
        <p:sp>
          <p:nvSpPr>
            <p:cNvPr id="1200137" name="Line 9"/>
            <p:cNvSpPr>
              <a:spLocks noChangeShapeType="1"/>
            </p:cNvSpPr>
            <p:nvPr/>
          </p:nvSpPr>
          <p:spPr bwMode="auto">
            <a:xfrm flipH="1" flipV="1">
              <a:off x="1872" y="2352"/>
              <a:ext cx="672"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0138" name="Text Box 10"/>
            <p:cNvSpPr txBox="1">
              <a:spLocks noChangeArrowheads="1"/>
            </p:cNvSpPr>
            <p:nvPr/>
          </p:nvSpPr>
          <p:spPr bwMode="auto">
            <a:xfrm>
              <a:off x="2592" y="2976"/>
              <a:ext cx="11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400" b="0" i="1">
                  <a:latin typeface="Times New Roman" pitchFamily="18" charset="0"/>
                </a:rPr>
                <a:t>p </a:t>
              </a:r>
              <a:r>
                <a:rPr lang="en-US" sz="2400" b="0">
                  <a:latin typeface="Times New Roman" pitchFamily="18" charset="0"/>
                </a:rPr>
                <a:t>= probability of success</a:t>
              </a:r>
            </a:p>
          </p:txBody>
        </p:sp>
      </p:grpSp>
      <p:grpSp>
        <p:nvGrpSpPr>
          <p:cNvPr id="1200139" name="Group 11"/>
          <p:cNvGrpSpPr>
            <a:grpSpLocks/>
          </p:cNvGrpSpPr>
          <p:nvPr/>
        </p:nvGrpSpPr>
        <p:grpSpPr bwMode="auto">
          <a:xfrm>
            <a:off x="457200" y="4648200"/>
            <a:ext cx="1600200" cy="1600200"/>
            <a:chOff x="288" y="3120"/>
            <a:chExt cx="1008" cy="1008"/>
          </a:xfrm>
        </p:grpSpPr>
        <p:sp>
          <p:nvSpPr>
            <p:cNvPr id="1200140" name="Text Box 12"/>
            <p:cNvSpPr txBox="1">
              <a:spLocks noChangeArrowheads="1"/>
            </p:cNvSpPr>
            <p:nvPr/>
          </p:nvSpPr>
          <p:spPr bwMode="auto">
            <a:xfrm>
              <a:off x="288" y="3408"/>
              <a:ext cx="86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400" b="0" i="1" dirty="0">
                  <a:latin typeface="Times New Roman" pitchFamily="18" charset="0"/>
                </a:rPr>
                <a:t>X = </a:t>
              </a:r>
              <a:r>
                <a:rPr lang="en-US" sz="2400" b="0" dirty="0">
                  <a:latin typeface="Times New Roman" pitchFamily="18" charset="0"/>
                </a:rPr>
                <a:t># successes out of </a:t>
              </a:r>
              <a:r>
                <a:rPr lang="en-US" sz="2400" b="0" i="1" dirty="0">
                  <a:latin typeface="Times New Roman" pitchFamily="18" charset="0"/>
                </a:rPr>
                <a:t>n</a:t>
              </a:r>
              <a:r>
                <a:rPr lang="en-US" sz="2400" b="0" dirty="0">
                  <a:latin typeface="Times New Roman" pitchFamily="18" charset="0"/>
                </a:rPr>
                <a:t> trials</a:t>
              </a:r>
            </a:p>
          </p:txBody>
        </p:sp>
        <p:sp>
          <p:nvSpPr>
            <p:cNvPr id="1200141" name="Line 13"/>
            <p:cNvSpPr>
              <a:spLocks noChangeShapeType="1"/>
            </p:cNvSpPr>
            <p:nvPr/>
          </p:nvSpPr>
          <p:spPr bwMode="auto">
            <a:xfrm flipV="1">
              <a:off x="522" y="3120"/>
              <a:ext cx="774" cy="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00142" name="Group 14"/>
          <p:cNvGrpSpPr>
            <a:grpSpLocks/>
          </p:cNvGrpSpPr>
          <p:nvPr/>
        </p:nvGrpSpPr>
        <p:grpSpPr bwMode="auto">
          <a:xfrm>
            <a:off x="1676400" y="2743200"/>
            <a:ext cx="2971800" cy="1066800"/>
            <a:chOff x="1344" y="1200"/>
            <a:chExt cx="1872" cy="672"/>
          </a:xfrm>
        </p:grpSpPr>
        <p:sp>
          <p:nvSpPr>
            <p:cNvPr id="1200143" name="Line 15"/>
            <p:cNvSpPr>
              <a:spLocks noChangeShapeType="1"/>
            </p:cNvSpPr>
            <p:nvPr/>
          </p:nvSpPr>
          <p:spPr bwMode="auto">
            <a:xfrm flipH="1">
              <a:off x="1632" y="1392"/>
              <a:ext cx="96"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0144" name="Text Box 16"/>
            <p:cNvSpPr txBox="1">
              <a:spLocks noChangeArrowheads="1"/>
            </p:cNvSpPr>
            <p:nvPr/>
          </p:nvSpPr>
          <p:spPr bwMode="auto">
            <a:xfrm>
              <a:off x="1344" y="1200"/>
              <a:ext cx="18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sz="2400" b="0" i="1">
                  <a:latin typeface="Times New Roman" pitchFamily="18" charset="0"/>
                </a:rPr>
                <a:t>n</a:t>
              </a:r>
              <a:r>
                <a:rPr lang="en-US" sz="2400" b="0">
                  <a:latin typeface="Times New Roman" pitchFamily="18" charset="0"/>
                </a:rPr>
                <a:t> = number of trials</a:t>
              </a:r>
            </a:p>
          </p:txBody>
        </p:sp>
      </p:grpSp>
      <p:sp>
        <p:nvSpPr>
          <p:cNvPr id="1200145" name="Rectangle 17"/>
          <p:cNvSpPr>
            <a:spLocks noChangeArrowheads="1"/>
          </p:cNvSpPr>
          <p:nvPr/>
        </p:nvSpPr>
        <p:spPr bwMode="auto">
          <a:xfrm>
            <a:off x="304800" y="1371600"/>
            <a:ext cx="9144000" cy="114141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r>
              <a:rPr lang="en-US" sz="2400" b="0" dirty="0">
                <a:latin typeface="Times" pitchFamily="18" charset="0"/>
                <a:cs typeface="Times New Roman" pitchFamily="18" charset="0"/>
              </a:rPr>
              <a:t>Note the general pattern emerging </a:t>
            </a:r>
            <a:r>
              <a:rPr lang="en-US" sz="2400" b="0" dirty="0">
                <a:latin typeface="Times" pitchFamily="18" charset="0"/>
                <a:cs typeface="Times New Roman" pitchFamily="18" charset="0"/>
                <a:sym typeface="Wingdings" pitchFamily="2" charset="2"/>
              </a:rPr>
              <a:t></a:t>
            </a:r>
            <a:r>
              <a:rPr lang="en-US" sz="2400" b="0" dirty="0">
                <a:latin typeface="Times" pitchFamily="18" charset="0"/>
                <a:cs typeface="Times New Roman" pitchFamily="18" charset="0"/>
              </a:rPr>
              <a:t>  </a:t>
            </a:r>
            <a:r>
              <a:rPr lang="en-US" sz="2400" b="0" dirty="0">
                <a:latin typeface="Times" pitchFamily="18" charset="0"/>
                <a:cs typeface="Times New Roman" pitchFamily="18" charset="0"/>
                <a:sym typeface="Wingdings" pitchFamily="2" charset="2"/>
              </a:rPr>
              <a:t>if you have only two possible outcomes (call them 1/0 or yes/no or success/failure) in </a:t>
            </a:r>
            <a:r>
              <a:rPr lang="en-US" sz="2400" b="0" i="1" dirty="0">
                <a:latin typeface="Times" pitchFamily="18" charset="0"/>
                <a:cs typeface="Times New Roman" pitchFamily="18" charset="0"/>
                <a:sym typeface="Wingdings" pitchFamily="2" charset="2"/>
              </a:rPr>
              <a:t>n</a:t>
            </a:r>
            <a:r>
              <a:rPr lang="en-US" sz="2400" b="0" dirty="0">
                <a:latin typeface="Times" pitchFamily="18" charset="0"/>
                <a:cs typeface="Times New Roman" pitchFamily="18" charset="0"/>
                <a:sym typeface="Wingdings" pitchFamily="2" charset="2"/>
              </a:rPr>
              <a:t> independent trials, then the probability of exactly </a:t>
            </a:r>
            <a:r>
              <a:rPr lang="en-US" sz="2400" b="0" i="1" dirty="0">
                <a:latin typeface="Times" pitchFamily="18" charset="0"/>
                <a:cs typeface="Times New Roman" pitchFamily="18" charset="0"/>
                <a:sym typeface="Wingdings" pitchFamily="2" charset="2"/>
              </a:rPr>
              <a:t>X</a:t>
            </a:r>
            <a:r>
              <a:rPr lang="en-US" sz="2400" b="0" dirty="0">
                <a:latin typeface="Times" pitchFamily="18" charset="0"/>
                <a:cs typeface="Times New Roman" pitchFamily="18" charset="0"/>
                <a:sym typeface="Wingdings" pitchFamily="2" charset="2"/>
              </a:rPr>
              <a:t> “successes”= </a:t>
            </a:r>
          </a:p>
        </p:txBody>
      </p:sp>
    </p:spTree>
    <p:extLst>
      <p:ext uri="{BB962C8B-B14F-4D97-AF65-F5344CB8AC3E}">
        <p14:creationId xmlns:p14="http://schemas.microsoft.com/office/powerpoint/2010/main" val="73166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1200142"/>
                                        </p:tgtEl>
                                        <p:attrNameLst>
                                          <p:attrName>style.visibility</p:attrName>
                                        </p:attrNameLst>
                                      </p:cBhvr>
                                      <p:to>
                                        <p:strVal val="visible"/>
                                      </p:to>
                                    </p:set>
                                    <p:anim calcmode="lin" valueType="num">
                                      <p:cBhvr additive="base">
                                        <p:cTn id="7" dur="500" fill="hold"/>
                                        <p:tgtEl>
                                          <p:spTgt spid="1200142"/>
                                        </p:tgtEl>
                                        <p:attrNameLst>
                                          <p:attrName>ppt_x</p:attrName>
                                        </p:attrNameLst>
                                      </p:cBhvr>
                                      <p:tavLst>
                                        <p:tav tm="0">
                                          <p:val>
                                            <p:strVal val="0-#ppt_w/2"/>
                                          </p:val>
                                        </p:tav>
                                        <p:tav tm="100000">
                                          <p:val>
                                            <p:strVal val="#ppt_x"/>
                                          </p:val>
                                        </p:tav>
                                      </p:tavLst>
                                    </p:anim>
                                    <p:anim calcmode="lin" valueType="num">
                                      <p:cBhvr additive="base">
                                        <p:cTn id="8" dur="500" fill="hold"/>
                                        <p:tgtEl>
                                          <p:spTgt spid="120014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nodeType="clickEffect">
                                  <p:stCondLst>
                                    <p:cond delay="0"/>
                                  </p:stCondLst>
                                  <p:childTnLst>
                                    <p:set>
                                      <p:cBhvr>
                                        <p:cTn id="12" dur="1" fill="hold">
                                          <p:stCondLst>
                                            <p:cond delay="0"/>
                                          </p:stCondLst>
                                        </p:cTn>
                                        <p:tgtEl>
                                          <p:spTgt spid="1200139"/>
                                        </p:tgtEl>
                                        <p:attrNameLst>
                                          <p:attrName>style.visibility</p:attrName>
                                        </p:attrNameLst>
                                      </p:cBhvr>
                                      <p:to>
                                        <p:strVal val="visible"/>
                                      </p:to>
                                    </p:set>
                                    <p:anim calcmode="lin" valueType="num">
                                      <p:cBhvr additive="base">
                                        <p:cTn id="13" dur="500" fill="hold"/>
                                        <p:tgtEl>
                                          <p:spTgt spid="1200139"/>
                                        </p:tgtEl>
                                        <p:attrNameLst>
                                          <p:attrName>ppt_x</p:attrName>
                                        </p:attrNameLst>
                                      </p:cBhvr>
                                      <p:tavLst>
                                        <p:tav tm="0">
                                          <p:val>
                                            <p:strVal val="0-#ppt_w/2"/>
                                          </p:val>
                                        </p:tav>
                                        <p:tav tm="100000">
                                          <p:val>
                                            <p:strVal val="#ppt_x"/>
                                          </p:val>
                                        </p:tav>
                                      </p:tavLst>
                                    </p:anim>
                                    <p:anim calcmode="lin" valueType="num">
                                      <p:cBhvr additive="base">
                                        <p:cTn id="14" dur="500" fill="hold"/>
                                        <p:tgtEl>
                                          <p:spTgt spid="120013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00136"/>
                                        </p:tgtEl>
                                        <p:attrNameLst>
                                          <p:attrName>style.visibility</p:attrName>
                                        </p:attrNameLst>
                                      </p:cBhvr>
                                      <p:to>
                                        <p:strVal val="visible"/>
                                      </p:to>
                                    </p:set>
                                    <p:anim calcmode="lin" valueType="num">
                                      <p:cBhvr additive="base">
                                        <p:cTn id="19" dur="500" fill="hold"/>
                                        <p:tgtEl>
                                          <p:spTgt spid="1200136"/>
                                        </p:tgtEl>
                                        <p:attrNameLst>
                                          <p:attrName>ppt_x</p:attrName>
                                        </p:attrNameLst>
                                      </p:cBhvr>
                                      <p:tavLst>
                                        <p:tav tm="0">
                                          <p:val>
                                            <p:strVal val="#ppt_x"/>
                                          </p:val>
                                        </p:tav>
                                        <p:tav tm="100000">
                                          <p:val>
                                            <p:strVal val="#ppt_x"/>
                                          </p:val>
                                        </p:tav>
                                      </p:tavLst>
                                    </p:anim>
                                    <p:anim calcmode="lin" valueType="num">
                                      <p:cBhvr additive="base">
                                        <p:cTn id="20" dur="500" fill="hold"/>
                                        <p:tgtEl>
                                          <p:spTgt spid="120013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200133"/>
                                        </p:tgtEl>
                                        <p:attrNameLst>
                                          <p:attrName>style.visibility</p:attrName>
                                        </p:attrNameLst>
                                      </p:cBhvr>
                                      <p:to>
                                        <p:strVal val="visible"/>
                                      </p:to>
                                    </p:set>
                                    <p:anim calcmode="lin" valueType="num">
                                      <p:cBhvr additive="base">
                                        <p:cTn id="25" dur="500" fill="hold"/>
                                        <p:tgtEl>
                                          <p:spTgt spid="1200133"/>
                                        </p:tgtEl>
                                        <p:attrNameLst>
                                          <p:attrName>ppt_x</p:attrName>
                                        </p:attrNameLst>
                                      </p:cBhvr>
                                      <p:tavLst>
                                        <p:tav tm="0">
                                          <p:val>
                                            <p:strVal val="1+#ppt_w/2"/>
                                          </p:val>
                                        </p:tav>
                                        <p:tav tm="100000">
                                          <p:val>
                                            <p:strVal val="#ppt_x"/>
                                          </p:val>
                                        </p:tav>
                                      </p:tavLst>
                                    </p:anim>
                                    <p:anim calcmode="lin" valueType="num">
                                      <p:cBhvr additive="base">
                                        <p:cTn id="26" dur="500" fill="hold"/>
                                        <p:tgtEl>
                                          <p:spTgt spid="1200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p:txBody>
          <a:bodyPr/>
          <a:lstStyle/>
          <a:p>
            <a:r>
              <a:rPr lang="en-US"/>
              <a:t>Binomial distribution: example</a:t>
            </a:r>
          </a:p>
        </p:txBody>
      </p:sp>
      <p:sp>
        <p:nvSpPr>
          <p:cNvPr id="1202179" name="Rectangle 3"/>
          <p:cNvSpPr>
            <a:spLocks noGrp="1" noChangeArrowheads="1"/>
          </p:cNvSpPr>
          <p:nvPr>
            <p:ph type="body" idx="1"/>
          </p:nvPr>
        </p:nvSpPr>
        <p:spPr>
          <a:xfrm>
            <a:off x="685800" y="2438400"/>
            <a:ext cx="7772400" cy="4419600"/>
          </a:xfrm>
        </p:spPr>
        <p:txBody>
          <a:bodyPr/>
          <a:lstStyle/>
          <a:p>
            <a:r>
              <a:rPr lang="en-US"/>
              <a:t>If I toss a coin 20 times, what’s the probability of getting exactly 10 heads?</a:t>
            </a:r>
          </a:p>
          <a:p>
            <a:pPr lvl="1"/>
            <a:endParaRPr lang="en-US"/>
          </a:p>
          <a:p>
            <a:pPr>
              <a:buFont typeface="Wingdings" pitchFamily="2" charset="2"/>
              <a:buNone/>
            </a:pPr>
            <a:endParaRPr lang="en-US"/>
          </a:p>
          <a:p>
            <a:endParaRPr lang="en-US"/>
          </a:p>
          <a:p>
            <a:endParaRPr lang="en-US"/>
          </a:p>
          <a:p>
            <a:endParaRPr lang="en-US"/>
          </a:p>
        </p:txBody>
      </p:sp>
      <p:grpSp>
        <p:nvGrpSpPr>
          <p:cNvPr id="1202180" name="Group 4"/>
          <p:cNvGrpSpPr>
            <a:grpSpLocks/>
          </p:cNvGrpSpPr>
          <p:nvPr/>
        </p:nvGrpSpPr>
        <p:grpSpPr bwMode="auto">
          <a:xfrm>
            <a:off x="2971800" y="4114800"/>
            <a:ext cx="3200400" cy="1003300"/>
            <a:chOff x="2832" y="1680"/>
            <a:chExt cx="2016" cy="632"/>
          </a:xfrm>
        </p:grpSpPr>
        <p:sp>
          <p:nvSpPr>
            <p:cNvPr id="1202181" name="Rectangle 5"/>
            <p:cNvSpPr>
              <a:spLocks noChangeArrowheads="1"/>
            </p:cNvSpPr>
            <p:nvPr/>
          </p:nvSpPr>
          <p:spPr bwMode="auto">
            <a:xfrm>
              <a:off x="2832" y="1680"/>
              <a:ext cx="2016" cy="624"/>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202182" name="Object 6"/>
            <p:cNvGraphicFramePr>
              <a:graphicFrameLocks noChangeAspect="1"/>
            </p:cNvGraphicFramePr>
            <p:nvPr/>
          </p:nvGraphicFramePr>
          <p:xfrm>
            <a:off x="2928" y="1728"/>
            <a:ext cx="1780" cy="584"/>
          </p:xfrm>
          <a:graphic>
            <a:graphicData uri="http://schemas.openxmlformats.org/presentationml/2006/ole">
              <mc:AlternateContent xmlns:mc="http://schemas.openxmlformats.org/markup-compatibility/2006">
                <mc:Choice xmlns:v="urn:schemas-microsoft-com:vml" Requires="v">
                  <p:oleObj spid="_x0000_s20488" name="Equation" r:id="rId4" imgW="1244520" imgH="406080" progId="Equation.3">
                    <p:embed/>
                  </p:oleObj>
                </mc:Choice>
                <mc:Fallback>
                  <p:oleObj name="Equation" r:id="rId4" imgW="124452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728"/>
                          <a:ext cx="1780" cy="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406696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02180"/>
                                        </p:tgtEl>
                                        <p:attrNameLst>
                                          <p:attrName>style.visibility</p:attrName>
                                        </p:attrNameLst>
                                      </p:cBhvr>
                                      <p:to>
                                        <p:strVal val="visible"/>
                                      </p:to>
                                    </p:set>
                                    <p:anim calcmode="lin" valueType="num">
                                      <p:cBhvr additive="base">
                                        <p:cTn id="7" dur="500" fill="hold"/>
                                        <p:tgtEl>
                                          <p:spTgt spid="1202180"/>
                                        </p:tgtEl>
                                        <p:attrNameLst>
                                          <p:attrName>ppt_x</p:attrName>
                                        </p:attrNameLst>
                                      </p:cBhvr>
                                      <p:tavLst>
                                        <p:tav tm="0">
                                          <p:val>
                                            <p:strVal val="0-#ppt_w/2"/>
                                          </p:val>
                                        </p:tav>
                                        <p:tav tm="100000">
                                          <p:val>
                                            <p:strVal val="#ppt_x"/>
                                          </p:val>
                                        </p:tav>
                                      </p:tavLst>
                                    </p:anim>
                                    <p:anim calcmode="lin" valueType="num">
                                      <p:cBhvr additive="base">
                                        <p:cTn id="8" dur="500" fill="hold"/>
                                        <p:tgtEl>
                                          <p:spTgt spid="12021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Statistics</a:t>
            </a:r>
            <a:endParaRPr lang="en-US" dirty="0"/>
          </a:p>
        </p:txBody>
      </p:sp>
      <p:sp>
        <p:nvSpPr>
          <p:cNvPr id="4" name="Rectangle 4"/>
          <p:cNvSpPr txBox="1">
            <a:spLocks noChangeArrowheads="1"/>
          </p:cNvSpPr>
          <p:nvPr/>
        </p:nvSpPr>
        <p:spPr>
          <a:xfrm>
            <a:off x="1219200" y="1905000"/>
            <a:ext cx="6629400" cy="1219200"/>
          </a:xfrm>
          <a:prstGeom prst="rect">
            <a:avLst/>
          </a:prstGeom>
          <a:solidFill>
            <a:schemeClr val="accent1"/>
          </a:solidFill>
          <a:ln/>
        </p:spPr>
        <p:txBody>
          <a:bodyPr vert="horz">
            <a:normAutofit/>
          </a:bodyPr>
          <a:lstStyle/>
          <a:p>
            <a:pPr marL="274320" marR="0" lvl="0" indent="-274320" algn="ctr" defTabSz="914400" rtl="0" eaLnBrk="1" fontAlgn="auto" latinLnBrk="0" hangingPunct="1">
              <a:lnSpc>
                <a:spcPct val="90000"/>
              </a:lnSpc>
              <a:spcBef>
                <a:spcPts val="580"/>
              </a:spcBef>
              <a:spcAft>
                <a:spcPts val="0"/>
              </a:spcAft>
              <a:buClr>
                <a:schemeClr val="accent1"/>
              </a:buClr>
              <a:buSzPct val="85000"/>
              <a:buFont typeface="Wingdings 2"/>
              <a:buChar char=""/>
              <a:tabLst/>
              <a:defRPr/>
            </a:pPr>
            <a:r>
              <a:rPr kumimoji="0" lang="en-US" sz="2600" b="1" i="0" u="none" strike="noStrike" kern="1200" cap="none" spc="0" normalizeH="0" baseline="0" noProof="0" dirty="0" smtClean="0">
                <a:ln>
                  <a:noFill/>
                </a:ln>
                <a:solidFill>
                  <a:schemeClr val="bg1"/>
                </a:solidFill>
                <a:effectLst/>
                <a:uLnTx/>
                <a:uFillTx/>
                <a:latin typeface="+mn-lt"/>
                <a:ea typeface="+mn-ea"/>
                <a:cs typeface="+mn-cs"/>
              </a:rPr>
              <a:t>Statistics </a:t>
            </a: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bg1"/>
                </a:solidFill>
                <a:effectLst/>
                <a:uLnTx/>
                <a:uFillTx/>
                <a:latin typeface="Times New Roman" charset="0"/>
                <a:ea typeface="+mn-ea"/>
                <a:cs typeface="+mn-cs"/>
              </a:rPr>
              <a:t>The branch of mathematics that transforms data into useful information for decision makers. </a:t>
            </a:r>
            <a:endParaRPr kumimoji="0" lang="en-US" sz="2400" b="0" i="0" u="none" strike="noStrike" kern="1200" cap="none" spc="0" normalizeH="0" baseline="0" noProof="0" dirty="0">
              <a:ln>
                <a:noFill/>
              </a:ln>
              <a:solidFill>
                <a:schemeClr val="bg1"/>
              </a:solidFill>
              <a:effectLst/>
              <a:uLnTx/>
              <a:uFillTx/>
              <a:latin typeface="Times New Roman" charset="0"/>
              <a:ea typeface="+mn-ea"/>
              <a:cs typeface="+mn-cs"/>
            </a:endParaRPr>
          </a:p>
        </p:txBody>
      </p:sp>
      <p:sp>
        <p:nvSpPr>
          <p:cNvPr id="5" name="Rectangle 5"/>
          <p:cNvSpPr>
            <a:spLocks noChangeArrowheads="1"/>
          </p:cNvSpPr>
          <p:nvPr/>
        </p:nvSpPr>
        <p:spPr bwMode="auto">
          <a:xfrm>
            <a:off x="914400" y="3733800"/>
            <a:ext cx="3352800" cy="1766888"/>
          </a:xfrm>
          <a:prstGeom prst="rect">
            <a:avLst/>
          </a:prstGeom>
          <a:solidFill>
            <a:schemeClr val="accent1"/>
          </a:solidFill>
          <a:ln w="9525" algn="ctr">
            <a:noFill/>
            <a:miter lim="800000"/>
            <a:headEnd/>
            <a:tailEnd/>
          </a:ln>
          <a:effectLst/>
        </p:spPr>
        <p:txBody>
          <a:bodyPr/>
          <a:lstStyle/>
          <a:p>
            <a:pPr algn="ctr"/>
            <a:r>
              <a:rPr lang="en-US" sz="2400" b="1" dirty="0">
                <a:solidFill>
                  <a:schemeClr val="bg1"/>
                </a:solidFill>
              </a:rPr>
              <a:t>Descriptive Statistics</a:t>
            </a:r>
          </a:p>
          <a:p>
            <a:pPr algn="ctr"/>
            <a:endParaRPr lang="en-US" sz="2400" dirty="0">
              <a:solidFill>
                <a:schemeClr val="bg1"/>
              </a:solidFill>
            </a:endParaRPr>
          </a:p>
          <a:p>
            <a:pPr algn="ctr"/>
            <a:r>
              <a:rPr lang="en-US" sz="2000" dirty="0">
                <a:solidFill>
                  <a:schemeClr val="bg1"/>
                </a:solidFill>
                <a:latin typeface="Times New Roman" charset="0"/>
              </a:rPr>
              <a:t>Collecting, summarizing, and describing data</a:t>
            </a:r>
          </a:p>
          <a:p>
            <a:pPr algn="ctr"/>
            <a:endParaRPr lang="en-US" sz="2000" dirty="0">
              <a:solidFill>
                <a:schemeClr val="bg1"/>
              </a:solidFill>
              <a:latin typeface="Times New Roman" charset="0"/>
            </a:endParaRPr>
          </a:p>
        </p:txBody>
      </p:sp>
      <p:sp>
        <p:nvSpPr>
          <p:cNvPr id="6" name="Rectangle 6"/>
          <p:cNvSpPr>
            <a:spLocks noChangeArrowheads="1"/>
          </p:cNvSpPr>
          <p:nvPr/>
        </p:nvSpPr>
        <p:spPr bwMode="auto">
          <a:xfrm>
            <a:off x="4648200" y="3733800"/>
            <a:ext cx="4038600" cy="1754326"/>
          </a:xfrm>
          <a:prstGeom prst="rect">
            <a:avLst/>
          </a:prstGeom>
          <a:solidFill>
            <a:schemeClr val="accent1"/>
          </a:solidFill>
          <a:ln w="9525" algn="ctr">
            <a:noFill/>
            <a:miter lim="800000"/>
            <a:headEnd/>
            <a:tailEnd/>
          </a:ln>
          <a:effectLst/>
        </p:spPr>
        <p:txBody>
          <a:bodyPr wrap="square">
            <a:spAutoFit/>
          </a:bodyPr>
          <a:lstStyle/>
          <a:p>
            <a:pPr algn="ctr"/>
            <a:r>
              <a:rPr lang="en-US" sz="2400" b="1" dirty="0">
                <a:solidFill>
                  <a:schemeClr val="bg1"/>
                </a:solidFill>
              </a:rPr>
              <a:t>Inferential Statistics</a:t>
            </a:r>
          </a:p>
          <a:p>
            <a:pPr algn="ctr"/>
            <a:endParaRPr lang="en-US" sz="2400" b="1" dirty="0">
              <a:solidFill>
                <a:schemeClr val="bg1"/>
              </a:solidFill>
            </a:endParaRPr>
          </a:p>
          <a:p>
            <a:pPr algn="ctr"/>
            <a:r>
              <a:rPr lang="en-US" sz="2000" dirty="0">
                <a:solidFill>
                  <a:schemeClr val="bg1"/>
                </a:solidFill>
                <a:latin typeface="Times New Roman" charset="0"/>
              </a:rPr>
              <a:t>Drawing conclusions and/or making decisions concerning a population based only on sample data</a:t>
            </a:r>
          </a:p>
        </p:txBody>
      </p:sp>
      <p:sp>
        <p:nvSpPr>
          <p:cNvPr id="7" name="AutoShape 7"/>
          <p:cNvSpPr>
            <a:spLocks noChangeArrowheads="1"/>
          </p:cNvSpPr>
          <p:nvPr/>
        </p:nvSpPr>
        <p:spPr bwMode="auto">
          <a:xfrm>
            <a:off x="2362200" y="3124200"/>
            <a:ext cx="152400" cy="609600"/>
          </a:xfrm>
          <a:prstGeom prst="downArrow">
            <a:avLst>
              <a:gd name="adj1" fmla="val 50000"/>
              <a:gd name="adj2" fmla="val 100000"/>
            </a:avLst>
          </a:prstGeom>
          <a:solidFill>
            <a:schemeClr val="accent1"/>
          </a:solidFill>
          <a:ln w="9525" algn="ctr">
            <a:solidFill>
              <a:schemeClr val="tx1"/>
            </a:solidFill>
            <a:miter lim="800000"/>
            <a:headEnd/>
            <a:tailEnd/>
          </a:ln>
          <a:effectLst/>
        </p:spPr>
        <p:txBody>
          <a:bodyPr wrap="none" anchor="ctr"/>
          <a:lstStyle/>
          <a:p>
            <a:endParaRPr lang="en-US"/>
          </a:p>
        </p:txBody>
      </p:sp>
      <p:sp>
        <p:nvSpPr>
          <p:cNvPr id="8" name="AutoShape 8"/>
          <p:cNvSpPr>
            <a:spLocks noChangeArrowheads="1"/>
          </p:cNvSpPr>
          <p:nvPr/>
        </p:nvSpPr>
        <p:spPr bwMode="auto">
          <a:xfrm>
            <a:off x="6324600" y="3124200"/>
            <a:ext cx="152400" cy="609600"/>
          </a:xfrm>
          <a:prstGeom prst="downArrow">
            <a:avLst>
              <a:gd name="adj1" fmla="val 50000"/>
              <a:gd name="adj2" fmla="val 100000"/>
            </a:avLst>
          </a:prstGeom>
          <a:solidFill>
            <a:schemeClr val="accent1"/>
          </a:solidFill>
          <a:ln w="9525" algn="ctr">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295750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ChangeArrowheads="1"/>
          </p:cNvSpPr>
          <p:nvPr>
            <p:ph type="title"/>
          </p:nvPr>
        </p:nvSpPr>
        <p:spPr/>
        <p:txBody>
          <a:bodyPr/>
          <a:lstStyle/>
          <a:p>
            <a:r>
              <a:rPr lang="en-US"/>
              <a:t>Binomial distribution: example</a:t>
            </a:r>
          </a:p>
        </p:txBody>
      </p:sp>
      <p:sp>
        <p:nvSpPr>
          <p:cNvPr id="1204227" name="Rectangle 3"/>
          <p:cNvSpPr>
            <a:spLocks noGrp="1" noChangeArrowheads="1"/>
          </p:cNvSpPr>
          <p:nvPr>
            <p:ph type="body" idx="1"/>
          </p:nvPr>
        </p:nvSpPr>
        <p:spPr>
          <a:xfrm>
            <a:off x="609600" y="1905000"/>
            <a:ext cx="7772400" cy="4419600"/>
          </a:xfrm>
        </p:spPr>
        <p:txBody>
          <a:bodyPr/>
          <a:lstStyle/>
          <a:p>
            <a:r>
              <a:rPr lang="en-US"/>
              <a:t>If I toss a coin 20 times, what’s the probability of getting of getting 2 or fewer heads?</a:t>
            </a:r>
          </a:p>
          <a:p>
            <a:pPr lvl="1"/>
            <a:endParaRPr lang="en-US"/>
          </a:p>
          <a:p>
            <a:endParaRPr lang="en-US"/>
          </a:p>
          <a:p>
            <a:endParaRPr lang="en-US"/>
          </a:p>
          <a:p>
            <a:endParaRPr lang="en-US"/>
          </a:p>
        </p:txBody>
      </p:sp>
      <p:grpSp>
        <p:nvGrpSpPr>
          <p:cNvPr id="1204228" name="Group 4"/>
          <p:cNvGrpSpPr>
            <a:grpSpLocks/>
          </p:cNvGrpSpPr>
          <p:nvPr/>
        </p:nvGrpSpPr>
        <p:grpSpPr bwMode="auto">
          <a:xfrm>
            <a:off x="838200" y="3276600"/>
            <a:ext cx="7696200" cy="2895600"/>
            <a:chOff x="576" y="2016"/>
            <a:chExt cx="4848" cy="1824"/>
          </a:xfrm>
        </p:grpSpPr>
        <p:sp>
          <p:nvSpPr>
            <p:cNvPr id="1204229" name="Rectangle 5"/>
            <p:cNvSpPr>
              <a:spLocks noChangeArrowheads="1"/>
            </p:cNvSpPr>
            <p:nvPr/>
          </p:nvSpPr>
          <p:spPr bwMode="auto">
            <a:xfrm>
              <a:off x="576" y="2016"/>
              <a:ext cx="4848" cy="1794"/>
            </a:xfrm>
            <a:prstGeom prst="rect">
              <a:avLst/>
            </a:prstGeom>
            <a:solidFill>
              <a:srgbClr val="C0C0C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US"/>
            </a:p>
          </p:txBody>
        </p:sp>
        <p:graphicFrame>
          <p:nvGraphicFramePr>
            <p:cNvPr id="1204230" name="Object 6"/>
            <p:cNvGraphicFramePr>
              <a:graphicFrameLocks noChangeAspect="1"/>
            </p:cNvGraphicFramePr>
            <p:nvPr/>
          </p:nvGraphicFramePr>
          <p:xfrm>
            <a:off x="864" y="2016"/>
            <a:ext cx="4512" cy="1824"/>
          </p:xfrm>
          <a:graphic>
            <a:graphicData uri="http://schemas.openxmlformats.org/presentationml/2006/ole">
              <mc:AlternateContent xmlns:mc="http://schemas.openxmlformats.org/markup-compatibility/2006">
                <mc:Choice xmlns:v="urn:schemas-microsoft-com:vml" Requires="v">
                  <p:oleObj spid="_x0000_s21513" name="Equation" r:id="rId4" imgW="3073320" imgH="1460160" progId="Equation.3">
                    <p:embed/>
                  </p:oleObj>
                </mc:Choice>
                <mc:Fallback>
                  <p:oleObj name="Equation" r:id="rId4" imgW="3073320" imgH="1460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2016"/>
                          <a:ext cx="4512" cy="18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66240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04228"/>
                                        </p:tgtEl>
                                        <p:attrNameLst>
                                          <p:attrName>style.visibility</p:attrName>
                                        </p:attrNameLst>
                                      </p:cBhvr>
                                      <p:to>
                                        <p:strVal val="visible"/>
                                      </p:to>
                                    </p:set>
                                    <p:anim calcmode="lin" valueType="num">
                                      <p:cBhvr additive="base">
                                        <p:cTn id="7" dur="500" fill="hold"/>
                                        <p:tgtEl>
                                          <p:spTgt spid="1204228"/>
                                        </p:tgtEl>
                                        <p:attrNameLst>
                                          <p:attrName>ppt_x</p:attrName>
                                        </p:attrNameLst>
                                      </p:cBhvr>
                                      <p:tavLst>
                                        <p:tav tm="0">
                                          <p:val>
                                            <p:strVal val="0-#ppt_w/2"/>
                                          </p:val>
                                        </p:tav>
                                        <p:tav tm="100000">
                                          <p:val>
                                            <p:strVal val="#ppt_x"/>
                                          </p:val>
                                        </p:tav>
                                      </p:tavLst>
                                    </p:anim>
                                    <p:anim calcmode="lin" valueType="num">
                                      <p:cBhvr additive="base">
                                        <p:cTn id="8" dur="500" fill="hold"/>
                                        <p:tgtEl>
                                          <p:spTgt spid="1204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6274" name="Rectangle 2"/>
          <p:cNvSpPr>
            <a:spLocks noGrp="1" noChangeArrowheads="1"/>
          </p:cNvSpPr>
          <p:nvPr>
            <p:ph type="title"/>
          </p:nvPr>
        </p:nvSpPr>
        <p:spPr>
          <a:xfrm>
            <a:off x="533400" y="274638"/>
            <a:ext cx="8305800" cy="1143000"/>
          </a:xfrm>
        </p:spPr>
        <p:txBody>
          <a:bodyPr>
            <a:noAutofit/>
          </a:bodyPr>
          <a:lstStyle/>
          <a:p>
            <a:r>
              <a:rPr lang="en-US" sz="2800" b="1" dirty="0">
                <a:cs typeface="Times New Roman" pitchFamily="18" charset="0"/>
              </a:rPr>
              <a:t>**All probability distributions are characterized by an expected value and a variance:</a:t>
            </a:r>
          </a:p>
        </p:txBody>
      </p:sp>
      <p:sp>
        <p:nvSpPr>
          <p:cNvPr id="1206275" name="Rectangle 3"/>
          <p:cNvSpPr>
            <a:spLocks noGrp="1" noChangeArrowheads="1"/>
          </p:cNvSpPr>
          <p:nvPr>
            <p:ph type="body" idx="1"/>
          </p:nvPr>
        </p:nvSpPr>
        <p:spPr/>
        <p:txBody>
          <a:bodyPr/>
          <a:lstStyle/>
          <a:p>
            <a:pPr>
              <a:buFont typeface="Wingdings" pitchFamily="2" charset="2"/>
              <a:buNone/>
            </a:pPr>
            <a:r>
              <a:rPr lang="en-US" u="sng" dirty="0">
                <a:cs typeface="Times New Roman" pitchFamily="18" charset="0"/>
              </a:rPr>
              <a:t>If</a:t>
            </a:r>
            <a:r>
              <a:rPr lang="en-US" dirty="0">
                <a:cs typeface="Times New Roman" pitchFamily="18" charset="0"/>
              </a:rPr>
              <a:t> </a:t>
            </a:r>
            <a:r>
              <a:rPr lang="en-US" i="1" dirty="0">
                <a:cs typeface="Times New Roman" pitchFamily="18" charset="0"/>
              </a:rPr>
              <a:t>X</a:t>
            </a:r>
            <a:r>
              <a:rPr lang="en-US" dirty="0">
                <a:cs typeface="Times New Roman" pitchFamily="18" charset="0"/>
              </a:rPr>
              <a:t> follows a binomial distribution with parameters </a:t>
            </a:r>
            <a:r>
              <a:rPr lang="en-US" i="1" dirty="0">
                <a:cs typeface="Times New Roman" pitchFamily="18" charset="0"/>
              </a:rPr>
              <a:t>n</a:t>
            </a:r>
            <a:r>
              <a:rPr lang="en-US" dirty="0">
                <a:cs typeface="Times New Roman" pitchFamily="18" charset="0"/>
              </a:rPr>
              <a:t> and </a:t>
            </a:r>
            <a:r>
              <a:rPr lang="en-US" i="1" dirty="0">
                <a:cs typeface="Times New Roman" pitchFamily="18" charset="0"/>
              </a:rPr>
              <a:t>p</a:t>
            </a:r>
            <a:r>
              <a:rPr lang="en-US" dirty="0">
                <a:cs typeface="Times New Roman" pitchFamily="18" charset="0"/>
              </a:rPr>
              <a:t>: </a:t>
            </a:r>
            <a:r>
              <a:rPr lang="en-US" b="1" i="1" dirty="0">
                <a:cs typeface="Times New Roman" pitchFamily="18" charset="0"/>
              </a:rPr>
              <a:t> X ~ Bin (n, p)</a:t>
            </a:r>
            <a:r>
              <a:rPr lang="en-US" i="1" dirty="0">
                <a:cs typeface="Times New Roman" pitchFamily="18" charset="0"/>
              </a:rPr>
              <a:t>    </a:t>
            </a:r>
            <a:endParaRPr lang="en-US" dirty="0">
              <a:cs typeface="Times New Roman" pitchFamily="18" charset="0"/>
            </a:endParaRPr>
          </a:p>
        </p:txBody>
      </p:sp>
      <p:sp>
        <p:nvSpPr>
          <p:cNvPr id="8" name="Rectangle 4"/>
          <p:cNvSpPr txBox="1">
            <a:spLocks noChangeArrowheads="1"/>
          </p:cNvSpPr>
          <p:nvPr/>
        </p:nvSpPr>
        <p:spPr>
          <a:xfrm>
            <a:off x="1143000" y="2638425"/>
            <a:ext cx="1828800" cy="839788"/>
          </a:xfrm>
          <a:prstGeom prst="rect">
            <a:avLst/>
          </a:prstGeom>
          <a:noFill/>
          <a:ln/>
        </p:spPr>
        <p:txBody>
          <a:bodyPr vert="horz" lIns="85342" tIns="42672" rIns="85342" bIns="42672">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Mean</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pitchFamily="2" charset="2"/>
              <a:buNone/>
              <a:tabLst/>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9" name="Rectangle 5"/>
          <p:cNvSpPr>
            <a:spLocks noChangeArrowheads="1"/>
          </p:cNvSpPr>
          <p:nvPr/>
        </p:nvSpPr>
        <p:spPr bwMode="auto">
          <a:xfrm>
            <a:off x="1143000" y="3657600"/>
            <a:ext cx="5943600" cy="685800"/>
          </a:xfrm>
          <a:prstGeom prst="rect">
            <a:avLst/>
          </a:prstGeom>
          <a:noFill/>
          <a:ln w="9525">
            <a:noFill/>
            <a:miter lim="800000"/>
            <a:headEnd/>
            <a:tailEnd/>
          </a:ln>
          <a:effectLst/>
        </p:spPr>
        <p:txBody>
          <a:bodyPr lIns="85342" tIns="42672" rIns="85342" bIns="42672"/>
          <a:lstStyle/>
          <a:p>
            <a:pPr marL="342900" indent="-342900" eaLnBrk="1" hangingPunct="1">
              <a:spcBef>
                <a:spcPct val="20000"/>
              </a:spcBef>
              <a:buClr>
                <a:schemeClr val="tx1"/>
              </a:buClr>
              <a:buSzPct val="85000"/>
              <a:buFont typeface="Wingdings" pitchFamily="2" charset="2"/>
              <a:buChar char="§"/>
            </a:pPr>
            <a:r>
              <a:rPr lang="en-US" sz="2800" dirty="0">
                <a:latin typeface="Times New Roman" pitchFamily="18" charset="0"/>
              </a:rPr>
              <a:t>Variance and Standard Deviation</a:t>
            </a:r>
          </a:p>
        </p:txBody>
      </p:sp>
      <p:graphicFrame>
        <p:nvGraphicFramePr>
          <p:cNvPr id="10" name="Object 0"/>
          <p:cNvGraphicFramePr>
            <a:graphicFrameLocks noChangeAspect="1"/>
          </p:cNvGraphicFramePr>
          <p:nvPr>
            <p:extLst>
              <p:ext uri="{D42A27DB-BD31-4B8C-83A1-F6EECF244321}">
                <p14:modId xmlns:p14="http://schemas.microsoft.com/office/powerpoint/2010/main" val="1236107421"/>
              </p:ext>
            </p:extLst>
          </p:nvPr>
        </p:nvGraphicFramePr>
        <p:xfrm>
          <a:off x="2894013" y="2667000"/>
          <a:ext cx="2287587" cy="538162"/>
        </p:xfrm>
        <a:graphic>
          <a:graphicData uri="http://schemas.openxmlformats.org/presentationml/2006/ole">
            <mc:AlternateContent xmlns:mc="http://schemas.openxmlformats.org/markup-compatibility/2006">
              <mc:Choice xmlns:v="urn:schemas-microsoft-com:vml" Requires="v">
                <p:oleObj spid="_x0000_s22547" name="Equation" r:id="rId4" imgW="863280" imgH="203040" progId="Equation.3">
                  <p:embed/>
                </p:oleObj>
              </mc:Choice>
              <mc:Fallback>
                <p:oleObj name="Equation" r:id="rId4" imgW="8632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013" y="2667000"/>
                        <a:ext cx="2287587" cy="538162"/>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 name="Object 1"/>
          <p:cNvGraphicFramePr>
            <a:graphicFrameLocks noChangeAspect="1"/>
          </p:cNvGraphicFramePr>
          <p:nvPr>
            <p:extLst>
              <p:ext uri="{D42A27DB-BD31-4B8C-83A1-F6EECF244321}">
                <p14:modId xmlns:p14="http://schemas.microsoft.com/office/powerpoint/2010/main" val="102545711"/>
              </p:ext>
            </p:extLst>
          </p:nvPr>
        </p:nvGraphicFramePr>
        <p:xfrm>
          <a:off x="2017713" y="4419600"/>
          <a:ext cx="2552700" cy="609600"/>
        </p:xfrm>
        <a:graphic>
          <a:graphicData uri="http://schemas.openxmlformats.org/presentationml/2006/ole">
            <mc:AlternateContent xmlns:mc="http://schemas.openxmlformats.org/markup-compatibility/2006">
              <mc:Choice xmlns:v="urn:schemas-microsoft-com:vml" Requires="v">
                <p:oleObj spid="_x0000_s22548" name="Equation" r:id="rId6" imgW="863280" imgH="228600" progId="Equation.3">
                  <p:embed/>
                </p:oleObj>
              </mc:Choice>
              <mc:Fallback>
                <p:oleObj name="Equation" r:id="rId6" imgW="8632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7713" y="4419600"/>
                        <a:ext cx="2552700" cy="6096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61755459"/>
              </p:ext>
            </p:extLst>
          </p:nvPr>
        </p:nvGraphicFramePr>
        <p:xfrm>
          <a:off x="5048250" y="4419600"/>
          <a:ext cx="2779713" cy="609600"/>
        </p:xfrm>
        <a:graphic>
          <a:graphicData uri="http://schemas.openxmlformats.org/presentationml/2006/ole">
            <mc:AlternateContent xmlns:mc="http://schemas.openxmlformats.org/markup-compatibility/2006">
              <mc:Choice xmlns:v="urn:schemas-microsoft-com:vml" Requires="v">
                <p:oleObj spid="_x0000_s22549" name="Equation" r:id="rId8" imgW="914400" imgH="253800" progId="Equation.3">
                  <p:embed/>
                </p:oleObj>
              </mc:Choice>
              <mc:Fallback>
                <p:oleObj name="Equation" r:id="rId8" imgW="91440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8250" y="4419600"/>
                        <a:ext cx="2779713" cy="6096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Rectangle 9"/>
          <p:cNvSpPr>
            <a:spLocks noChangeArrowheads="1"/>
          </p:cNvSpPr>
          <p:nvPr/>
        </p:nvSpPr>
        <p:spPr bwMode="auto">
          <a:xfrm>
            <a:off x="2362200" y="5410200"/>
            <a:ext cx="5105400" cy="990600"/>
          </a:xfrm>
          <a:prstGeom prst="rect">
            <a:avLst/>
          </a:prstGeom>
          <a:noFill/>
          <a:ln w="9525">
            <a:noFill/>
            <a:miter lim="800000"/>
            <a:headEnd/>
            <a:tailEnd/>
          </a:ln>
          <a:effectLst/>
        </p:spPr>
        <p:txBody>
          <a:bodyPr lIns="85342" tIns="42672" rIns="85342" bIns="42672"/>
          <a:lstStyle/>
          <a:p>
            <a:pPr marL="342900" indent="-342900" eaLnBrk="1" hangingPunct="1">
              <a:spcBef>
                <a:spcPct val="20000"/>
              </a:spcBef>
              <a:buClr>
                <a:schemeClr val="tx1"/>
              </a:buClr>
              <a:buSzPct val="85000"/>
              <a:buFont typeface="Wingdings" pitchFamily="2" charset="2"/>
              <a:buNone/>
            </a:pPr>
            <a:r>
              <a:rPr lang="en-US" sz="2000">
                <a:solidFill>
                  <a:schemeClr val="tx2"/>
                </a:solidFill>
                <a:latin typeface="Times New Roman" pitchFamily="18" charset="0"/>
              </a:rPr>
              <a:t>Where	n = sample size</a:t>
            </a:r>
          </a:p>
          <a:p>
            <a:pPr marL="342900" indent="-342900" eaLnBrk="1" hangingPunct="1">
              <a:spcBef>
                <a:spcPct val="20000"/>
              </a:spcBef>
              <a:buClr>
                <a:schemeClr val="tx1"/>
              </a:buClr>
              <a:buSzPct val="85000"/>
              <a:buFont typeface="Wingdings" pitchFamily="2" charset="2"/>
              <a:buNone/>
            </a:pPr>
            <a:r>
              <a:rPr lang="en-US" sz="2000">
                <a:solidFill>
                  <a:schemeClr val="tx2"/>
                </a:solidFill>
                <a:latin typeface="Times New Roman" pitchFamily="18" charset="0"/>
              </a:rPr>
              <a:t>		</a:t>
            </a:r>
            <a:r>
              <a:rPr lang="en-US" sz="2000">
                <a:solidFill>
                  <a:schemeClr val="tx2"/>
                </a:solidFill>
                <a:latin typeface="Times New Roman" pitchFamily="18" charset="0"/>
                <a:cs typeface="Times New Roman" pitchFamily="18" charset="0"/>
              </a:rPr>
              <a:t>p</a:t>
            </a:r>
            <a:r>
              <a:rPr lang="en-US" sz="2000">
                <a:solidFill>
                  <a:schemeClr val="tx2"/>
                </a:solidFill>
                <a:latin typeface="Times New Roman" pitchFamily="18" charset="0"/>
              </a:rPr>
              <a:t> = probability of success</a:t>
            </a:r>
          </a:p>
          <a:p>
            <a:pPr marL="342900" indent="-342900" eaLnBrk="1" hangingPunct="1">
              <a:spcBef>
                <a:spcPct val="20000"/>
              </a:spcBef>
              <a:buClr>
                <a:schemeClr val="tx1"/>
              </a:buClr>
              <a:buSzPct val="85000"/>
              <a:buFont typeface="Wingdings" pitchFamily="2" charset="2"/>
              <a:buNone/>
            </a:pPr>
            <a:r>
              <a:rPr lang="en-US" sz="2000">
                <a:solidFill>
                  <a:schemeClr val="tx2"/>
                </a:solidFill>
                <a:latin typeface="Times New Roman" pitchFamily="18" charset="0"/>
              </a:rPr>
              <a:t>		(1 – p) = probability of failure</a:t>
            </a:r>
          </a:p>
        </p:txBody>
      </p:sp>
    </p:spTree>
    <p:extLst>
      <p:ext uri="{BB962C8B-B14F-4D97-AF65-F5344CB8AC3E}">
        <p14:creationId xmlns:p14="http://schemas.microsoft.com/office/powerpoint/2010/main" val="4046645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6275">
                                            <p:txEl>
                                              <p:pRg st="0" end="0"/>
                                            </p:txEl>
                                          </p:spTgt>
                                        </p:tgtEl>
                                        <p:attrNameLst>
                                          <p:attrName>style.visibility</p:attrName>
                                        </p:attrNameLst>
                                      </p:cBhvr>
                                      <p:to>
                                        <p:strVal val="visible"/>
                                      </p:to>
                                    </p:set>
                                    <p:anim calcmode="lin" valueType="num">
                                      <p:cBhvr additive="base">
                                        <p:cTn id="7" dur="500" fill="hold"/>
                                        <p:tgtEl>
                                          <p:spTgt spid="1206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62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27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sz="quarter" idx="1"/>
          </p:nvPr>
        </p:nvSpPr>
        <p:spPr>
          <a:xfrm>
            <a:off x="685800" y="1447800"/>
            <a:ext cx="8001000" cy="4572000"/>
          </a:xfrm>
        </p:spPr>
        <p:txBody>
          <a:bodyPr>
            <a:normAutofit/>
          </a:bodyPr>
          <a:lstStyle/>
          <a:p>
            <a:r>
              <a:rPr lang="en-US" sz="2800" dirty="0" smtClean="0"/>
              <a:t>A manufacturing plant labels items as either defective or acceptable</a:t>
            </a:r>
          </a:p>
          <a:p>
            <a:r>
              <a:rPr lang="en-US" sz="2800" dirty="0" smtClean="0"/>
              <a:t>A firm bidding for contracts will either get a contract or not</a:t>
            </a:r>
          </a:p>
          <a:p>
            <a:r>
              <a:rPr lang="en-US" sz="2800" dirty="0" smtClean="0"/>
              <a:t>A marketing research firm receives survey responses of “yes I will buy” or “no I will not”</a:t>
            </a:r>
          </a:p>
          <a:p>
            <a:r>
              <a:rPr lang="en-US" sz="2800" dirty="0" smtClean="0"/>
              <a:t>New job applicants either accept the offer or reject it</a:t>
            </a:r>
          </a:p>
          <a:p>
            <a:r>
              <a:rPr lang="en-US" sz="2800" dirty="0" smtClean="0"/>
              <a:t>Your team either wins or loses the football game at the company picnic</a:t>
            </a:r>
          </a:p>
        </p:txBody>
      </p:sp>
    </p:spTree>
    <p:extLst>
      <p:ext uri="{BB962C8B-B14F-4D97-AF65-F5344CB8AC3E}">
        <p14:creationId xmlns:p14="http://schemas.microsoft.com/office/powerpoint/2010/main" val="394507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Hypergeometric</a:t>
            </a:r>
            <a:r>
              <a:rPr lang="en-US" dirty="0" smtClean="0"/>
              <a:t> Distribution</a:t>
            </a:r>
            <a:endParaRPr lang="en-US" dirty="0"/>
          </a:p>
        </p:txBody>
      </p:sp>
      <p:sp>
        <p:nvSpPr>
          <p:cNvPr id="3" name="Content Placeholder 2"/>
          <p:cNvSpPr>
            <a:spLocks noGrp="1"/>
          </p:cNvSpPr>
          <p:nvPr>
            <p:ph sz="quarter" idx="1"/>
          </p:nvPr>
        </p:nvSpPr>
        <p:spPr/>
        <p:txBody>
          <a:bodyPr>
            <a:normAutofit/>
          </a:bodyPr>
          <a:lstStyle/>
          <a:p>
            <a:r>
              <a:rPr lang="en-US" sz="3200" dirty="0" smtClean="0"/>
              <a:t>The </a:t>
            </a:r>
            <a:r>
              <a:rPr lang="en-US" sz="3200" b="1" dirty="0" smtClean="0"/>
              <a:t>binomial distribution</a:t>
            </a:r>
            <a:r>
              <a:rPr lang="en-US" sz="3200" dirty="0" smtClean="0"/>
              <a:t> is applicable when selecting from a finite population with replacement or from an infinite population without replacement.</a:t>
            </a:r>
          </a:p>
          <a:p>
            <a:pPr>
              <a:buFont typeface="Wingdings" pitchFamily="2" charset="2"/>
              <a:buNone/>
            </a:pPr>
            <a:endParaRPr lang="en-US" sz="3200" dirty="0" smtClean="0"/>
          </a:p>
          <a:p>
            <a:r>
              <a:rPr lang="en-US" sz="3200" dirty="0" smtClean="0"/>
              <a:t>The </a:t>
            </a:r>
            <a:r>
              <a:rPr lang="en-US" sz="3200" b="1" dirty="0" err="1" smtClean="0"/>
              <a:t>hypergeometric</a:t>
            </a:r>
            <a:r>
              <a:rPr lang="en-US" sz="3200" b="1" dirty="0" smtClean="0"/>
              <a:t> distribution</a:t>
            </a:r>
            <a:r>
              <a:rPr lang="en-US" sz="3200" dirty="0" smtClean="0"/>
              <a:t> is applicable when selecting from a finite population without replacement.</a:t>
            </a:r>
          </a:p>
        </p:txBody>
      </p:sp>
    </p:spTree>
    <p:extLst>
      <p:ext uri="{BB962C8B-B14F-4D97-AF65-F5344CB8AC3E}">
        <p14:creationId xmlns:p14="http://schemas.microsoft.com/office/powerpoint/2010/main" val="21723232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Hypergeometric</a:t>
            </a:r>
            <a:r>
              <a:rPr lang="en-US" dirty="0" smtClean="0"/>
              <a:t> Distribution</a:t>
            </a:r>
            <a:endParaRPr lang="en-US" dirty="0"/>
          </a:p>
        </p:txBody>
      </p:sp>
      <p:graphicFrame>
        <p:nvGraphicFramePr>
          <p:cNvPr id="43010" name="Object 2"/>
          <p:cNvGraphicFramePr>
            <a:graphicFrameLocks noChangeAspect="1"/>
          </p:cNvGraphicFramePr>
          <p:nvPr/>
        </p:nvGraphicFramePr>
        <p:xfrm>
          <a:off x="3124200" y="2160588"/>
          <a:ext cx="3124200" cy="1604962"/>
        </p:xfrm>
        <a:graphic>
          <a:graphicData uri="http://schemas.openxmlformats.org/presentationml/2006/ole">
            <mc:AlternateContent xmlns:mc="http://schemas.openxmlformats.org/markup-compatibility/2006">
              <mc:Choice xmlns:v="urn:schemas-microsoft-com:vml" Requires="v">
                <p:oleObj spid="_x0000_s31751" name="Equation" r:id="rId3" imgW="1346040" imgH="914400" progId="Equation.3">
                  <p:embed/>
                </p:oleObj>
              </mc:Choice>
              <mc:Fallback>
                <p:oleObj name="Equation" r:id="rId3" imgW="134604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160588"/>
                        <a:ext cx="3124200" cy="1604962"/>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 Box 4"/>
          <p:cNvSpPr txBox="1">
            <a:spLocks noChangeArrowheads="1"/>
          </p:cNvSpPr>
          <p:nvPr/>
        </p:nvSpPr>
        <p:spPr bwMode="auto">
          <a:xfrm>
            <a:off x="1371600" y="3962400"/>
            <a:ext cx="7315200" cy="2406650"/>
          </a:xfrm>
          <a:prstGeom prst="rect">
            <a:avLst/>
          </a:prstGeom>
          <a:noFill/>
          <a:ln w="19050" algn="ctr">
            <a:noFill/>
            <a:miter lim="800000"/>
            <a:headEnd/>
            <a:tailEnd/>
          </a:ln>
          <a:effectLst/>
        </p:spPr>
        <p:txBody>
          <a:bodyPr>
            <a:spAutoFit/>
          </a:bodyPr>
          <a:lstStyle/>
          <a:p>
            <a:pPr eaLnBrk="1" hangingPunct="1">
              <a:spcBef>
                <a:spcPct val="50000"/>
              </a:spcBef>
            </a:pPr>
            <a:r>
              <a:rPr lang="en-US" sz="2000" dirty="0">
                <a:latin typeface="Times New Roman" pitchFamily="18" charset="0"/>
              </a:rPr>
              <a:t>Where</a:t>
            </a:r>
          </a:p>
          <a:p>
            <a:pPr eaLnBrk="1" hangingPunct="1">
              <a:spcBef>
                <a:spcPct val="10000"/>
              </a:spcBef>
            </a:pPr>
            <a:r>
              <a:rPr lang="en-US" sz="2000" dirty="0">
                <a:latin typeface="Times New Roman" pitchFamily="18" charset="0"/>
              </a:rPr>
              <a:t>	N = population size</a:t>
            </a:r>
          </a:p>
          <a:p>
            <a:pPr eaLnBrk="1" hangingPunct="1">
              <a:spcBef>
                <a:spcPct val="10000"/>
              </a:spcBef>
            </a:pPr>
            <a:r>
              <a:rPr lang="en-US" sz="2000" dirty="0">
                <a:latin typeface="Times New Roman" pitchFamily="18" charset="0"/>
              </a:rPr>
              <a:t>	A = number of successes in the population</a:t>
            </a:r>
          </a:p>
          <a:p>
            <a:pPr eaLnBrk="1" hangingPunct="1">
              <a:spcBef>
                <a:spcPct val="10000"/>
              </a:spcBef>
            </a:pPr>
            <a:r>
              <a:rPr lang="en-US" sz="2000" dirty="0">
                <a:latin typeface="Times New Roman" pitchFamily="18" charset="0"/>
              </a:rPr>
              <a:t>       N – A = number of failures in the population</a:t>
            </a:r>
          </a:p>
          <a:p>
            <a:pPr eaLnBrk="1" hangingPunct="1">
              <a:spcBef>
                <a:spcPct val="10000"/>
              </a:spcBef>
            </a:pPr>
            <a:r>
              <a:rPr lang="en-US" sz="2000" dirty="0">
                <a:latin typeface="Times New Roman" pitchFamily="18" charset="0"/>
              </a:rPr>
              <a:t>	n = sample size</a:t>
            </a:r>
          </a:p>
          <a:p>
            <a:pPr eaLnBrk="1" hangingPunct="1">
              <a:spcBef>
                <a:spcPct val="10000"/>
              </a:spcBef>
            </a:pPr>
            <a:r>
              <a:rPr lang="en-US" sz="2000" dirty="0">
                <a:latin typeface="Times New Roman" pitchFamily="18" charset="0"/>
              </a:rPr>
              <a:t>	X = number of successes in the sample</a:t>
            </a:r>
          </a:p>
          <a:p>
            <a:pPr eaLnBrk="1" hangingPunct="1">
              <a:spcBef>
                <a:spcPct val="10000"/>
              </a:spcBef>
            </a:pPr>
            <a:r>
              <a:rPr lang="en-US" sz="2000" dirty="0">
                <a:latin typeface="Times New Roman" pitchFamily="18" charset="0"/>
              </a:rPr>
              <a:t>       n – X = number of failures in the sample</a:t>
            </a:r>
          </a:p>
        </p:txBody>
      </p:sp>
    </p:spTree>
    <p:extLst>
      <p:ext uri="{BB962C8B-B14F-4D97-AF65-F5344CB8AC3E}">
        <p14:creationId xmlns:p14="http://schemas.microsoft.com/office/powerpoint/2010/main" val="15235124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Hypergeometric</a:t>
            </a:r>
            <a:r>
              <a:rPr lang="en-US" dirty="0" smtClean="0"/>
              <a:t> Distribution</a:t>
            </a:r>
            <a:br>
              <a:rPr lang="en-US" dirty="0" smtClean="0"/>
            </a:br>
            <a:r>
              <a:rPr lang="en-US" dirty="0" smtClean="0"/>
              <a:t>Example</a:t>
            </a:r>
            <a:endParaRPr lang="en-US" dirty="0"/>
          </a:p>
        </p:txBody>
      </p:sp>
      <p:sp>
        <p:nvSpPr>
          <p:cNvPr id="3" name="Content Placeholder 2"/>
          <p:cNvSpPr>
            <a:spLocks noGrp="1"/>
          </p:cNvSpPr>
          <p:nvPr>
            <p:ph sz="quarter" idx="1"/>
          </p:nvPr>
        </p:nvSpPr>
        <p:spPr>
          <a:xfrm>
            <a:off x="914400" y="1447800"/>
            <a:ext cx="7772400" cy="4953000"/>
          </a:xfrm>
        </p:spPr>
        <p:txBody>
          <a:bodyPr>
            <a:normAutofit fontScale="92500"/>
          </a:bodyPr>
          <a:lstStyle/>
          <a:p>
            <a:r>
              <a:rPr lang="en-US" sz="2800" dirty="0" smtClean="0"/>
              <a:t>Different computers are checked from 10 in the department. 4 of the 10 computers have illegal software loaded.  What is the probability that 2 of the 3 selected computers have illegal software loaded?</a:t>
            </a:r>
          </a:p>
          <a:p>
            <a:r>
              <a:rPr lang="en-US" sz="2800" dirty="0" smtClean="0"/>
              <a:t>So, N = 10, n = 3, A = 4, X = 2</a:t>
            </a:r>
          </a:p>
          <a:p>
            <a:endParaRPr lang="en-US" sz="2800" dirty="0" smtClean="0"/>
          </a:p>
          <a:p>
            <a:endParaRPr lang="en-US" sz="2800" dirty="0" smtClean="0"/>
          </a:p>
          <a:p>
            <a:endParaRPr lang="en-US" sz="2800" dirty="0" smtClean="0"/>
          </a:p>
          <a:p>
            <a:endParaRPr lang="en-US" sz="2800" dirty="0" smtClean="0"/>
          </a:p>
          <a:p>
            <a:r>
              <a:rPr lang="en-US" sz="2800" dirty="0" smtClean="0">
                <a:latin typeface="Times New Roman" pitchFamily="18" charset="0"/>
              </a:rPr>
              <a:t>The probability that 2 of the 3 selected computers have illegal software loaded is .30, or 30%.</a:t>
            </a:r>
            <a:endParaRPr lang="en-US" sz="2800" dirty="0" smtClean="0"/>
          </a:p>
          <a:p>
            <a:pPr>
              <a:buNone/>
            </a:pPr>
            <a:endParaRPr lang="en-US" dirty="0"/>
          </a:p>
        </p:txBody>
      </p:sp>
      <p:graphicFrame>
        <p:nvGraphicFramePr>
          <p:cNvPr id="45058" name="Object 2"/>
          <p:cNvGraphicFramePr>
            <a:graphicFrameLocks noChangeAspect="1"/>
          </p:cNvGraphicFramePr>
          <p:nvPr/>
        </p:nvGraphicFramePr>
        <p:xfrm>
          <a:off x="2743200" y="3805237"/>
          <a:ext cx="4419600" cy="1528763"/>
        </p:xfrm>
        <a:graphic>
          <a:graphicData uri="http://schemas.openxmlformats.org/presentationml/2006/ole">
            <mc:AlternateContent xmlns:mc="http://schemas.openxmlformats.org/markup-compatibility/2006">
              <mc:Choice xmlns:v="urn:schemas-microsoft-com:vml" Requires="v">
                <p:oleObj spid="_x0000_s32775" name="Equation" r:id="rId3" imgW="3085920" imgH="1066680" progId="Equation.3">
                  <p:embed/>
                </p:oleObj>
              </mc:Choice>
              <mc:Fallback>
                <p:oleObj name="Equation" r:id="rId3" imgW="3085920" imgH="1066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805237"/>
                        <a:ext cx="4419600" cy="1528763"/>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027350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Hypergeometric</a:t>
            </a:r>
            <a:r>
              <a:rPr lang="en-US" dirty="0" smtClean="0"/>
              <a:t> Distribution</a:t>
            </a:r>
            <a:br>
              <a:rPr lang="en-US" dirty="0" smtClean="0"/>
            </a:br>
            <a:r>
              <a:rPr lang="en-US" dirty="0" smtClean="0"/>
              <a:t>Characteristics</a:t>
            </a:r>
            <a:endParaRPr lang="en-US" dirty="0"/>
          </a:p>
        </p:txBody>
      </p:sp>
      <p:sp>
        <p:nvSpPr>
          <p:cNvPr id="4" name="Rectangle 3"/>
          <p:cNvSpPr txBox="1">
            <a:spLocks noChangeArrowheads="1"/>
          </p:cNvSpPr>
          <p:nvPr/>
        </p:nvSpPr>
        <p:spPr>
          <a:xfrm>
            <a:off x="1371600" y="1981200"/>
            <a:ext cx="7467600" cy="6858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mean of the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hypergeometric</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distribution is: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Object 1024"/>
          <p:cNvGraphicFramePr>
            <a:graphicFrameLocks noGrp="1" noChangeAspect="1"/>
          </p:cNvGraphicFramePr>
          <p:nvPr>
            <p:ph sz="quarter" idx="4294967295"/>
          </p:nvPr>
        </p:nvGraphicFramePr>
        <p:xfrm>
          <a:off x="3886200" y="2667000"/>
          <a:ext cx="1447800" cy="614363"/>
        </p:xfrm>
        <a:graphic>
          <a:graphicData uri="http://schemas.openxmlformats.org/presentationml/2006/ole">
            <mc:AlternateContent xmlns:mc="http://schemas.openxmlformats.org/markup-compatibility/2006">
              <mc:Choice xmlns:v="urn:schemas-microsoft-com:vml" Requires="v">
                <p:oleObj spid="_x0000_s33809" name="Equation" r:id="rId3" imgW="927000" imgH="393480" progId="Equation.3">
                  <p:embed/>
                </p:oleObj>
              </mc:Choice>
              <mc:Fallback>
                <p:oleObj name="Equation" r:id="rId3" imgW="9270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667000"/>
                        <a:ext cx="1447800" cy="614363"/>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Rectangle 4"/>
          <p:cNvSpPr>
            <a:spLocks noChangeArrowheads="1"/>
          </p:cNvSpPr>
          <p:nvPr/>
        </p:nvSpPr>
        <p:spPr bwMode="auto">
          <a:xfrm>
            <a:off x="1447800" y="3352800"/>
            <a:ext cx="7315200" cy="7620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85000"/>
              <a:buFont typeface="Wingdings" pitchFamily="2" charset="2"/>
              <a:buChar char="§"/>
            </a:pPr>
            <a:r>
              <a:rPr lang="en-US" sz="2600" dirty="0" smtClean="0"/>
              <a:t>The standard deviation is:</a:t>
            </a:r>
          </a:p>
        </p:txBody>
      </p:sp>
      <p:graphicFrame>
        <p:nvGraphicFramePr>
          <p:cNvPr id="7" name="Object 1025"/>
          <p:cNvGraphicFramePr>
            <a:graphicFrameLocks noGrp="1" noChangeAspect="1"/>
          </p:cNvGraphicFramePr>
          <p:nvPr>
            <p:ph sz="quarter" idx="4294967295"/>
          </p:nvPr>
        </p:nvGraphicFramePr>
        <p:xfrm>
          <a:off x="3886200" y="3962400"/>
          <a:ext cx="2514600" cy="720725"/>
        </p:xfrm>
        <a:graphic>
          <a:graphicData uri="http://schemas.openxmlformats.org/presentationml/2006/ole">
            <mc:AlternateContent xmlns:mc="http://schemas.openxmlformats.org/markup-compatibility/2006">
              <mc:Choice xmlns:v="urn:schemas-microsoft-com:vml" Requires="v">
                <p:oleObj spid="_x0000_s33810" name="Equation" r:id="rId5" imgW="1549080" imgH="444240" progId="Equation.3">
                  <p:embed/>
                </p:oleObj>
              </mc:Choice>
              <mc:Fallback>
                <p:oleObj name="Equation" r:id="rId5" imgW="15490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3962400"/>
                        <a:ext cx="2514600" cy="720725"/>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 name="Object 1026"/>
          <p:cNvGraphicFramePr>
            <a:graphicFrameLocks noChangeAspect="1"/>
          </p:cNvGraphicFramePr>
          <p:nvPr/>
        </p:nvGraphicFramePr>
        <p:xfrm>
          <a:off x="2438400" y="5029200"/>
          <a:ext cx="685800" cy="647700"/>
        </p:xfrm>
        <a:graphic>
          <a:graphicData uri="http://schemas.openxmlformats.org/presentationml/2006/ole">
            <mc:AlternateContent xmlns:mc="http://schemas.openxmlformats.org/markup-compatibility/2006">
              <mc:Choice xmlns:v="urn:schemas-microsoft-com:vml" Requires="v">
                <p:oleObj spid="_x0000_s33811" name="Equation" r:id="rId7" imgW="469800" imgH="444240" progId="Equation.3">
                  <p:embed/>
                </p:oleObj>
              </mc:Choice>
              <mc:Fallback>
                <p:oleObj name="Equation" r:id="rId7" imgW="4698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5029200"/>
                        <a:ext cx="685800" cy="647700"/>
                      </a:xfrm>
                      <a:prstGeom prst="rect">
                        <a:avLst/>
                      </a:prstGeom>
                      <a:noFill/>
                      <a:ln>
                        <a:noFill/>
                      </a:ln>
                      <a:extLst>
                        <a:ext uri="{909E8E84-426E-40DD-AFC4-6F175D3DCCD1}">
                          <a14:hiddenFill xmlns:a14="http://schemas.microsoft.com/office/drawing/2010/main">
                            <a:solidFill>
                              <a:srgbClr val="FDE0BD"/>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 name="Text Box 10"/>
          <p:cNvSpPr txBox="1">
            <a:spLocks noChangeArrowheads="1"/>
          </p:cNvSpPr>
          <p:nvPr/>
        </p:nvSpPr>
        <p:spPr bwMode="auto">
          <a:xfrm>
            <a:off x="1676400" y="5257800"/>
            <a:ext cx="6324600" cy="915988"/>
          </a:xfrm>
          <a:prstGeom prst="rect">
            <a:avLst/>
          </a:prstGeom>
          <a:noFill/>
          <a:ln w="9525">
            <a:noFill/>
            <a:miter lim="800000"/>
            <a:headEnd/>
            <a:tailEnd/>
          </a:ln>
          <a:effectLst/>
        </p:spPr>
        <p:txBody>
          <a:bodyPr>
            <a:spAutoFit/>
          </a:bodyPr>
          <a:lstStyle/>
          <a:p>
            <a:r>
              <a:rPr lang="en-US">
                <a:latin typeface="Times New Roman" pitchFamily="18" charset="0"/>
              </a:rPr>
              <a:t>Where              is called the “Finite Population Correction Factor”</a:t>
            </a:r>
          </a:p>
          <a:p>
            <a:endParaRPr lang="en-US">
              <a:latin typeface="Times New Roman" pitchFamily="18" charset="0"/>
            </a:endParaRPr>
          </a:p>
          <a:p>
            <a:r>
              <a:rPr lang="en-US">
                <a:latin typeface="Times New Roman" pitchFamily="18" charset="0"/>
              </a:rPr>
              <a:t>from sampling without replacement from a finite population</a:t>
            </a:r>
          </a:p>
        </p:txBody>
      </p:sp>
    </p:spTree>
    <p:extLst>
      <p:ext uri="{BB962C8B-B14F-4D97-AF65-F5344CB8AC3E}">
        <p14:creationId xmlns:p14="http://schemas.microsoft.com/office/powerpoint/2010/main" val="122906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pPr algn="ctr"/>
            <a:r>
              <a:rPr lang="en-US" dirty="0" smtClean="0"/>
              <a:t>The Poisson Distribution Definitions</a:t>
            </a:r>
            <a:endParaRPr lang="en-US" dirty="0"/>
          </a:p>
        </p:txBody>
      </p:sp>
      <p:sp>
        <p:nvSpPr>
          <p:cNvPr id="3" name="Content Placeholder 2"/>
          <p:cNvSpPr>
            <a:spLocks noGrp="1"/>
          </p:cNvSpPr>
          <p:nvPr>
            <p:ph sz="quarter" idx="1"/>
          </p:nvPr>
        </p:nvSpPr>
        <p:spPr>
          <a:xfrm>
            <a:off x="457200" y="1447800"/>
            <a:ext cx="8305800" cy="4572000"/>
          </a:xfrm>
        </p:spPr>
        <p:txBody>
          <a:bodyPr>
            <a:noAutofit/>
          </a:bodyPr>
          <a:lstStyle/>
          <a:p>
            <a:r>
              <a:rPr lang="en-US" sz="3200" dirty="0" smtClean="0"/>
              <a:t>An </a:t>
            </a:r>
            <a:r>
              <a:rPr lang="en-US" sz="3200" b="1" dirty="0" smtClean="0"/>
              <a:t>area of opportunity </a:t>
            </a:r>
            <a:r>
              <a:rPr lang="en-US" sz="3200" dirty="0" smtClean="0"/>
              <a:t>is a continuous unit or interval of time, volume, or such area in which more than one occurrence of an event can occur. </a:t>
            </a:r>
          </a:p>
          <a:p>
            <a:pPr>
              <a:buFont typeface="Wingdings" pitchFamily="2" charset="2"/>
              <a:buNone/>
            </a:pPr>
            <a:endParaRPr lang="en-US" sz="3200" dirty="0" smtClean="0"/>
          </a:p>
          <a:p>
            <a:pPr lvl="1"/>
            <a:r>
              <a:rPr lang="en-US" sz="3200" dirty="0" smtClean="0"/>
              <a:t>ex. The number of scratches in a car’s paint</a:t>
            </a:r>
          </a:p>
          <a:p>
            <a:pPr lvl="1"/>
            <a:r>
              <a:rPr lang="en-US" sz="3200" dirty="0" smtClean="0"/>
              <a:t>ex. The number of mosquito bites on a person</a:t>
            </a:r>
          </a:p>
          <a:p>
            <a:pPr lvl="1"/>
            <a:r>
              <a:rPr lang="en-US" sz="3200" dirty="0" smtClean="0"/>
              <a:t>ex. The number of computer crashes in a day </a:t>
            </a:r>
          </a:p>
        </p:txBody>
      </p:sp>
    </p:spTree>
    <p:extLst>
      <p:ext uri="{BB962C8B-B14F-4D97-AF65-F5344CB8AC3E}">
        <p14:creationId xmlns:p14="http://schemas.microsoft.com/office/powerpoint/2010/main" val="12426728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Poisson Distribution Properties</a:t>
            </a:r>
            <a:endParaRPr lang="en-US" dirty="0"/>
          </a:p>
        </p:txBody>
      </p:sp>
      <p:sp>
        <p:nvSpPr>
          <p:cNvPr id="3" name="Content Placeholder 2"/>
          <p:cNvSpPr>
            <a:spLocks noGrp="1"/>
          </p:cNvSpPr>
          <p:nvPr>
            <p:ph sz="quarter" idx="1"/>
          </p:nvPr>
        </p:nvSpPr>
        <p:spPr/>
        <p:txBody>
          <a:bodyPr/>
          <a:lstStyle/>
          <a:p>
            <a:pPr>
              <a:buFont typeface="Wingdings" pitchFamily="2" charset="2"/>
              <a:buNone/>
            </a:pPr>
            <a:r>
              <a:rPr lang="en-US" sz="2400" b="1" dirty="0" smtClean="0"/>
              <a:t>Apply the Poisson Distribution when:</a:t>
            </a:r>
          </a:p>
          <a:p>
            <a:pPr lvl="1"/>
            <a:r>
              <a:rPr lang="en-US" sz="2200" dirty="0" smtClean="0">
                <a:sym typeface="Symbol" pitchFamily="18" charset="2"/>
              </a:rPr>
              <a:t>You wish to count the number of times an event occurs in a given area of opportunity</a:t>
            </a:r>
          </a:p>
          <a:p>
            <a:pPr lvl="1"/>
            <a:r>
              <a:rPr lang="en-US" sz="2200" dirty="0" smtClean="0">
                <a:sym typeface="Symbol" pitchFamily="18" charset="2"/>
              </a:rPr>
              <a:t>The probability that an event occurs in one area of opportunity is the same for all areas of opportunity</a:t>
            </a:r>
            <a:r>
              <a:rPr lang="en-US" sz="2200" dirty="0" smtClean="0"/>
              <a:t> </a:t>
            </a:r>
          </a:p>
          <a:p>
            <a:pPr lvl="1"/>
            <a:r>
              <a:rPr lang="en-US" sz="2200" dirty="0" smtClean="0">
                <a:sym typeface="Symbol" pitchFamily="18" charset="2"/>
              </a:rPr>
              <a:t>The number of events that occur in one area of opportunity is independent of the number of events that occur in the other areas of opportunity</a:t>
            </a:r>
          </a:p>
          <a:p>
            <a:pPr lvl="1"/>
            <a:r>
              <a:rPr lang="en-US" sz="2200" dirty="0" smtClean="0">
                <a:sym typeface="Symbol" pitchFamily="18" charset="2"/>
              </a:rPr>
              <a:t>The probability that two or more events occur in an area of opportunity approaches zero as the area of opportunity becomes smaller</a:t>
            </a:r>
          </a:p>
          <a:p>
            <a:pPr lvl="1"/>
            <a:r>
              <a:rPr lang="en-US" sz="2200" dirty="0" smtClean="0"/>
              <a:t>The average number of events per unit is </a:t>
            </a:r>
            <a:r>
              <a:rPr lang="en-US" sz="2200" b="1" dirty="0" smtClean="0">
                <a:sym typeface="Symbol" pitchFamily="18" charset="2"/>
              </a:rPr>
              <a:t> </a:t>
            </a:r>
            <a:r>
              <a:rPr lang="en-US" sz="2200" dirty="0" smtClean="0">
                <a:sym typeface="Symbol" pitchFamily="18" charset="2"/>
              </a:rPr>
              <a:t>(lambda)</a:t>
            </a:r>
          </a:p>
          <a:p>
            <a:pPr>
              <a:buNone/>
            </a:pPr>
            <a:endParaRPr lang="en-US" dirty="0"/>
          </a:p>
        </p:txBody>
      </p:sp>
    </p:spTree>
    <p:extLst>
      <p:ext uri="{BB962C8B-B14F-4D97-AF65-F5344CB8AC3E}">
        <p14:creationId xmlns:p14="http://schemas.microsoft.com/office/powerpoint/2010/main" val="4123637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Poisson Distribution Formula</a:t>
            </a:r>
            <a:endParaRPr lang="en-US" dirty="0"/>
          </a:p>
        </p:txBody>
      </p:sp>
      <p:graphicFrame>
        <p:nvGraphicFramePr>
          <p:cNvPr id="46082" name="Object 2"/>
          <p:cNvGraphicFramePr>
            <a:graphicFrameLocks noChangeAspect="1"/>
          </p:cNvGraphicFramePr>
          <p:nvPr/>
        </p:nvGraphicFramePr>
        <p:xfrm>
          <a:off x="3341688" y="2133600"/>
          <a:ext cx="2155825" cy="1062038"/>
        </p:xfrm>
        <a:graphic>
          <a:graphicData uri="http://schemas.openxmlformats.org/presentationml/2006/ole">
            <mc:AlternateContent xmlns:mc="http://schemas.openxmlformats.org/markup-compatibility/2006">
              <mc:Choice xmlns:v="urn:schemas-microsoft-com:vml" Requires="v">
                <p:oleObj spid="_x0000_s34823" name="Equation" r:id="rId3" imgW="850680" imgH="419040" progId="Equation.3">
                  <p:embed/>
                </p:oleObj>
              </mc:Choice>
              <mc:Fallback>
                <p:oleObj name="Equation" r:id="rId3" imgW="8506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1688" y="2133600"/>
                        <a:ext cx="2155825" cy="106203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Rectangle 6"/>
          <p:cNvSpPr>
            <a:spLocks noChangeArrowheads="1"/>
          </p:cNvSpPr>
          <p:nvPr/>
        </p:nvSpPr>
        <p:spPr bwMode="auto">
          <a:xfrm>
            <a:off x="1371600" y="3810000"/>
            <a:ext cx="6553200" cy="1905000"/>
          </a:xfrm>
          <a:prstGeom prst="rect">
            <a:avLst/>
          </a:prstGeom>
          <a:solidFill>
            <a:srgbClr val="FFFFFF"/>
          </a:solidFill>
          <a:ln w="28575">
            <a:noFill/>
            <a:miter lim="800000"/>
            <a:headEnd/>
            <a:tailEnd/>
          </a:ln>
        </p:spPr>
        <p:txBody>
          <a:bodyPr/>
          <a:lstStyle/>
          <a:p>
            <a:pPr marL="342900" indent="-342900" eaLnBrk="1" hangingPunct="1">
              <a:spcBef>
                <a:spcPct val="20000"/>
              </a:spcBef>
              <a:buClr>
                <a:schemeClr val="tx1"/>
              </a:buClr>
              <a:buSzPct val="85000"/>
              <a:buFont typeface="Wingdings" pitchFamily="2" charset="2"/>
              <a:buNone/>
            </a:pPr>
            <a:r>
              <a:rPr lang="en-US" sz="2000">
                <a:latin typeface="Times New Roman" pitchFamily="18" charset="0"/>
              </a:rPr>
              <a:t>where:</a:t>
            </a:r>
          </a:p>
          <a:p>
            <a:pPr marL="342900" indent="-342900" eaLnBrk="1" hangingPunct="1">
              <a:spcBef>
                <a:spcPct val="20000"/>
              </a:spcBef>
              <a:buClr>
                <a:schemeClr val="tx1"/>
              </a:buClr>
              <a:buSzPct val="85000"/>
              <a:buFont typeface="Wingdings" pitchFamily="2" charset="2"/>
              <a:buNone/>
            </a:pPr>
            <a:r>
              <a:rPr lang="en-US" sz="2000">
                <a:latin typeface="Times New Roman" pitchFamily="18" charset="0"/>
              </a:rPr>
              <a:t>	X = the probability of X events in an area of opportunity</a:t>
            </a:r>
          </a:p>
          <a:p>
            <a:pPr marL="342900" indent="-342900" eaLnBrk="1" hangingPunct="1">
              <a:spcBef>
                <a:spcPct val="20000"/>
              </a:spcBef>
              <a:buClr>
                <a:schemeClr val="tx1"/>
              </a:buClr>
              <a:buSzPct val="85000"/>
              <a:buFont typeface="Wingdings" pitchFamily="2" charset="2"/>
              <a:buNone/>
            </a:pPr>
            <a:r>
              <a:rPr lang="en-US" sz="2000">
                <a:latin typeface="Times New Roman" pitchFamily="18" charset="0"/>
              </a:rPr>
              <a:t>	</a:t>
            </a:r>
            <a:r>
              <a:rPr lang="en-US" sz="2000">
                <a:latin typeface="Times New Roman" pitchFamily="18" charset="0"/>
                <a:sym typeface="Symbol" pitchFamily="18" charset="2"/>
              </a:rPr>
              <a:t></a:t>
            </a:r>
            <a:r>
              <a:rPr lang="en-US" sz="2000">
                <a:latin typeface="Times New Roman" pitchFamily="18" charset="0"/>
              </a:rPr>
              <a:t> = expected number of events</a:t>
            </a:r>
          </a:p>
          <a:p>
            <a:pPr marL="342900" indent="-342900" eaLnBrk="1" hangingPunct="1">
              <a:spcBef>
                <a:spcPct val="20000"/>
              </a:spcBef>
              <a:buClr>
                <a:schemeClr val="tx1"/>
              </a:buClr>
              <a:buSzPct val="85000"/>
              <a:buFont typeface="Wingdings" pitchFamily="2" charset="2"/>
              <a:buNone/>
            </a:pPr>
            <a:r>
              <a:rPr lang="en-US" sz="2000">
                <a:latin typeface="Times New Roman" pitchFamily="18" charset="0"/>
              </a:rPr>
              <a:t>	e = mathematical constant approximated by 2.71828…</a:t>
            </a:r>
            <a:r>
              <a:rPr lang="en-US" sz="2300" baseline="-25000">
                <a:latin typeface="Times New Roman" pitchFamily="18" charset="0"/>
              </a:rPr>
              <a:t>		</a:t>
            </a:r>
          </a:p>
        </p:txBody>
      </p:sp>
    </p:spTree>
    <p:extLst>
      <p:ext uri="{BB962C8B-B14F-4D97-AF65-F5344CB8AC3E}">
        <p14:creationId xmlns:p14="http://schemas.microsoft.com/office/powerpoint/2010/main" val="2244839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a:t>
            </a:r>
            <a:endParaRPr lang="en-US" dirty="0"/>
          </a:p>
        </p:txBody>
      </p:sp>
      <p:sp>
        <p:nvSpPr>
          <p:cNvPr id="3" name="Content Placeholder 2"/>
          <p:cNvSpPr>
            <a:spLocks noGrp="1"/>
          </p:cNvSpPr>
          <p:nvPr>
            <p:ph sz="quarter" idx="1"/>
          </p:nvPr>
        </p:nvSpPr>
        <p:spPr>
          <a:xfrm>
            <a:off x="914400" y="2057400"/>
            <a:ext cx="7772400" cy="4572000"/>
          </a:xfrm>
        </p:spPr>
        <p:txBody>
          <a:bodyPr/>
          <a:lstStyle/>
          <a:p>
            <a:pPr>
              <a:buClr>
                <a:schemeClr val="tx1"/>
              </a:buClr>
              <a:buSzTx/>
              <a:buFont typeface="Wingdings" pitchFamily="2" charset="2"/>
              <a:buChar char="§"/>
            </a:pPr>
            <a:r>
              <a:rPr lang="en-US" dirty="0" smtClean="0">
                <a:latin typeface="Times New Roman" charset="0"/>
              </a:rPr>
              <a:t>Collect data</a:t>
            </a:r>
          </a:p>
          <a:p>
            <a:pPr lvl="1">
              <a:buClr>
                <a:schemeClr val="tx1"/>
              </a:buClr>
              <a:buSzTx/>
              <a:buFont typeface="Wingdings" pitchFamily="2" charset="2"/>
              <a:buChar char="§"/>
            </a:pPr>
            <a:r>
              <a:rPr lang="en-US" dirty="0" smtClean="0">
                <a:latin typeface="Times New Roman" charset="0"/>
              </a:rPr>
              <a:t>ex. Survey</a:t>
            </a:r>
          </a:p>
          <a:p>
            <a:pPr>
              <a:buClr>
                <a:schemeClr val="tx1"/>
              </a:buClr>
              <a:buSzTx/>
              <a:buFont typeface="Wingdings" pitchFamily="2" charset="2"/>
              <a:buChar char="§"/>
            </a:pPr>
            <a:r>
              <a:rPr lang="en-US" dirty="0" smtClean="0">
                <a:latin typeface="Times New Roman" charset="0"/>
              </a:rPr>
              <a:t>Present data</a:t>
            </a:r>
          </a:p>
          <a:p>
            <a:pPr lvl="1">
              <a:buClr>
                <a:schemeClr val="tx1"/>
              </a:buClr>
              <a:buSzTx/>
              <a:buFont typeface="Wingdings" pitchFamily="2" charset="2"/>
              <a:buChar char="§"/>
            </a:pPr>
            <a:r>
              <a:rPr lang="en-US" dirty="0" smtClean="0">
                <a:latin typeface="Times New Roman" charset="0"/>
              </a:rPr>
              <a:t>ex. Tables and graphs</a:t>
            </a:r>
          </a:p>
          <a:p>
            <a:pPr>
              <a:buClr>
                <a:schemeClr val="tx1"/>
              </a:buClr>
              <a:buSzTx/>
              <a:buFont typeface="Wingdings" pitchFamily="2" charset="2"/>
              <a:buChar char="§"/>
            </a:pPr>
            <a:r>
              <a:rPr lang="en-US" dirty="0" smtClean="0">
                <a:latin typeface="Times New Roman" charset="0"/>
              </a:rPr>
              <a:t>Characterize data</a:t>
            </a:r>
          </a:p>
          <a:p>
            <a:pPr lvl="1">
              <a:buClr>
                <a:schemeClr val="tx1"/>
              </a:buClr>
              <a:buSzTx/>
              <a:buFont typeface="Wingdings" pitchFamily="2" charset="2"/>
              <a:buChar char="§"/>
            </a:pPr>
            <a:r>
              <a:rPr lang="en-US" dirty="0" smtClean="0">
                <a:latin typeface="Times New Roman" charset="0"/>
              </a:rPr>
              <a:t>ex. Sample mean =</a:t>
            </a:r>
            <a:r>
              <a:rPr lang="en-US" sz="2800" dirty="0" smtClean="0"/>
              <a:t> </a:t>
            </a:r>
          </a:p>
          <a:p>
            <a:pPr>
              <a:buNone/>
            </a:pPr>
            <a:endParaRPr lang="en-US" dirty="0"/>
          </a:p>
        </p:txBody>
      </p:sp>
      <p:grpSp>
        <p:nvGrpSpPr>
          <p:cNvPr id="5" name="Group 1029"/>
          <p:cNvGrpSpPr>
            <a:grpSpLocks/>
          </p:cNvGrpSpPr>
          <p:nvPr/>
        </p:nvGrpSpPr>
        <p:grpSpPr bwMode="auto">
          <a:xfrm>
            <a:off x="3505200" y="1981200"/>
            <a:ext cx="3429000" cy="2895600"/>
            <a:chOff x="2400" y="1392"/>
            <a:chExt cx="2832" cy="2400"/>
          </a:xfrm>
        </p:grpSpPr>
        <p:graphicFrame>
          <p:nvGraphicFramePr>
            <p:cNvPr id="6" name="Object 1030"/>
            <p:cNvGraphicFramePr>
              <a:graphicFrameLocks noChangeAspect="1"/>
            </p:cNvGraphicFramePr>
            <p:nvPr/>
          </p:nvGraphicFramePr>
          <p:xfrm>
            <a:off x="2880" y="3216"/>
            <a:ext cx="559" cy="576"/>
          </p:xfrm>
          <a:graphic>
            <a:graphicData uri="http://schemas.openxmlformats.org/presentationml/2006/ole">
              <mc:AlternateContent xmlns:mc="http://schemas.openxmlformats.org/markup-compatibility/2006">
                <mc:Choice xmlns:v="urn:schemas-microsoft-com:vml" Requires="v">
                  <p:oleObj spid="_x0000_s38924" name="Equation" r:id="rId3" imgW="419040" imgH="431640" progId="">
                    <p:embed/>
                  </p:oleObj>
                </mc:Choice>
                <mc:Fallback>
                  <p:oleObj name="Equation" r:id="rId3" imgW="419040" imgH="4316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3216"/>
                          <a:ext cx="559"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031">
              <a:hlinkClick r:id="" action="ppaction://ole?verb=0"/>
            </p:cNvPr>
            <p:cNvGraphicFramePr>
              <a:graphicFrameLocks/>
            </p:cNvGraphicFramePr>
            <p:nvPr/>
          </p:nvGraphicFramePr>
          <p:xfrm>
            <a:off x="3360" y="2461"/>
            <a:ext cx="1136" cy="803"/>
          </p:xfrm>
          <a:graphic>
            <a:graphicData uri="http://schemas.openxmlformats.org/presentationml/2006/ole">
              <mc:AlternateContent xmlns:mc="http://schemas.openxmlformats.org/markup-compatibility/2006">
                <mc:Choice xmlns:v="urn:schemas-microsoft-com:vml" Requires="v">
                  <p:oleObj spid="_x0000_s38925" name="Clip" r:id="rId5" imgW="1801800" imgH="1272960" progId="">
                    <p:embed/>
                  </p:oleObj>
                </mc:Choice>
                <mc:Fallback>
                  <p:oleObj name="Clip" r:id="rId5" imgW="1801800" imgH="127296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0" y="2461"/>
                          <a:ext cx="1136" cy="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1032"/>
            <p:cNvSpPr>
              <a:spLocks noChangeShapeType="1"/>
            </p:cNvSpPr>
            <p:nvPr/>
          </p:nvSpPr>
          <p:spPr bwMode="auto">
            <a:xfrm>
              <a:off x="4224" y="2317"/>
              <a:ext cx="1" cy="624"/>
            </a:xfrm>
            <a:prstGeom prst="line">
              <a:avLst/>
            </a:prstGeom>
            <a:noFill/>
            <a:ln w="9525">
              <a:solidFill>
                <a:schemeClr val="tx1"/>
              </a:solidFill>
              <a:miter lim="800000"/>
              <a:headEnd/>
              <a:tailEnd/>
            </a:ln>
            <a:effectLst/>
          </p:spPr>
          <p:txBody>
            <a:bodyPr wrap="none"/>
            <a:lstStyle/>
            <a:p>
              <a:endParaRPr lang="en-US"/>
            </a:p>
          </p:txBody>
        </p:sp>
        <p:sp>
          <p:nvSpPr>
            <p:cNvPr id="9" name="Line 1033"/>
            <p:cNvSpPr>
              <a:spLocks noChangeShapeType="1"/>
            </p:cNvSpPr>
            <p:nvPr/>
          </p:nvSpPr>
          <p:spPr bwMode="auto">
            <a:xfrm>
              <a:off x="4224" y="2941"/>
              <a:ext cx="1008" cy="1"/>
            </a:xfrm>
            <a:prstGeom prst="line">
              <a:avLst/>
            </a:prstGeom>
            <a:noFill/>
            <a:ln w="9525">
              <a:solidFill>
                <a:schemeClr val="tx1"/>
              </a:solidFill>
              <a:miter lim="800000"/>
              <a:headEnd/>
              <a:tailEnd/>
            </a:ln>
            <a:effectLst/>
          </p:spPr>
          <p:txBody>
            <a:bodyPr wrap="none"/>
            <a:lstStyle/>
            <a:p>
              <a:endParaRPr lang="en-US"/>
            </a:p>
          </p:txBody>
        </p:sp>
        <p:sp>
          <p:nvSpPr>
            <p:cNvPr id="10" name="Rectangle 1034"/>
            <p:cNvSpPr>
              <a:spLocks noChangeArrowheads="1"/>
            </p:cNvSpPr>
            <p:nvPr/>
          </p:nvSpPr>
          <p:spPr bwMode="auto">
            <a:xfrm>
              <a:off x="4368" y="2653"/>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Rectangle 1035"/>
            <p:cNvSpPr>
              <a:spLocks noChangeArrowheads="1"/>
            </p:cNvSpPr>
            <p:nvPr/>
          </p:nvSpPr>
          <p:spPr bwMode="auto">
            <a:xfrm>
              <a:off x="4464" y="2701"/>
              <a:ext cx="96" cy="2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Rectangle 1036"/>
            <p:cNvSpPr>
              <a:spLocks noChangeArrowheads="1"/>
            </p:cNvSpPr>
            <p:nvPr/>
          </p:nvSpPr>
          <p:spPr bwMode="auto">
            <a:xfrm>
              <a:off x="4560" y="2509"/>
              <a:ext cx="96" cy="43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1037"/>
            <p:cNvSpPr>
              <a:spLocks noChangeArrowheads="1"/>
            </p:cNvSpPr>
            <p:nvPr/>
          </p:nvSpPr>
          <p:spPr bwMode="auto">
            <a:xfrm>
              <a:off x="4656" y="2557"/>
              <a:ext cx="96"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Rectangle 1038"/>
            <p:cNvSpPr>
              <a:spLocks noChangeArrowheads="1"/>
            </p:cNvSpPr>
            <p:nvPr/>
          </p:nvSpPr>
          <p:spPr bwMode="auto">
            <a:xfrm>
              <a:off x="4752" y="2653"/>
              <a:ext cx="96" cy="2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Rectangle 1039"/>
            <p:cNvSpPr>
              <a:spLocks noChangeArrowheads="1"/>
            </p:cNvSpPr>
            <p:nvPr/>
          </p:nvSpPr>
          <p:spPr bwMode="auto">
            <a:xfrm>
              <a:off x="4848" y="2797"/>
              <a:ext cx="96"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Rectangle 1040"/>
            <p:cNvSpPr>
              <a:spLocks noChangeArrowheads="1"/>
            </p:cNvSpPr>
            <p:nvPr/>
          </p:nvSpPr>
          <p:spPr bwMode="auto">
            <a:xfrm>
              <a:off x="4272" y="2797"/>
              <a:ext cx="96"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Rectangle 1041"/>
            <p:cNvSpPr>
              <a:spLocks noChangeArrowheads="1"/>
            </p:cNvSpPr>
            <p:nvPr/>
          </p:nvSpPr>
          <p:spPr bwMode="auto">
            <a:xfrm>
              <a:off x="4944" y="2845"/>
              <a:ext cx="96" cy="96"/>
            </a:xfrm>
            <a:prstGeom prst="rect">
              <a:avLst/>
            </a:prstGeom>
            <a:solidFill>
              <a:schemeClr val="accent1"/>
            </a:solidFill>
            <a:ln w="9525">
              <a:solidFill>
                <a:schemeClr val="tx1"/>
              </a:solidFill>
              <a:miter lim="800000"/>
              <a:headEnd/>
              <a:tailEnd/>
            </a:ln>
            <a:effectLst/>
          </p:spPr>
          <p:txBody>
            <a:bodyPr wrap="none" anchor="ctr"/>
            <a:lstStyle/>
            <a:p>
              <a:endParaRPr lang="en-US"/>
            </a:p>
          </p:txBody>
        </p:sp>
        <p:pic>
          <p:nvPicPr>
            <p:cNvPr id="18" name="Picture 1042" descr="j0283537"/>
            <p:cNvPicPr>
              <a:picLocks noChangeAspect="1" noChangeArrowheads="1" noCrop="1"/>
            </p:cNvPicPr>
            <p:nvPr/>
          </p:nvPicPr>
          <p:blipFill>
            <a:blip r:embed="rId7" cstate="print"/>
            <a:srcRect/>
            <a:stretch>
              <a:fillRect/>
            </a:stretch>
          </p:blipFill>
          <p:spPr bwMode="auto">
            <a:xfrm>
              <a:off x="2400" y="1392"/>
              <a:ext cx="624" cy="606"/>
            </a:xfrm>
            <a:prstGeom prst="rect">
              <a:avLst/>
            </a:prstGeom>
            <a:noFill/>
          </p:spPr>
        </p:pic>
        <p:pic>
          <p:nvPicPr>
            <p:cNvPr id="19" name="Picture 1043" descr="check"/>
            <p:cNvPicPr>
              <a:picLocks noChangeAspect="1" noChangeArrowheads="1"/>
            </p:cNvPicPr>
            <p:nvPr/>
          </p:nvPicPr>
          <p:blipFill>
            <a:blip r:embed="rId8" cstate="print"/>
            <a:srcRect/>
            <a:stretch>
              <a:fillRect/>
            </a:stretch>
          </p:blipFill>
          <p:spPr bwMode="auto">
            <a:xfrm>
              <a:off x="2736" y="1728"/>
              <a:ext cx="90" cy="90"/>
            </a:xfrm>
            <a:prstGeom prst="rect">
              <a:avLst/>
            </a:prstGeom>
            <a:noFill/>
          </p:spPr>
        </p:pic>
        <p:pic>
          <p:nvPicPr>
            <p:cNvPr id="20" name="Picture 1044" descr="check"/>
            <p:cNvPicPr>
              <a:picLocks noChangeAspect="1" noChangeArrowheads="1"/>
            </p:cNvPicPr>
            <p:nvPr/>
          </p:nvPicPr>
          <p:blipFill>
            <a:blip r:embed="rId8" cstate="print"/>
            <a:srcRect/>
            <a:stretch>
              <a:fillRect/>
            </a:stretch>
          </p:blipFill>
          <p:spPr bwMode="auto">
            <a:xfrm>
              <a:off x="2784" y="1824"/>
              <a:ext cx="90" cy="90"/>
            </a:xfrm>
            <a:prstGeom prst="rect">
              <a:avLst/>
            </a:prstGeom>
            <a:noFill/>
          </p:spPr>
        </p:pic>
        <p:pic>
          <p:nvPicPr>
            <p:cNvPr id="21" name="Picture 1045" descr="check"/>
            <p:cNvPicPr>
              <a:picLocks noChangeAspect="1" noChangeArrowheads="1"/>
            </p:cNvPicPr>
            <p:nvPr/>
          </p:nvPicPr>
          <p:blipFill>
            <a:blip r:embed="rId8" cstate="print"/>
            <a:srcRect/>
            <a:stretch>
              <a:fillRect/>
            </a:stretch>
          </p:blipFill>
          <p:spPr bwMode="auto">
            <a:xfrm>
              <a:off x="2688" y="1632"/>
              <a:ext cx="90" cy="90"/>
            </a:xfrm>
            <a:prstGeom prst="rect">
              <a:avLst/>
            </a:prstGeom>
            <a:noFill/>
          </p:spPr>
        </p:pic>
      </p:grpSp>
    </p:spTree>
    <p:extLst>
      <p:ext uri="{BB962C8B-B14F-4D97-AF65-F5344CB8AC3E}">
        <p14:creationId xmlns:p14="http://schemas.microsoft.com/office/powerpoint/2010/main" val="721356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sz="quarter" idx="1"/>
          </p:nvPr>
        </p:nvSpPr>
        <p:spPr/>
        <p:txBody>
          <a:bodyPr/>
          <a:lstStyle/>
          <a:p>
            <a:r>
              <a:rPr lang="en-US" sz="2800" dirty="0" smtClean="0"/>
              <a:t>Suppose that, on average, 5 cars enter a parking lot per minute.  What is the probability that in a given minute, 7 cars will enter?</a:t>
            </a:r>
          </a:p>
          <a:p>
            <a:endParaRPr lang="en-US" sz="2800" dirty="0" smtClean="0"/>
          </a:p>
          <a:p>
            <a:endParaRPr lang="en-US" sz="2800" dirty="0" smtClean="0"/>
          </a:p>
          <a:p>
            <a:endParaRPr lang="en-US" sz="2800" dirty="0" smtClean="0"/>
          </a:p>
          <a:p>
            <a:r>
              <a:rPr lang="en-US" sz="2800" dirty="0" smtClean="0">
                <a:latin typeface="Times New Roman" pitchFamily="18" charset="0"/>
              </a:rPr>
              <a:t>So, there is a 10.4% chance 7 cars will enter the  parking in a given minute.</a:t>
            </a:r>
            <a:endParaRPr lang="en-US" sz="2800" dirty="0" smtClean="0"/>
          </a:p>
          <a:p>
            <a:endParaRPr lang="en-US" sz="2800" dirty="0" smtClean="0"/>
          </a:p>
          <a:p>
            <a:endParaRPr lang="en-US" dirty="0"/>
          </a:p>
        </p:txBody>
      </p:sp>
      <p:graphicFrame>
        <p:nvGraphicFramePr>
          <p:cNvPr id="47106" name="Object 2"/>
          <p:cNvGraphicFramePr>
            <a:graphicFrameLocks noChangeAspect="1"/>
          </p:cNvGraphicFramePr>
          <p:nvPr/>
        </p:nvGraphicFramePr>
        <p:xfrm>
          <a:off x="2701925" y="3001962"/>
          <a:ext cx="4308475" cy="960438"/>
        </p:xfrm>
        <a:graphic>
          <a:graphicData uri="http://schemas.openxmlformats.org/presentationml/2006/ole">
            <mc:AlternateContent xmlns:mc="http://schemas.openxmlformats.org/markup-compatibility/2006">
              <mc:Choice xmlns:v="urn:schemas-microsoft-com:vml" Requires="v">
                <p:oleObj spid="_x0000_s35852" name="Equation" r:id="rId3" imgW="1879560" imgH="419040" progId="Equation.3">
                  <p:embed/>
                </p:oleObj>
              </mc:Choice>
              <mc:Fallback>
                <p:oleObj name="Equation" r:id="rId3" imgW="187956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925" y="3001962"/>
                        <a:ext cx="4308475" cy="960438"/>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Rectangle 4"/>
          <p:cNvSpPr txBox="1">
            <a:spLocks noChangeArrowheads="1"/>
          </p:cNvSpPr>
          <p:nvPr/>
        </p:nvSpPr>
        <p:spPr>
          <a:xfrm>
            <a:off x="1143000" y="5713412"/>
            <a:ext cx="5638800" cy="839788"/>
          </a:xfrm>
          <a:prstGeom prst="rect">
            <a:avLst/>
          </a:prstGeom>
          <a:noFill/>
          <a:ln/>
        </p:spPr>
        <p:txBody>
          <a:bodyPr vert="horz" lIns="85342" tIns="42672" rIns="85342" bIns="42672">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Mean   =</a:t>
            </a:r>
            <a:r>
              <a:rPr kumimoji="0" lang="en-US" sz="2600" b="0" i="0" u="none" strike="noStrike" kern="1200" cap="none" spc="0" normalizeH="0" noProof="0" dirty="0" smtClean="0">
                <a:ln>
                  <a:noFill/>
                </a:ln>
                <a:solidFill>
                  <a:schemeClr val="tx1"/>
                </a:solidFill>
                <a:effectLst/>
                <a:uLnTx/>
                <a:uFillTx/>
                <a:latin typeface="+mn-lt"/>
                <a:ea typeface="+mn-ea"/>
                <a:cs typeface="+mn-cs"/>
              </a:rPr>
              <a:t> Variance =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pitchFamily="2" charset="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7107" name="Object 3"/>
          <p:cNvGraphicFramePr>
            <a:graphicFrameLocks noChangeAspect="1"/>
          </p:cNvGraphicFramePr>
          <p:nvPr/>
        </p:nvGraphicFramePr>
        <p:xfrm>
          <a:off x="4038600" y="5632450"/>
          <a:ext cx="1511300" cy="615950"/>
        </p:xfrm>
        <a:graphic>
          <a:graphicData uri="http://schemas.openxmlformats.org/presentationml/2006/ole">
            <mc:AlternateContent xmlns:mc="http://schemas.openxmlformats.org/markup-compatibility/2006">
              <mc:Choice xmlns:v="urn:schemas-microsoft-com:vml" Requires="v">
                <p:oleObj spid="_x0000_s35853" name="Equation" r:id="rId5" imgW="126720" imgH="164880" progId="Equation.3">
                  <p:embed/>
                </p:oleObj>
              </mc:Choice>
              <mc:Fallback>
                <p:oleObj name="Equation"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5632450"/>
                        <a:ext cx="15113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51528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Statistics</a:t>
            </a:r>
            <a:endParaRPr lang="en-US" dirty="0"/>
          </a:p>
        </p:txBody>
      </p:sp>
      <p:sp>
        <p:nvSpPr>
          <p:cNvPr id="3" name="Content Placeholder 2"/>
          <p:cNvSpPr>
            <a:spLocks noGrp="1"/>
          </p:cNvSpPr>
          <p:nvPr>
            <p:ph sz="quarter" idx="1"/>
          </p:nvPr>
        </p:nvSpPr>
        <p:spPr>
          <a:xfrm>
            <a:off x="762000" y="1447800"/>
            <a:ext cx="4343400" cy="4191000"/>
          </a:xfrm>
        </p:spPr>
        <p:txBody>
          <a:bodyPr>
            <a:normAutofit/>
          </a:bodyPr>
          <a:lstStyle/>
          <a:p>
            <a:pPr>
              <a:buClr>
                <a:schemeClr val="tx1"/>
              </a:buClr>
              <a:buSzTx/>
              <a:buFont typeface="Wingdings" pitchFamily="2" charset="2"/>
              <a:buChar char="§"/>
            </a:pPr>
            <a:r>
              <a:rPr lang="en-US" sz="2800" dirty="0" smtClean="0"/>
              <a:t>Estimation</a:t>
            </a:r>
          </a:p>
          <a:p>
            <a:pPr lvl="1">
              <a:buClr>
                <a:schemeClr val="tx1"/>
              </a:buClr>
              <a:buSzTx/>
              <a:buFont typeface="Wingdings" pitchFamily="2" charset="2"/>
              <a:buChar char="§"/>
            </a:pPr>
            <a:r>
              <a:rPr lang="en-US" sz="2800" dirty="0" smtClean="0"/>
              <a:t>ex. Estimate the population mean weight using the sample average weight</a:t>
            </a:r>
          </a:p>
          <a:p>
            <a:pPr>
              <a:buClr>
                <a:schemeClr val="tx1"/>
              </a:buClr>
              <a:buSzTx/>
              <a:buFont typeface="Wingdings" pitchFamily="2" charset="2"/>
              <a:buChar char="§"/>
            </a:pPr>
            <a:r>
              <a:rPr lang="en-US" sz="2800" dirty="0" smtClean="0"/>
              <a:t>Hypothesis testing</a:t>
            </a:r>
          </a:p>
          <a:p>
            <a:pPr lvl="1">
              <a:buClr>
                <a:schemeClr val="tx1"/>
              </a:buClr>
              <a:buSzTx/>
              <a:buFont typeface="Wingdings" pitchFamily="2" charset="2"/>
              <a:buChar char="§"/>
            </a:pPr>
            <a:r>
              <a:rPr lang="en-US" sz="2800" dirty="0" smtClean="0"/>
              <a:t>ex. Test the claim that the population average weight is 65 Kg</a:t>
            </a:r>
          </a:p>
          <a:p>
            <a:endParaRPr lang="en-US" sz="2800" dirty="0"/>
          </a:p>
        </p:txBody>
      </p:sp>
      <p:pic>
        <p:nvPicPr>
          <p:cNvPr id="4" name="Picture 5"/>
          <p:cNvPicPr>
            <a:picLocks noChangeArrowheads="1"/>
          </p:cNvPicPr>
          <p:nvPr/>
        </p:nvPicPr>
        <p:blipFill>
          <a:blip r:embed="rId2" cstate="print"/>
          <a:srcRect/>
          <a:stretch>
            <a:fillRect/>
          </a:stretch>
        </p:blipFill>
        <p:spPr bwMode="auto">
          <a:xfrm>
            <a:off x="5410200" y="1905000"/>
            <a:ext cx="3124200" cy="3048000"/>
          </a:xfrm>
          <a:prstGeom prst="rect">
            <a:avLst/>
          </a:prstGeom>
          <a:noFill/>
          <a:ln w="12700">
            <a:noFill/>
            <a:miter lim="800000"/>
            <a:headEnd/>
            <a:tailEnd/>
          </a:ln>
          <a:effectLst/>
        </p:spPr>
      </p:pic>
      <p:sp>
        <p:nvSpPr>
          <p:cNvPr id="5" name="Rectangle 6"/>
          <p:cNvSpPr>
            <a:spLocks noChangeArrowheads="1"/>
          </p:cNvSpPr>
          <p:nvPr/>
        </p:nvSpPr>
        <p:spPr bwMode="auto">
          <a:xfrm>
            <a:off x="838200" y="5803900"/>
            <a:ext cx="7772400" cy="800732"/>
          </a:xfrm>
          <a:prstGeom prst="rect">
            <a:avLst/>
          </a:prstGeom>
          <a:solidFill>
            <a:srgbClr val="CBDDF7"/>
          </a:solidFill>
          <a:ln w="12700">
            <a:noFill/>
            <a:miter lim="800000"/>
            <a:headEnd/>
            <a:tailEnd/>
          </a:ln>
          <a:effectLst/>
        </p:spPr>
        <p:txBody>
          <a:bodyPr lIns="90488" tIns="44450" rIns="90488" bIns="44450">
            <a:spAutoFit/>
          </a:bodyPr>
          <a:lstStyle/>
          <a:p>
            <a:pPr algn="ctr" eaLnBrk="0" hangingPunct="0">
              <a:lnSpc>
                <a:spcPct val="80000"/>
              </a:lnSpc>
              <a:spcBef>
                <a:spcPct val="50000"/>
              </a:spcBef>
              <a:buClrTx/>
              <a:buSzTx/>
              <a:buFontTx/>
              <a:buNone/>
            </a:pPr>
            <a:r>
              <a:rPr lang="en-US" sz="2800" dirty="0">
                <a:solidFill>
                  <a:schemeClr val="tx1"/>
                </a:solidFill>
              </a:rPr>
              <a:t>Drawing conclusions and/or making decisions concerning a </a:t>
            </a:r>
            <a:r>
              <a:rPr lang="en-US" sz="2800" b="1" dirty="0">
                <a:solidFill>
                  <a:schemeClr val="tx1"/>
                </a:solidFill>
              </a:rPr>
              <a:t>population</a:t>
            </a:r>
            <a:r>
              <a:rPr lang="en-US" sz="2800" dirty="0">
                <a:solidFill>
                  <a:schemeClr val="tx1"/>
                </a:solidFill>
              </a:rPr>
              <a:t> based on </a:t>
            </a:r>
            <a:r>
              <a:rPr lang="en-US" sz="2800" b="1" dirty="0">
                <a:solidFill>
                  <a:schemeClr val="tx1"/>
                </a:solidFill>
              </a:rPr>
              <a:t>sample</a:t>
            </a:r>
            <a:r>
              <a:rPr lang="en-US" sz="2800" dirty="0">
                <a:solidFill>
                  <a:schemeClr val="tx1"/>
                </a:solidFill>
              </a:rPr>
              <a:t> results.</a:t>
            </a:r>
          </a:p>
        </p:txBody>
      </p:sp>
    </p:spTree>
    <p:extLst>
      <p:ext uri="{BB962C8B-B14F-4D97-AF65-F5344CB8AC3E}">
        <p14:creationId xmlns:p14="http://schemas.microsoft.com/office/powerpoint/2010/main" val="2739560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Vocabulary of Statistics</a:t>
            </a:r>
            <a:endParaRPr lang="en-US" dirty="0"/>
          </a:p>
        </p:txBody>
      </p:sp>
      <p:sp>
        <p:nvSpPr>
          <p:cNvPr id="3" name="Content Placeholder 2"/>
          <p:cNvSpPr>
            <a:spLocks noGrp="1"/>
          </p:cNvSpPr>
          <p:nvPr>
            <p:ph sz="quarter" idx="1"/>
          </p:nvPr>
        </p:nvSpPr>
        <p:spPr/>
        <p:txBody>
          <a:bodyPr>
            <a:normAutofit fontScale="62500" lnSpcReduction="20000"/>
          </a:bodyPr>
          <a:lstStyle/>
          <a:p>
            <a:pPr marL="0" lvl="0" indent="0" fontAlgn="base">
              <a:spcBef>
                <a:spcPct val="0"/>
              </a:spcBef>
              <a:spcAft>
                <a:spcPct val="0"/>
              </a:spcAft>
              <a:buClrTx/>
              <a:buSzTx/>
              <a:buNone/>
            </a:pPr>
            <a:r>
              <a:rPr lang="en-US" sz="2800" b="1" dirty="0" smtClean="0">
                <a:solidFill>
                  <a:srgbClr val="0053A6"/>
                </a:solidFill>
                <a:latin typeface="Arial" charset="0"/>
                <a:ea typeface="Times New Roman" charset="0"/>
                <a:cs typeface="Arial" charset="0"/>
              </a:rPr>
              <a:t>VARIABLE</a:t>
            </a:r>
            <a:endParaRPr lang="en-US" sz="2800" dirty="0" smtClean="0">
              <a:solidFill>
                <a:schemeClr val="tx2"/>
              </a:solidFill>
              <a:latin typeface="Times New Roman" charset="0"/>
              <a:ea typeface="Times New Roman" charset="0"/>
              <a:cs typeface="Arial" charset="0"/>
            </a:endParaRPr>
          </a:p>
          <a:p>
            <a:pPr marL="0" lvl="0" indent="0" eaLnBrk="0" fontAlgn="base" hangingPunct="0">
              <a:spcBef>
                <a:spcPct val="0"/>
              </a:spcBef>
              <a:spcAft>
                <a:spcPct val="0"/>
              </a:spcAft>
              <a:buClrTx/>
              <a:buSzTx/>
              <a:buNone/>
            </a:pPr>
            <a:r>
              <a:rPr lang="en-US" sz="2800" dirty="0" smtClean="0">
                <a:latin typeface="Times New Roman" charset="0"/>
                <a:ea typeface="Times New Roman" charset="0"/>
                <a:cs typeface="Arial" charset="0"/>
              </a:rPr>
              <a:t>A </a:t>
            </a:r>
            <a:r>
              <a:rPr lang="en-US" sz="2800" b="1" dirty="0" smtClean="0">
                <a:latin typeface="Times New Roman" charset="0"/>
                <a:ea typeface="Times New Roman" charset="0"/>
                <a:cs typeface="Arial" charset="0"/>
              </a:rPr>
              <a:t>variable </a:t>
            </a:r>
            <a:r>
              <a:rPr lang="en-US" sz="2800" dirty="0" smtClean="0">
                <a:latin typeface="Times New Roman" charset="0"/>
                <a:ea typeface="Times New Roman" charset="0"/>
                <a:cs typeface="Arial" charset="0"/>
              </a:rPr>
              <a:t>is a characteristic of an item or individual.</a:t>
            </a:r>
          </a:p>
          <a:p>
            <a:pPr marL="0" lvl="0" indent="0" eaLnBrk="0" fontAlgn="base" hangingPunct="0">
              <a:spcBef>
                <a:spcPct val="0"/>
              </a:spcBef>
              <a:spcAft>
                <a:spcPct val="0"/>
              </a:spcAft>
              <a:buClrTx/>
              <a:buSzTx/>
              <a:buNone/>
            </a:pPr>
            <a:endParaRPr lang="en-US" sz="2800" dirty="0" smtClean="0">
              <a:latin typeface="Times New Roman" charset="0"/>
              <a:ea typeface="Times New Roman" charset="0"/>
              <a:cs typeface="Arial" charset="0"/>
            </a:endParaRPr>
          </a:p>
          <a:p>
            <a:pPr marL="0" lvl="0" indent="0" eaLnBrk="0" fontAlgn="base" hangingPunct="0">
              <a:spcBef>
                <a:spcPct val="0"/>
              </a:spcBef>
              <a:spcAft>
                <a:spcPct val="0"/>
              </a:spcAft>
              <a:buClrTx/>
              <a:buSzTx/>
              <a:buNone/>
            </a:pPr>
            <a:r>
              <a:rPr lang="en-US" sz="2800" b="1" dirty="0" smtClean="0">
                <a:solidFill>
                  <a:srgbClr val="0053A6"/>
                </a:solidFill>
                <a:latin typeface="Arial" charset="0"/>
                <a:ea typeface="Times New Roman" charset="0"/>
                <a:cs typeface="Arial" charset="0"/>
              </a:rPr>
              <a:t>DATA</a:t>
            </a:r>
            <a:endParaRPr lang="en-US" sz="2800" dirty="0" smtClean="0">
              <a:solidFill>
                <a:schemeClr val="tx2"/>
              </a:solidFill>
              <a:latin typeface="Times New Roman" charset="0"/>
              <a:ea typeface="Times New Roman" charset="0"/>
              <a:cs typeface="Arial" charset="0"/>
            </a:endParaRPr>
          </a:p>
          <a:p>
            <a:pPr marL="0" lvl="0" indent="0" eaLnBrk="0" fontAlgn="base" hangingPunct="0">
              <a:spcBef>
                <a:spcPct val="0"/>
              </a:spcBef>
              <a:spcAft>
                <a:spcPct val="0"/>
              </a:spcAft>
              <a:buClrTx/>
              <a:buSzTx/>
              <a:buNone/>
            </a:pPr>
            <a:r>
              <a:rPr lang="en-US" sz="2800" b="1" dirty="0" smtClean="0">
                <a:solidFill>
                  <a:srgbClr val="000000"/>
                </a:solidFill>
                <a:latin typeface="Times New Roman" charset="0"/>
                <a:ea typeface="Times New Roman" charset="0"/>
                <a:cs typeface="Arial" charset="0"/>
              </a:rPr>
              <a:t>Data</a:t>
            </a:r>
            <a:r>
              <a:rPr lang="en-US" sz="2800" dirty="0" smtClean="0">
                <a:solidFill>
                  <a:srgbClr val="000000"/>
                </a:solidFill>
                <a:latin typeface="Times New Roman" charset="0"/>
                <a:ea typeface="Times New Roman" charset="0"/>
                <a:cs typeface="Arial" charset="0"/>
              </a:rPr>
              <a:t> are the different values associated with a variable.</a:t>
            </a:r>
          </a:p>
          <a:p>
            <a:pPr marL="0" lvl="0" indent="0" fontAlgn="base">
              <a:spcBef>
                <a:spcPct val="0"/>
              </a:spcBef>
              <a:spcAft>
                <a:spcPct val="0"/>
              </a:spcAft>
              <a:buClrTx/>
              <a:buSzTx/>
              <a:buNone/>
            </a:pPr>
            <a:endParaRPr lang="en-US" sz="2800" b="1" dirty="0" smtClean="0">
              <a:solidFill>
                <a:srgbClr val="0053A6"/>
              </a:solidFill>
              <a:latin typeface="Arial" charset="0"/>
              <a:ea typeface="Times New Roman" charset="0"/>
              <a:cs typeface="Arial" charset="0"/>
            </a:endParaRPr>
          </a:p>
          <a:p>
            <a:pPr marL="0" lvl="0" indent="0" fontAlgn="base">
              <a:spcBef>
                <a:spcPct val="0"/>
              </a:spcBef>
              <a:spcAft>
                <a:spcPct val="0"/>
              </a:spcAft>
              <a:buClrTx/>
              <a:buSzTx/>
              <a:buNone/>
            </a:pPr>
            <a:r>
              <a:rPr lang="en-US" sz="2800" b="1" dirty="0" smtClean="0">
                <a:solidFill>
                  <a:srgbClr val="0053A6"/>
                </a:solidFill>
                <a:latin typeface="Arial" charset="0"/>
                <a:ea typeface="Times New Roman" charset="0"/>
                <a:cs typeface="Arial" charset="0"/>
              </a:rPr>
              <a:t>POPULATION</a:t>
            </a:r>
            <a:endParaRPr lang="en-US" sz="2800" dirty="0" smtClean="0">
              <a:solidFill>
                <a:schemeClr val="tx2"/>
              </a:solidFill>
              <a:latin typeface="Times New Roman" charset="0"/>
              <a:ea typeface="Times New Roman" charset="0"/>
              <a:cs typeface="Arial" charset="0"/>
            </a:endParaRPr>
          </a:p>
          <a:p>
            <a:pPr marL="0" lvl="0" indent="0" eaLnBrk="0" fontAlgn="base" hangingPunct="0">
              <a:spcBef>
                <a:spcPct val="0"/>
              </a:spcBef>
              <a:spcAft>
                <a:spcPct val="0"/>
              </a:spcAft>
              <a:buClrTx/>
              <a:buSzTx/>
              <a:buNone/>
            </a:pPr>
            <a:r>
              <a:rPr lang="en-US" sz="2800" dirty="0" smtClean="0">
                <a:solidFill>
                  <a:srgbClr val="000000"/>
                </a:solidFill>
                <a:latin typeface="Times New Roman" charset="0"/>
                <a:ea typeface="Times New Roman" charset="0"/>
                <a:cs typeface="Arial" charset="0"/>
              </a:rPr>
              <a:t>A </a:t>
            </a:r>
            <a:r>
              <a:rPr lang="en-US" sz="2800" b="1" dirty="0" smtClean="0">
                <a:solidFill>
                  <a:srgbClr val="000000"/>
                </a:solidFill>
                <a:latin typeface="Times New Roman" charset="0"/>
                <a:ea typeface="Times New Roman" charset="0"/>
                <a:cs typeface="Arial" charset="0"/>
              </a:rPr>
              <a:t>population </a:t>
            </a:r>
            <a:r>
              <a:rPr lang="en-US" sz="2800" dirty="0" smtClean="0">
                <a:solidFill>
                  <a:srgbClr val="000000"/>
                </a:solidFill>
                <a:latin typeface="Times New Roman" charset="0"/>
                <a:ea typeface="Times New Roman" charset="0"/>
                <a:cs typeface="Arial" charset="0"/>
              </a:rPr>
              <a:t>consists of all the items or individuals about which you want to draw a conclusion.</a:t>
            </a:r>
          </a:p>
          <a:p>
            <a:pPr marL="0" lvl="0" indent="0" eaLnBrk="0" fontAlgn="base" hangingPunct="0">
              <a:spcBef>
                <a:spcPct val="0"/>
              </a:spcBef>
              <a:spcAft>
                <a:spcPct val="0"/>
              </a:spcAft>
              <a:buClrTx/>
              <a:buSzTx/>
              <a:buNone/>
            </a:pPr>
            <a:endParaRPr lang="en-US" sz="2800" dirty="0" smtClean="0">
              <a:solidFill>
                <a:schemeClr val="tx2"/>
              </a:solidFill>
              <a:latin typeface="Times New Roman" charset="0"/>
              <a:ea typeface="Times New Roman" charset="0"/>
              <a:cs typeface="Arial" charset="0"/>
            </a:endParaRPr>
          </a:p>
          <a:p>
            <a:pPr marL="0" lvl="0" indent="0" eaLnBrk="0" fontAlgn="base" hangingPunct="0">
              <a:spcBef>
                <a:spcPct val="0"/>
              </a:spcBef>
              <a:spcAft>
                <a:spcPct val="0"/>
              </a:spcAft>
              <a:buClrTx/>
              <a:buSzTx/>
              <a:buNone/>
            </a:pPr>
            <a:r>
              <a:rPr lang="en-US" sz="2800" b="1" dirty="0" smtClean="0">
                <a:solidFill>
                  <a:srgbClr val="0053A6"/>
                </a:solidFill>
                <a:latin typeface="Arial" charset="0"/>
                <a:ea typeface="Times New Roman" charset="0"/>
                <a:cs typeface="Arial" charset="0"/>
              </a:rPr>
              <a:t>SAMPLE</a:t>
            </a:r>
            <a:endParaRPr lang="en-US" sz="2800" dirty="0" smtClean="0">
              <a:solidFill>
                <a:schemeClr val="tx2"/>
              </a:solidFill>
              <a:latin typeface="Times New Roman" charset="0"/>
              <a:ea typeface="Times New Roman" charset="0"/>
              <a:cs typeface="Arial" charset="0"/>
            </a:endParaRPr>
          </a:p>
          <a:p>
            <a:pPr marL="0" lvl="0" indent="0" eaLnBrk="0" fontAlgn="base" hangingPunct="0">
              <a:spcBef>
                <a:spcPct val="0"/>
              </a:spcBef>
              <a:spcAft>
                <a:spcPct val="0"/>
              </a:spcAft>
              <a:buClrTx/>
              <a:buSzTx/>
              <a:buNone/>
            </a:pPr>
            <a:r>
              <a:rPr lang="en-US" sz="2800" dirty="0" smtClean="0">
                <a:solidFill>
                  <a:srgbClr val="000000"/>
                </a:solidFill>
                <a:latin typeface="Times New Roman" charset="0"/>
                <a:ea typeface="Times New Roman" charset="0"/>
                <a:cs typeface="Arial" charset="0"/>
              </a:rPr>
              <a:t>A </a:t>
            </a:r>
            <a:r>
              <a:rPr lang="en-US" sz="2800" b="1" dirty="0" smtClean="0">
                <a:solidFill>
                  <a:srgbClr val="000000"/>
                </a:solidFill>
                <a:latin typeface="Times New Roman" charset="0"/>
                <a:ea typeface="Times New Roman" charset="0"/>
                <a:cs typeface="Arial" charset="0"/>
              </a:rPr>
              <a:t>sample </a:t>
            </a:r>
            <a:r>
              <a:rPr lang="en-US" sz="2800" dirty="0" smtClean="0">
                <a:solidFill>
                  <a:srgbClr val="000000"/>
                </a:solidFill>
                <a:latin typeface="Times New Roman" charset="0"/>
                <a:ea typeface="Times New Roman" charset="0"/>
                <a:cs typeface="Arial" charset="0"/>
              </a:rPr>
              <a:t>is the portion of a population selected for analysis.</a:t>
            </a:r>
          </a:p>
          <a:p>
            <a:pPr marL="0" lvl="0" indent="0" eaLnBrk="0" fontAlgn="base" hangingPunct="0">
              <a:spcBef>
                <a:spcPct val="0"/>
              </a:spcBef>
              <a:spcAft>
                <a:spcPct val="0"/>
              </a:spcAft>
              <a:buClrTx/>
              <a:buSzTx/>
              <a:buNone/>
            </a:pPr>
            <a:endParaRPr lang="en-US" sz="2800" dirty="0" smtClean="0">
              <a:solidFill>
                <a:schemeClr val="tx2"/>
              </a:solidFill>
              <a:latin typeface="Times New Roman" charset="0"/>
              <a:ea typeface="Times New Roman" charset="0"/>
              <a:cs typeface="Arial" charset="0"/>
            </a:endParaRPr>
          </a:p>
          <a:p>
            <a:pPr marL="0" lvl="0" indent="0" eaLnBrk="0" fontAlgn="base" hangingPunct="0">
              <a:spcBef>
                <a:spcPct val="0"/>
              </a:spcBef>
              <a:spcAft>
                <a:spcPct val="0"/>
              </a:spcAft>
              <a:buClrTx/>
              <a:buSzTx/>
              <a:buNone/>
            </a:pPr>
            <a:r>
              <a:rPr lang="en-US" sz="2800" b="1" dirty="0" smtClean="0">
                <a:solidFill>
                  <a:srgbClr val="0053A6"/>
                </a:solidFill>
                <a:latin typeface="Arial" charset="0"/>
                <a:ea typeface="Times New Roman" charset="0"/>
                <a:cs typeface="Arial" charset="0"/>
              </a:rPr>
              <a:t>PARAMETER</a:t>
            </a:r>
            <a:endParaRPr lang="en-US" sz="2800" dirty="0" smtClean="0">
              <a:solidFill>
                <a:schemeClr val="tx2"/>
              </a:solidFill>
              <a:latin typeface="Times New Roman" charset="0"/>
              <a:ea typeface="Times New Roman" charset="0"/>
              <a:cs typeface="Arial" charset="0"/>
            </a:endParaRPr>
          </a:p>
          <a:p>
            <a:pPr marL="0" lvl="0" indent="0" eaLnBrk="0" fontAlgn="base" hangingPunct="0">
              <a:spcBef>
                <a:spcPct val="0"/>
              </a:spcBef>
              <a:spcAft>
                <a:spcPct val="0"/>
              </a:spcAft>
              <a:buClrTx/>
              <a:buSzTx/>
              <a:buNone/>
            </a:pPr>
            <a:r>
              <a:rPr lang="en-US" sz="2800" dirty="0" smtClean="0">
                <a:solidFill>
                  <a:srgbClr val="000000"/>
                </a:solidFill>
                <a:latin typeface="Times New Roman" charset="0"/>
                <a:ea typeface="Times New Roman" charset="0"/>
                <a:cs typeface="Arial" charset="0"/>
              </a:rPr>
              <a:t>A </a:t>
            </a:r>
            <a:r>
              <a:rPr lang="en-US" sz="2800" b="1" dirty="0" smtClean="0">
                <a:solidFill>
                  <a:srgbClr val="000000"/>
                </a:solidFill>
                <a:latin typeface="Times New Roman" charset="0"/>
                <a:ea typeface="Times New Roman" charset="0"/>
                <a:cs typeface="Arial" charset="0"/>
              </a:rPr>
              <a:t>parameter </a:t>
            </a:r>
            <a:r>
              <a:rPr lang="en-US" sz="2800" dirty="0" smtClean="0">
                <a:solidFill>
                  <a:srgbClr val="000000"/>
                </a:solidFill>
                <a:latin typeface="Times New Roman" charset="0"/>
                <a:ea typeface="Times New Roman" charset="0"/>
                <a:cs typeface="Arial" charset="0"/>
              </a:rPr>
              <a:t>is a numerical measure that describes a characteristic of a population.</a:t>
            </a:r>
          </a:p>
          <a:p>
            <a:pPr marL="0" lvl="0" indent="0" eaLnBrk="0" fontAlgn="base" hangingPunct="0">
              <a:spcBef>
                <a:spcPct val="0"/>
              </a:spcBef>
              <a:spcAft>
                <a:spcPct val="0"/>
              </a:spcAft>
              <a:buClrTx/>
              <a:buSzTx/>
              <a:buNone/>
            </a:pPr>
            <a:endParaRPr lang="en-US" sz="2800" dirty="0" smtClean="0">
              <a:solidFill>
                <a:schemeClr val="tx2"/>
              </a:solidFill>
              <a:latin typeface="Times New Roman" charset="0"/>
              <a:ea typeface="Times New Roman" charset="0"/>
              <a:cs typeface="Arial" charset="0"/>
            </a:endParaRPr>
          </a:p>
          <a:p>
            <a:pPr marL="0" lvl="0" indent="0" eaLnBrk="0" fontAlgn="base" hangingPunct="0">
              <a:spcBef>
                <a:spcPct val="0"/>
              </a:spcBef>
              <a:spcAft>
                <a:spcPct val="0"/>
              </a:spcAft>
              <a:buClrTx/>
              <a:buSzTx/>
              <a:buNone/>
            </a:pPr>
            <a:r>
              <a:rPr lang="en-US" sz="2800" b="1" dirty="0" smtClean="0">
                <a:solidFill>
                  <a:srgbClr val="0053A6"/>
                </a:solidFill>
                <a:latin typeface="Arial" charset="0"/>
                <a:ea typeface="Times New Roman" charset="0"/>
                <a:cs typeface="Arial" charset="0"/>
              </a:rPr>
              <a:t>STATISTIC</a:t>
            </a:r>
            <a:endParaRPr lang="en-US" sz="2800" dirty="0" smtClean="0">
              <a:solidFill>
                <a:schemeClr val="tx2"/>
              </a:solidFill>
              <a:latin typeface="Times New Roman" charset="0"/>
              <a:ea typeface="Times New Roman" charset="0"/>
              <a:cs typeface="Arial" charset="0"/>
            </a:endParaRPr>
          </a:p>
          <a:p>
            <a:pPr marL="0" lvl="0" indent="0" eaLnBrk="0" fontAlgn="base" hangingPunct="0">
              <a:spcBef>
                <a:spcPct val="0"/>
              </a:spcBef>
              <a:spcAft>
                <a:spcPct val="0"/>
              </a:spcAft>
              <a:buClrTx/>
              <a:buSzTx/>
              <a:buNone/>
            </a:pPr>
            <a:r>
              <a:rPr lang="en-US" sz="2800" dirty="0" smtClean="0">
                <a:solidFill>
                  <a:srgbClr val="000000"/>
                </a:solidFill>
                <a:latin typeface="Times New Roman" charset="0"/>
                <a:ea typeface="Times New Roman" charset="0"/>
                <a:cs typeface="Arial" charset="0"/>
              </a:rPr>
              <a:t>A </a:t>
            </a:r>
            <a:r>
              <a:rPr lang="en-US" sz="2800" b="1" dirty="0" smtClean="0">
                <a:solidFill>
                  <a:srgbClr val="000000"/>
                </a:solidFill>
                <a:latin typeface="Times New Roman" charset="0"/>
                <a:ea typeface="Times New Roman" charset="0"/>
                <a:cs typeface="Arial" charset="0"/>
              </a:rPr>
              <a:t>statistic </a:t>
            </a:r>
            <a:r>
              <a:rPr lang="en-US" sz="2800" dirty="0" smtClean="0">
                <a:solidFill>
                  <a:srgbClr val="000000"/>
                </a:solidFill>
                <a:latin typeface="Times New Roman" charset="0"/>
                <a:ea typeface="Times New Roman" charset="0"/>
                <a:cs typeface="Arial" charset="0"/>
              </a:rPr>
              <a:t>is a numerical measure that describes a characteristic of a sample</a:t>
            </a:r>
            <a:endParaRPr lang="en-US" dirty="0"/>
          </a:p>
        </p:txBody>
      </p:sp>
    </p:spTree>
    <p:extLst>
      <p:ext uri="{BB962C8B-B14F-4D97-AF65-F5344CB8AC3E}">
        <p14:creationId xmlns:p14="http://schemas.microsoft.com/office/powerpoint/2010/main" val="2170183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Population vs. Sample</a:t>
            </a:r>
            <a:endParaRPr lang="en-US" dirty="0"/>
          </a:p>
        </p:txBody>
      </p:sp>
      <p:sp>
        <p:nvSpPr>
          <p:cNvPr id="12" name="Oval 5"/>
          <p:cNvSpPr>
            <a:spLocks noChangeArrowheads="1"/>
          </p:cNvSpPr>
          <p:nvPr/>
        </p:nvSpPr>
        <p:spPr bwMode="auto">
          <a:xfrm>
            <a:off x="762000" y="2438400"/>
            <a:ext cx="3810000" cy="2819400"/>
          </a:xfrm>
          <a:prstGeom prst="ellipse">
            <a:avLst/>
          </a:prstGeom>
          <a:noFill/>
          <a:ln w="3175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3" name="Oval 6"/>
          <p:cNvSpPr>
            <a:spLocks noChangeArrowheads="1"/>
          </p:cNvSpPr>
          <p:nvPr/>
        </p:nvSpPr>
        <p:spPr bwMode="auto">
          <a:xfrm>
            <a:off x="4724400" y="2362200"/>
            <a:ext cx="3810000" cy="2895600"/>
          </a:xfrm>
          <a:prstGeom prst="ellipse">
            <a:avLst/>
          </a:prstGeom>
          <a:noFill/>
          <a:ln w="31750">
            <a:solidFill>
              <a:srgbClr val="000066"/>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14" name="Text Box 8"/>
          <p:cNvSpPr txBox="1">
            <a:spLocks noChangeArrowheads="1"/>
          </p:cNvSpPr>
          <p:nvPr/>
        </p:nvSpPr>
        <p:spPr bwMode="auto">
          <a:xfrm>
            <a:off x="1905000" y="1905000"/>
            <a:ext cx="2209800" cy="519113"/>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1" i="0" u="none" strike="noStrike" kern="0" cap="none" spc="0" normalizeH="0" baseline="0" noProof="0" smtClean="0">
                <a:ln>
                  <a:noFill/>
                </a:ln>
                <a:solidFill>
                  <a:srgbClr val="000000"/>
                </a:solidFill>
                <a:effectLst/>
                <a:uLnTx/>
                <a:uFillTx/>
                <a:latin typeface="Times New Roman" charset="0"/>
              </a:rPr>
              <a:t>Population</a:t>
            </a:r>
          </a:p>
        </p:txBody>
      </p:sp>
      <p:sp>
        <p:nvSpPr>
          <p:cNvPr id="15" name="Text Box 9"/>
          <p:cNvSpPr txBox="1">
            <a:spLocks noChangeArrowheads="1"/>
          </p:cNvSpPr>
          <p:nvPr/>
        </p:nvSpPr>
        <p:spPr bwMode="auto">
          <a:xfrm>
            <a:off x="6096000" y="1905000"/>
            <a:ext cx="1981200" cy="519113"/>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1" i="0" u="none" strike="noStrike" kern="0" cap="none" spc="0" normalizeH="0" baseline="0" noProof="0" smtClean="0">
                <a:ln>
                  <a:noFill/>
                </a:ln>
                <a:solidFill>
                  <a:srgbClr val="000066"/>
                </a:solidFill>
                <a:effectLst/>
                <a:uLnTx/>
                <a:uFillTx/>
                <a:latin typeface="Times New Roman" charset="0"/>
              </a:rPr>
              <a:t>Sample</a:t>
            </a:r>
          </a:p>
        </p:txBody>
      </p:sp>
      <p:sp>
        <p:nvSpPr>
          <p:cNvPr id="16" name="Text Box 10"/>
          <p:cNvSpPr txBox="1">
            <a:spLocks noChangeArrowheads="1"/>
          </p:cNvSpPr>
          <p:nvPr/>
        </p:nvSpPr>
        <p:spPr bwMode="auto">
          <a:xfrm>
            <a:off x="914400" y="5410200"/>
            <a:ext cx="3733800" cy="701675"/>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000000"/>
                </a:solidFill>
                <a:effectLst/>
                <a:uLnTx/>
                <a:uFillTx/>
                <a:latin typeface="Times New Roman" charset="0"/>
              </a:rPr>
              <a:t>Measures used to describe the population are called </a:t>
            </a:r>
            <a:r>
              <a:rPr kumimoji="0" lang="en-US" sz="2000" b="1" i="0" u="none" strike="noStrike" kern="0" cap="none" spc="0" normalizeH="0" baseline="0" noProof="0" smtClean="0">
                <a:ln>
                  <a:noFill/>
                </a:ln>
                <a:solidFill>
                  <a:srgbClr val="000000"/>
                </a:solidFill>
                <a:effectLst/>
                <a:uLnTx/>
                <a:uFillTx/>
                <a:latin typeface="Times New Roman" charset="0"/>
              </a:rPr>
              <a:t>parameters</a:t>
            </a:r>
          </a:p>
        </p:txBody>
      </p:sp>
      <p:sp>
        <p:nvSpPr>
          <p:cNvPr id="17" name="Text Box 11"/>
          <p:cNvSpPr txBox="1">
            <a:spLocks noChangeArrowheads="1"/>
          </p:cNvSpPr>
          <p:nvPr/>
        </p:nvSpPr>
        <p:spPr bwMode="auto">
          <a:xfrm>
            <a:off x="5334000" y="5410200"/>
            <a:ext cx="3505200" cy="701675"/>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smtClean="0">
                <a:ln>
                  <a:noFill/>
                </a:ln>
                <a:solidFill>
                  <a:srgbClr val="000000"/>
                </a:solidFill>
                <a:effectLst/>
                <a:uLnTx/>
                <a:uFillTx/>
                <a:latin typeface="Times New Roman" charset="0"/>
              </a:rPr>
              <a:t>Measures computed from sample data are called </a:t>
            </a:r>
            <a:r>
              <a:rPr kumimoji="0" lang="en-US" sz="2000" b="1" i="0" u="none" strike="noStrike" kern="0" cap="none" spc="0" normalizeH="0" baseline="0" noProof="0" smtClean="0">
                <a:ln>
                  <a:noFill/>
                </a:ln>
                <a:solidFill>
                  <a:srgbClr val="000000"/>
                </a:solidFill>
                <a:effectLst/>
                <a:uLnTx/>
                <a:uFillTx/>
                <a:latin typeface="Times New Roman" charset="0"/>
              </a:rPr>
              <a:t>statistics</a:t>
            </a:r>
          </a:p>
        </p:txBody>
      </p:sp>
      <p:pic>
        <p:nvPicPr>
          <p:cNvPr id="18" name="Picture 13"/>
          <p:cNvPicPr>
            <a:picLocks noChangeArrowheads="1"/>
          </p:cNvPicPr>
          <p:nvPr/>
        </p:nvPicPr>
        <p:blipFill>
          <a:blip r:embed="rId2" cstate="print"/>
          <a:srcRect/>
          <a:stretch>
            <a:fillRect/>
          </a:stretch>
        </p:blipFill>
        <p:spPr bwMode="auto">
          <a:xfrm>
            <a:off x="1600200" y="2819400"/>
            <a:ext cx="2590800" cy="2438400"/>
          </a:xfrm>
          <a:prstGeom prst="rect">
            <a:avLst/>
          </a:prstGeom>
          <a:noFill/>
          <a:ln w="12700">
            <a:noFill/>
            <a:miter lim="800000"/>
            <a:headEnd/>
            <a:tailEnd/>
          </a:ln>
          <a:effectLst/>
        </p:spPr>
      </p:pic>
      <p:pic>
        <p:nvPicPr>
          <p:cNvPr id="19" name="Picture 14"/>
          <p:cNvPicPr>
            <a:picLocks noChangeArrowheads="1"/>
          </p:cNvPicPr>
          <p:nvPr/>
        </p:nvPicPr>
        <p:blipFill>
          <a:blip r:embed="rId3" cstate="print"/>
          <a:srcRect/>
          <a:stretch>
            <a:fillRect/>
          </a:stretch>
        </p:blipFill>
        <p:spPr bwMode="auto">
          <a:xfrm>
            <a:off x="5486400" y="2743200"/>
            <a:ext cx="2590800" cy="2438400"/>
          </a:xfrm>
          <a:prstGeom prst="rect">
            <a:avLst/>
          </a:prstGeom>
          <a:noFill/>
          <a:ln w="12700">
            <a:noFill/>
            <a:miter lim="800000"/>
            <a:headEnd/>
            <a:tailEnd/>
          </a:ln>
          <a:effectLst/>
        </p:spPr>
      </p:pic>
    </p:spTree>
    <p:extLst>
      <p:ext uri="{BB962C8B-B14F-4D97-AF65-F5344CB8AC3E}">
        <p14:creationId xmlns:p14="http://schemas.microsoft.com/office/powerpoint/2010/main" val="1949157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Data</a:t>
            </a:r>
            <a:endParaRPr lang="en-US" dirty="0"/>
          </a:p>
        </p:txBody>
      </p:sp>
      <p:sp>
        <p:nvSpPr>
          <p:cNvPr id="3" name="Content Placeholder 2"/>
          <p:cNvSpPr>
            <a:spLocks noGrp="1"/>
          </p:cNvSpPr>
          <p:nvPr>
            <p:ph sz="quarter" idx="1"/>
          </p:nvPr>
        </p:nvSpPr>
        <p:spPr/>
        <p:txBody>
          <a:bodyPr>
            <a:normAutofit/>
          </a:bodyPr>
          <a:lstStyle/>
          <a:p>
            <a:pPr>
              <a:buClr>
                <a:schemeClr val="tx1"/>
              </a:buClr>
              <a:buSzTx/>
              <a:buFont typeface="Wingdings" pitchFamily="2" charset="2"/>
              <a:buChar char="§"/>
            </a:pPr>
            <a:r>
              <a:rPr lang="en-US" sz="2800" dirty="0" smtClean="0">
                <a:latin typeface="Times New Roman" charset="0"/>
              </a:rPr>
              <a:t>Primary Sources: The data collector is the one using the data for analysis</a:t>
            </a:r>
          </a:p>
          <a:p>
            <a:pPr lvl="1">
              <a:buClr>
                <a:schemeClr val="tx1"/>
              </a:buClr>
              <a:buSzTx/>
              <a:buFont typeface="Wingdings" pitchFamily="2" charset="2"/>
              <a:buChar char="§"/>
            </a:pPr>
            <a:r>
              <a:rPr lang="en-US" dirty="0" smtClean="0">
                <a:latin typeface="Times New Roman" charset="0"/>
              </a:rPr>
              <a:t>Data from a political survey</a:t>
            </a:r>
          </a:p>
          <a:p>
            <a:pPr lvl="1">
              <a:buClr>
                <a:schemeClr val="tx1"/>
              </a:buClr>
              <a:buSzTx/>
              <a:buFont typeface="Wingdings" pitchFamily="2" charset="2"/>
              <a:buChar char="§"/>
            </a:pPr>
            <a:r>
              <a:rPr lang="en-US" dirty="0" smtClean="0">
                <a:latin typeface="Times New Roman" charset="0"/>
              </a:rPr>
              <a:t>Data collected from an experiment</a:t>
            </a:r>
          </a:p>
          <a:p>
            <a:pPr lvl="1">
              <a:buClr>
                <a:schemeClr val="tx1"/>
              </a:buClr>
              <a:buSzTx/>
              <a:buFont typeface="Wingdings" pitchFamily="2" charset="2"/>
              <a:buChar char="§"/>
            </a:pPr>
            <a:r>
              <a:rPr lang="en-US" dirty="0" smtClean="0">
                <a:latin typeface="Times New Roman" charset="0"/>
              </a:rPr>
              <a:t>Observed data</a:t>
            </a:r>
          </a:p>
          <a:p>
            <a:pPr>
              <a:buClr>
                <a:schemeClr val="tx1"/>
              </a:buClr>
              <a:buSzTx/>
              <a:buFont typeface="Wingdings" pitchFamily="2" charset="2"/>
              <a:buChar char="§"/>
            </a:pPr>
            <a:r>
              <a:rPr lang="en-US" sz="2800" dirty="0" smtClean="0">
                <a:latin typeface="Times New Roman" charset="0"/>
              </a:rPr>
              <a:t>Secondary Sources: The person performing data analysis is not the data collector</a:t>
            </a:r>
          </a:p>
          <a:p>
            <a:pPr lvl="1">
              <a:buClr>
                <a:schemeClr val="tx1"/>
              </a:buClr>
              <a:buSzTx/>
              <a:buFont typeface="Wingdings" pitchFamily="2" charset="2"/>
              <a:buChar char="§"/>
            </a:pPr>
            <a:r>
              <a:rPr lang="en-US" dirty="0" smtClean="0">
                <a:latin typeface="Times New Roman" charset="0"/>
              </a:rPr>
              <a:t>Analyzing census data</a:t>
            </a:r>
          </a:p>
          <a:p>
            <a:pPr lvl="1">
              <a:buClr>
                <a:schemeClr val="tx1"/>
              </a:buClr>
              <a:buSzTx/>
              <a:buFont typeface="Wingdings" pitchFamily="2" charset="2"/>
              <a:buChar char="§"/>
            </a:pPr>
            <a:r>
              <a:rPr lang="en-US" dirty="0" smtClean="0">
                <a:latin typeface="Times New Roman" charset="0"/>
              </a:rPr>
              <a:t>Examining data from print journals or data published on the internet.</a:t>
            </a:r>
          </a:p>
        </p:txBody>
      </p:sp>
    </p:spTree>
    <p:extLst>
      <p:ext uri="{BB962C8B-B14F-4D97-AF65-F5344CB8AC3E}">
        <p14:creationId xmlns:p14="http://schemas.microsoft.com/office/powerpoint/2010/main" val="523213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2507</TotalTime>
  <Words>2487</Words>
  <Application>Microsoft Office PowerPoint</Application>
  <PresentationFormat>On-screen Show (4:3)</PresentationFormat>
  <Paragraphs>551</Paragraphs>
  <Slides>50</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50</vt:i4>
      </vt:variant>
    </vt:vector>
  </HeadingPairs>
  <TitlesOfParts>
    <vt:vector size="63" baseType="lpstr">
      <vt:lpstr>Arial Unicode MS</vt:lpstr>
      <vt:lpstr>Arial</vt:lpstr>
      <vt:lpstr>Calibri</vt:lpstr>
      <vt:lpstr>Rupee</vt:lpstr>
      <vt:lpstr>Symbol</vt:lpstr>
      <vt:lpstr>Times</vt:lpstr>
      <vt:lpstr>Times New Roman</vt:lpstr>
      <vt:lpstr>Wingdings</vt:lpstr>
      <vt:lpstr>Wingdings 2</vt:lpstr>
      <vt:lpstr>Equity</vt:lpstr>
      <vt:lpstr>Equation</vt:lpstr>
      <vt:lpstr>Clip</vt:lpstr>
      <vt:lpstr>Microsoft Equation 3.0</vt:lpstr>
      <vt:lpstr>Overview of Statistics – Part 1</vt:lpstr>
      <vt:lpstr>Why Study Statistics?</vt:lpstr>
      <vt:lpstr>Why Collect Data?</vt:lpstr>
      <vt:lpstr>Types of Statistics</vt:lpstr>
      <vt:lpstr>Descriptive Statistics</vt:lpstr>
      <vt:lpstr>Inferential Statistics</vt:lpstr>
      <vt:lpstr>Basic Vocabulary of Statistics</vt:lpstr>
      <vt:lpstr>Population vs. Sample</vt:lpstr>
      <vt:lpstr>Sources of Data</vt:lpstr>
      <vt:lpstr>Types of Variables</vt:lpstr>
      <vt:lpstr>Types of Data</vt:lpstr>
      <vt:lpstr>Probability</vt:lpstr>
      <vt:lpstr>Random Variable</vt:lpstr>
      <vt:lpstr>Random variables can be discrete or continuous</vt:lpstr>
      <vt:lpstr>Probability functions</vt:lpstr>
      <vt:lpstr> Discrete example: roll of a die</vt:lpstr>
      <vt:lpstr>Probability mass function (pmf)</vt:lpstr>
      <vt:lpstr>Cumulative distribution function (CDF)</vt:lpstr>
      <vt:lpstr>Cumulative distribution function</vt:lpstr>
      <vt:lpstr>Practice Problem:</vt:lpstr>
      <vt:lpstr>Review Question 1</vt:lpstr>
      <vt:lpstr>Review Question 1</vt:lpstr>
      <vt:lpstr>Review Question 2</vt:lpstr>
      <vt:lpstr>Review Question 2</vt:lpstr>
      <vt:lpstr>PowerPoint Presentation</vt:lpstr>
      <vt:lpstr>Continuous case </vt:lpstr>
      <vt:lpstr>PowerPoint Presentation</vt:lpstr>
      <vt:lpstr>Expected Value and Variance </vt:lpstr>
      <vt:lpstr>Expected value, formally</vt:lpstr>
      <vt:lpstr>A Situation</vt:lpstr>
      <vt:lpstr>Developing Pay-off table</vt:lpstr>
      <vt:lpstr>Probability of Occurrence principle</vt:lpstr>
      <vt:lpstr>PowerPoint Presentation</vt:lpstr>
      <vt:lpstr>PowerPoint Presentation</vt:lpstr>
      <vt:lpstr>Important discrete probability distribution: The binomial</vt:lpstr>
      <vt:lpstr>The Binomial Distribution: Properties</vt:lpstr>
      <vt:lpstr>Binomial distribution</vt:lpstr>
      <vt:lpstr>Binomial distribution, generally</vt:lpstr>
      <vt:lpstr>Binomial distribution: example</vt:lpstr>
      <vt:lpstr>Binomial distribution: example</vt:lpstr>
      <vt:lpstr>**All probability distributions are characterized by an expected value and a variance:</vt:lpstr>
      <vt:lpstr>Applications</vt:lpstr>
      <vt:lpstr>The Hypergeometric Distribution</vt:lpstr>
      <vt:lpstr>The Hypergeometric Distribution</vt:lpstr>
      <vt:lpstr>The Hypergeometric Distribution Example</vt:lpstr>
      <vt:lpstr>The Hypergeometric Distribution Characteristics</vt:lpstr>
      <vt:lpstr>The Poisson Distribution Definitions</vt:lpstr>
      <vt:lpstr>The Poisson Distribution Properties</vt:lpstr>
      <vt:lpstr>The Poisson Distribution Formula</vt:lpstr>
      <vt:lpstr>An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Technique I  PGP 11-13</dc:title>
  <dc:creator>iims-fac2</dc:creator>
  <cp:lastModifiedBy>Hardik Shah</cp:lastModifiedBy>
  <cp:revision>23</cp:revision>
  <dcterms:created xsi:type="dcterms:W3CDTF">2011-07-26T06:13:58Z</dcterms:created>
  <dcterms:modified xsi:type="dcterms:W3CDTF">2017-06-18T13:34:14Z</dcterms:modified>
</cp:coreProperties>
</file>